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 id="2147483685" r:id="rId3"/>
    <p:sldMasterId id="2147483714" r:id="rId4"/>
    <p:sldMasterId id="2147483727" r:id="rId5"/>
  </p:sldMasterIdLst>
  <p:notesMasterIdLst>
    <p:notesMasterId r:id="rId21"/>
  </p:notesMasterIdLst>
  <p:sldIdLst>
    <p:sldId id="396" r:id="rId6"/>
    <p:sldId id="624" r:id="rId7"/>
    <p:sldId id="652" r:id="rId8"/>
    <p:sldId id="653" r:id="rId9"/>
    <p:sldId id="655" r:id="rId10"/>
    <p:sldId id="656" r:id="rId11"/>
    <p:sldId id="654" r:id="rId12"/>
    <p:sldId id="661" r:id="rId13"/>
    <p:sldId id="657" r:id="rId14"/>
    <p:sldId id="659" r:id="rId15"/>
    <p:sldId id="634" r:id="rId16"/>
    <p:sldId id="633" r:id="rId17"/>
    <p:sldId id="660" r:id="rId18"/>
    <p:sldId id="499" r:id="rId19"/>
    <p:sldId id="62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0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w, Patricia" initials="DP" lastIdx="3" clrIdx="0">
    <p:extLst/>
  </p:cmAuthor>
  <p:cmAuthor id="2" name="Repine, Tammy - RD, Washington, DC" initials="RT-RWD" lastIdx="3" clrIdx="1">
    <p:extLst>
      <p:ext uri="{19B8F6BF-5375-455C-9EA6-DF929625EA0E}">
        <p15:presenceInfo xmlns:p15="http://schemas.microsoft.com/office/powerpoint/2012/main" userId="S-1-5-21-2443529608-3098792306-3041422421-110902" providerId="AD"/>
      </p:ext>
    </p:extLst>
  </p:cmAuthor>
  <p:cmAuthor id="3" name="Baumann, Brooke - RD, Washington, DC" initials="BB-RWD" lastIdx="3" clrIdx="2">
    <p:extLst>
      <p:ext uri="{19B8F6BF-5375-455C-9EA6-DF929625EA0E}">
        <p15:presenceInfo xmlns:p15="http://schemas.microsoft.com/office/powerpoint/2012/main" userId="S-1-5-21-2443529608-3098792306-3041422421-86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3142"/>
    <a:srgbClr val="456F61"/>
    <a:srgbClr val="46469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49542" autoAdjust="0"/>
  </p:normalViewPr>
  <p:slideViewPr>
    <p:cSldViewPr snapToGrid="0">
      <p:cViewPr varScale="1">
        <p:scale>
          <a:sx n="44" d="100"/>
          <a:sy n="44" d="100"/>
        </p:scale>
        <p:origin x="2054" y="48"/>
      </p:cViewPr>
      <p:guideLst>
        <p:guide orient="horz" pos="1608"/>
        <p:guide pos="2088"/>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20BB-590C-4A8F-AB70-6BF97572589E}" type="datetimeFigureOut">
              <a:rPr lang="en-US" smtClean="0"/>
              <a:t>8/8/2017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9E69FE-F523-43C8-9366-8E7E64874CD0}" type="slidenum">
              <a:rPr lang="en-US" smtClean="0"/>
              <a:t>‹#›</a:t>
            </a:fld>
            <a:endParaRPr lang="en-US" dirty="0"/>
          </a:p>
        </p:txBody>
      </p:sp>
    </p:spTree>
    <p:extLst>
      <p:ext uri="{BB962C8B-B14F-4D97-AF65-F5344CB8AC3E}">
        <p14:creationId xmlns:p14="http://schemas.microsoft.com/office/powerpoint/2010/main" val="403453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igibility.sc.egov.usda.gov/eligibility/welcomeAction.d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d.usda.gov/programs-services/single-family-housing-direct-home-loa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give viewers</a:t>
            </a:r>
            <a:r>
              <a:rPr lang="en-US" baseline="0" dirty="0" smtClean="0"/>
              <a:t> a basic overview of the Section 502 direct loan program.  Through this presentation, you will be briefly introduced to this program and pointed to resources where you can learn more about the program.  </a:t>
            </a:r>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0</a:t>
            </a:fld>
            <a:endParaRPr lang="en-US" dirty="0"/>
          </a:p>
        </p:txBody>
      </p:sp>
    </p:spTree>
    <p:extLst>
      <p:ext uri="{BB962C8B-B14F-4D97-AF65-F5344CB8AC3E}">
        <p14:creationId xmlns:p14="http://schemas.microsoft.com/office/powerpoint/2010/main" val="5684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As</a:t>
            </a:r>
            <a:r>
              <a:rPr lang="en-US" baseline="0" dirty="0" smtClean="0"/>
              <a:t> stated previously, RD was established with the Housing Act of 1949.  The regulation which governs the direct loan program is 7 CFR 3550.  This regulation provides the overarching requirements of the program and is supplemented by Handbook-1-3550, Administrative Notices, Procedure Notices, Unnumbered Letters, and Forms.  Additionally, there are RD Instructions which Agency staff must be aware of and follow when delivering the program.  Applicable RD Instructions include but are not limited to:</a:t>
            </a:r>
          </a:p>
          <a:p>
            <a:endParaRPr lang="en-US" baseline="0" dirty="0" smtClean="0"/>
          </a:p>
          <a:p>
            <a:pPr marL="171450" indent="-171450">
              <a:buFont typeface="Arial" panose="020B0604020202020204" pitchFamily="34" charset="0"/>
              <a:buChar char="•"/>
            </a:pPr>
            <a:r>
              <a:rPr lang="en-US" baseline="0" dirty="0" smtClean="0"/>
              <a:t>RD Instruction </a:t>
            </a:r>
            <a:r>
              <a:rPr lang="en-US" dirty="0" smtClean="0"/>
              <a:t>1924-A,  Planning and Performing Construction and Other Development </a:t>
            </a:r>
          </a:p>
          <a:p>
            <a:pPr marL="171450" indent="-171450">
              <a:buFont typeface="Arial" panose="020B0604020202020204" pitchFamily="34" charset="0"/>
              <a:buChar char="•"/>
            </a:pPr>
            <a:r>
              <a:rPr lang="en-US" dirty="0" smtClean="0"/>
              <a:t>RD Instruction</a:t>
            </a:r>
            <a:r>
              <a:rPr lang="en-US" baseline="0" dirty="0" smtClean="0"/>
              <a:t> </a:t>
            </a:r>
            <a:r>
              <a:rPr lang="en-US" dirty="0" smtClean="0"/>
              <a:t>1924-C,  Planning and Performing</a:t>
            </a:r>
            <a:r>
              <a:rPr lang="en-US" baseline="0" dirty="0" smtClean="0"/>
              <a:t> Site Development Work</a:t>
            </a:r>
            <a:endParaRPr lang="en-US" dirty="0" smtClean="0"/>
          </a:p>
          <a:p>
            <a:pPr marL="171450" indent="-171450">
              <a:buFont typeface="Arial" panose="020B0604020202020204" pitchFamily="34" charset="0"/>
              <a:buChar char="•"/>
            </a:pPr>
            <a:r>
              <a:rPr lang="en-US" dirty="0" smtClean="0"/>
              <a:t>RD</a:t>
            </a:r>
            <a:r>
              <a:rPr lang="en-US" baseline="0" dirty="0" smtClean="0"/>
              <a:t> Instruction </a:t>
            </a:r>
            <a:r>
              <a:rPr lang="en-US" dirty="0" smtClean="0"/>
              <a:t>1901-E,  Civil Rights Compliance Requirements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RD Instruction 1970 series, Environmental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p:txBody>
      </p:sp>
    </p:spTree>
    <p:extLst>
      <p:ext uri="{BB962C8B-B14F-4D97-AF65-F5344CB8AC3E}">
        <p14:creationId xmlns:p14="http://schemas.microsoft.com/office/powerpoint/2010/main" val="212883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is a screen print of </a:t>
            </a:r>
            <a:r>
              <a:rPr lang="en-US" baseline="0" dirty="0" smtClean="0"/>
              <a:t>the Regulations &amp; Guidelines webpage.  Since Handbook-1-3550 provides the day-to-day guidance on processing direct loan applications, let’s go through the steps on how to find it.  </a:t>
            </a:r>
          </a:p>
          <a:p>
            <a:endParaRPr lang="en-US" dirty="0" smtClean="0"/>
          </a:p>
          <a:p>
            <a:r>
              <a:rPr lang="en-US" dirty="0" smtClean="0"/>
              <a:t>On this page, click “Handbooks”.  </a:t>
            </a:r>
          </a:p>
          <a:p>
            <a:endParaRPr lang="en-US" dirty="0" smtClean="0"/>
          </a:p>
        </p:txBody>
      </p:sp>
    </p:spTree>
    <p:extLst>
      <p:ext uri="{BB962C8B-B14F-4D97-AF65-F5344CB8AC3E}">
        <p14:creationId xmlns:p14="http://schemas.microsoft.com/office/powerpoint/2010/main" val="266266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 the Handbooks webpage, you will see the various handbooks for</a:t>
            </a:r>
            <a:r>
              <a:rPr lang="en-US" baseline="0" dirty="0" smtClean="0"/>
              <a:t> the RD housing programs (direct, guaranteed, single family, and multi family).  You will also notice that there are handbooks for loan origination as well as for loan servicing.  </a:t>
            </a:r>
            <a:endParaRPr lang="en-US" dirty="0" smtClean="0"/>
          </a:p>
          <a:p>
            <a:endParaRPr lang="en-US" dirty="0" smtClean="0"/>
          </a:p>
          <a:p>
            <a:r>
              <a:rPr lang="en-US" dirty="0" smtClean="0"/>
              <a:t>Handbook-1-3550 (aka HB-1-3550) is the first handbook</a:t>
            </a:r>
            <a:r>
              <a:rPr lang="en-US" baseline="0" dirty="0" smtClean="0"/>
              <a:t> listed.  Handbook-1-3550 contains 16 chapters as well as a glossary, a list of acronyms, and various appendixes.  Please note that Appendix 1 contains a copy of 7 CFR 3550.  </a:t>
            </a:r>
            <a:endParaRPr lang="en-US" dirty="0" smtClean="0"/>
          </a:p>
          <a:p>
            <a:endParaRPr lang="en-US" dirty="0" smtClean="0"/>
          </a:p>
          <a:p>
            <a:r>
              <a:rPr lang="en-US" dirty="0" smtClean="0"/>
              <a:t>The handbook</a:t>
            </a:r>
            <a:r>
              <a:rPr lang="en-US" baseline="0" dirty="0" smtClean="0"/>
              <a:t> can be opened chapter by chapter, or you can open the entire document </a:t>
            </a:r>
            <a:r>
              <a:rPr lang="en-US" dirty="0" smtClean="0"/>
              <a:t>using the “consolidated</a:t>
            </a:r>
            <a:r>
              <a:rPr lang="en-US" baseline="0" dirty="0" smtClean="0"/>
              <a:t> version” link.  The second option is helpful when you are searching for guidance and may not know which chapter to reference.  </a:t>
            </a:r>
          </a:p>
          <a:p>
            <a:endParaRPr dirty="0"/>
          </a:p>
        </p:txBody>
      </p:sp>
    </p:spTree>
    <p:extLst>
      <p:ext uri="{BB962C8B-B14F-4D97-AF65-F5344CB8AC3E}">
        <p14:creationId xmlns:p14="http://schemas.microsoft.com/office/powerpoint/2010/main" val="349131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email subscription</a:t>
            </a:r>
            <a:r>
              <a:rPr lang="en-US" baseline="0" dirty="0" smtClean="0"/>
              <a:t> service is used to provide updates regarding the:</a:t>
            </a:r>
          </a:p>
          <a:p>
            <a:endParaRPr lang="en-US" baseline="0" dirty="0" smtClean="0"/>
          </a:p>
          <a:p>
            <a:pPr marL="171450" indent="-171450">
              <a:buFont typeface="Arial" panose="020B0604020202020204" pitchFamily="34" charset="0"/>
              <a:buChar char="•"/>
            </a:pPr>
            <a:r>
              <a:rPr lang="en-US" baseline="0" dirty="0" smtClean="0"/>
              <a:t>Program’s interest rate,  </a:t>
            </a:r>
          </a:p>
          <a:p>
            <a:pPr marL="171450" indent="-171450">
              <a:buFont typeface="Arial" panose="020B0604020202020204" pitchFamily="34" charset="0"/>
              <a:buChar char="•"/>
            </a:pPr>
            <a:r>
              <a:rPr lang="en-US" baseline="0" dirty="0" smtClean="0"/>
              <a:t>Changes to Handbook-1-3550, </a:t>
            </a:r>
          </a:p>
          <a:p>
            <a:pPr marL="171450" indent="-171450">
              <a:buFont typeface="Arial" panose="020B0604020202020204" pitchFamily="34" charset="0"/>
              <a:buChar char="•"/>
            </a:pPr>
            <a:r>
              <a:rPr lang="en-US" baseline="0" dirty="0" smtClean="0">
                <a:solidFill>
                  <a:srgbClr val="FF0000"/>
                </a:solidFill>
              </a:rPr>
              <a:t>Certified packaging process, </a:t>
            </a:r>
          </a:p>
          <a:p>
            <a:pPr marL="171450" indent="-171450">
              <a:buFont typeface="Arial" panose="020B0604020202020204" pitchFamily="34" charset="0"/>
              <a:buChar char="•"/>
            </a:pPr>
            <a:r>
              <a:rPr lang="en-US" baseline="0" dirty="0" smtClean="0">
                <a:solidFill>
                  <a:srgbClr val="FF0000"/>
                </a:solidFill>
              </a:rPr>
              <a:t>And much more. </a:t>
            </a:r>
          </a:p>
        </p:txBody>
      </p:sp>
    </p:spTree>
    <p:extLst>
      <p:ext uri="{BB962C8B-B14F-4D97-AF65-F5344CB8AC3E}">
        <p14:creationId xmlns:p14="http://schemas.microsoft.com/office/powerpoint/2010/main" val="164476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5974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Contact</a:t>
            </a:r>
            <a:r>
              <a:rPr lang="en-US" sz="1200" baseline="0" dirty="0" smtClean="0"/>
              <a:t> information can be found at </a:t>
            </a:r>
            <a:r>
              <a:rPr lang="en-US" sz="1200" dirty="0" smtClean="0"/>
              <a:t>https://www.rd.usda.gov/contact-us/state-offices.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Finally, please note that the contents of this training are current as of this presentation’s revision date.  Please refer</a:t>
            </a:r>
            <a:r>
              <a:rPr lang="en-US" sz="1200" baseline="0" dirty="0" smtClean="0"/>
              <a:t> to </a:t>
            </a:r>
            <a:r>
              <a:rPr lang="en-US" sz="1200" dirty="0" smtClean="0"/>
              <a:t>Handbook-1-3550 for the most recent program guidance.  </a:t>
            </a:r>
          </a:p>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14</a:t>
            </a:fld>
            <a:endParaRPr lang="en-US" dirty="0"/>
          </a:p>
        </p:txBody>
      </p:sp>
    </p:spTree>
    <p:extLst>
      <p:ext uri="{BB962C8B-B14F-4D97-AF65-F5344CB8AC3E}">
        <p14:creationId xmlns:p14="http://schemas.microsoft.com/office/powerpoint/2010/main" val="285699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dirty="0" smtClean="0"/>
              <a:t>Low-income is defined as up to 80% of the median income adjusted for household size for the property location,</a:t>
            </a:r>
            <a:r>
              <a:rPr lang="en-US" baseline="0" dirty="0" smtClean="0"/>
              <a:t> </a:t>
            </a:r>
            <a:r>
              <a:rPr lang="en-US" dirty="0" smtClean="0"/>
              <a:t>and very low-income is defined as up to 50% of the median income.  In addition to meeting the program’s income limits, applicants</a:t>
            </a:r>
            <a:r>
              <a:rPr lang="en-US" baseline="0" dirty="0" smtClean="0"/>
              <a:t> must meet the program’s eligibility requirements related to:</a:t>
            </a:r>
          </a:p>
          <a:p>
            <a:endParaRPr lang="en-US" baseline="0" dirty="0" smtClean="0"/>
          </a:p>
          <a:p>
            <a:pPr marL="171450" indent="-171450">
              <a:buFont typeface="Arial" panose="020B0604020202020204" pitchFamily="34" charset="0"/>
              <a:buChar char="•"/>
            </a:pPr>
            <a:r>
              <a:rPr lang="en-US" baseline="0" dirty="0" smtClean="0"/>
              <a:t>Citizenship status – The applicant must be a U.S. citizen or a noncitizen who qualifies as a legal alien. </a:t>
            </a:r>
          </a:p>
          <a:p>
            <a:pPr marL="171450" indent="-171450">
              <a:buFont typeface="Arial" panose="020B0604020202020204" pitchFamily="34" charset="0"/>
              <a:buChar char="•"/>
            </a:pPr>
            <a:r>
              <a:rPr lang="en-US" baseline="0" dirty="0" smtClean="0"/>
              <a:t>Primary residence – The applicant must agree to and have the ability to occupy the home on a permanent basis. </a:t>
            </a:r>
          </a:p>
          <a:p>
            <a:pPr marL="171450" indent="-171450">
              <a:buFont typeface="Arial" panose="020B0604020202020204" pitchFamily="34" charset="0"/>
              <a:buChar char="•"/>
            </a:pPr>
            <a:r>
              <a:rPr lang="en-US" baseline="0" dirty="0" smtClean="0"/>
              <a:t>Current homeownership – An applicant who owns adequate housing is generally not eligible.  A current homeowner may receive a RD loan in limited circumstances. </a:t>
            </a:r>
          </a:p>
          <a:p>
            <a:pPr marL="171450" indent="-171450">
              <a:buFont typeface="Arial" panose="020B0604020202020204" pitchFamily="34" charset="0"/>
              <a:buChar char="•"/>
            </a:pPr>
            <a:r>
              <a:rPr lang="en-US" baseline="0" dirty="0" smtClean="0"/>
              <a:t>Legal capacity – The applicant must have legal capacity to incur the loan. </a:t>
            </a:r>
          </a:p>
          <a:p>
            <a:pPr marL="171450" indent="-171450">
              <a:buFont typeface="Arial" panose="020B0604020202020204" pitchFamily="34" charset="0"/>
              <a:buChar char="•"/>
            </a:pPr>
            <a:r>
              <a:rPr lang="en-US" baseline="0" dirty="0" smtClean="0"/>
              <a:t>Suspension/debarment – The applicant cannot be suspended or debarred from participating in federal programs. </a:t>
            </a:r>
          </a:p>
          <a:p>
            <a:pPr marL="171450" indent="-171450">
              <a:buFont typeface="Arial" panose="020B0604020202020204" pitchFamily="34" charset="0"/>
              <a:buChar char="•"/>
            </a:pPr>
            <a:r>
              <a:rPr lang="en-US" baseline="0" dirty="0" smtClean="0"/>
              <a:t>Repayment ability – The applicant must show adequate repayment ability for the loan based on the program’s qualifying ratios.</a:t>
            </a:r>
          </a:p>
          <a:p>
            <a:pPr marL="171450" indent="-171450">
              <a:buFont typeface="Arial" panose="020B0604020202020204" pitchFamily="34" charset="0"/>
              <a:buChar char="•"/>
            </a:pPr>
            <a:r>
              <a:rPr lang="en-US" baseline="0" dirty="0" smtClean="0"/>
              <a:t>Credit qualifications – The applicant must have a credit history that indicates a reasonable ability and willingness to meet their debt obligations.  While the Agency uses credit scores to potentially expedite the creditworthiness analysis, there isn’t a credit score eligibility requirement.    </a:t>
            </a:r>
          </a:p>
          <a:p>
            <a:pPr marL="171450" indent="-171450">
              <a:buFont typeface="Arial" panose="020B0604020202020204" pitchFamily="34" charset="0"/>
              <a:buChar char="•"/>
            </a:pPr>
            <a:r>
              <a:rPr lang="en-US" baseline="0" dirty="0" smtClean="0"/>
              <a:t>Homeownership education – First-time homebuyers are required to take an approved homeownership education course.  </a:t>
            </a:r>
          </a:p>
          <a:p>
            <a:endParaRPr lang="en-US" sz="1200" b="0" i="0" u="none" strike="noStrike" kern="1200" baseline="0" dirty="0" smtClean="0">
              <a:solidFill>
                <a:schemeClr val="tx1"/>
              </a:solidFill>
              <a:latin typeface="+mn-lt"/>
              <a:ea typeface="+mn-ea"/>
              <a:cs typeface="+mn-cs"/>
            </a:endParaRPr>
          </a:p>
          <a:p>
            <a:pPr eaLnBrk="1" hangingPunct="1"/>
            <a:r>
              <a:rPr lang="en-US" dirty="0" smtClean="0"/>
              <a:t>Modest housing</a:t>
            </a:r>
            <a:r>
              <a:rPr lang="en-US" baseline="0" dirty="0" smtClean="0"/>
              <a:t> is defined as a property that</a:t>
            </a:r>
            <a:r>
              <a:rPr lang="en-US" dirty="0" smtClean="0"/>
              <a:t>:</a:t>
            </a:r>
          </a:p>
          <a:p>
            <a:pPr eaLnBrk="1" hangingPunct="1"/>
            <a:endParaRPr lang="en-US" dirty="0" smtClean="0"/>
          </a:p>
          <a:p>
            <a:pPr marL="171450" indent="-171450" eaLnBrk="1" hangingPunct="1">
              <a:buFont typeface="Arial" panose="020B0604020202020204" pitchFamily="34" charset="0"/>
              <a:buChar char="•"/>
            </a:pPr>
            <a:r>
              <a:rPr lang="en-US" dirty="0" smtClean="0"/>
              <a:t>Is considered modest for the area.</a:t>
            </a:r>
          </a:p>
          <a:p>
            <a:pPr marL="171450" indent="-171450" eaLnBrk="1" hangingPunct="1">
              <a:buFont typeface="Arial" panose="020B0604020202020204" pitchFamily="34" charset="0"/>
              <a:buChar char="•"/>
            </a:pPr>
            <a:r>
              <a:rPr lang="en-US" baseline="0" dirty="0" smtClean="0"/>
              <a:t>Does not have a market value in excess of the applicable area loan limit. </a:t>
            </a:r>
            <a:endParaRPr lang="en-US" dirty="0" smtClean="0"/>
          </a:p>
          <a:p>
            <a:pPr marL="171450" indent="-171450" eaLnBrk="1" hangingPunct="1">
              <a:buFont typeface="Arial" panose="020B0604020202020204" pitchFamily="34" charset="0"/>
              <a:buChar char="•"/>
            </a:pPr>
            <a:r>
              <a:rPr lang="en-US" baseline="0" dirty="0" smtClean="0"/>
              <a:t>Generally does not exceed 2,000 square feet living area (above grade).   </a:t>
            </a:r>
            <a:endParaRPr lang="en-US" dirty="0" smtClean="0"/>
          </a:p>
          <a:p>
            <a:pPr marL="171450" indent="-171450" eaLnBrk="1" hangingPunct="1">
              <a:lnSpc>
                <a:spcPct val="100000"/>
              </a:lnSpc>
              <a:spcBef>
                <a:spcPts val="0"/>
              </a:spcBef>
              <a:buFont typeface="Arial" panose="020B0604020202020204" pitchFamily="34" charset="0"/>
              <a:buChar char="•"/>
            </a:pPr>
            <a:r>
              <a:rPr lang="en-US" sz="1200" dirty="0" smtClean="0">
                <a:solidFill>
                  <a:schemeClr val="tx1"/>
                </a:solidFill>
              </a:rPr>
              <a:t>Does not have an in-ground swimming pool or income producing structures/land.</a:t>
            </a:r>
            <a:r>
              <a:rPr lang="en-US" sz="1200" baseline="0" dirty="0" smtClean="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land must be</a:t>
            </a:r>
            <a:r>
              <a:rPr lang="en-US" baseline="0" dirty="0" smtClean="0"/>
              <a:t> minimally </a:t>
            </a:r>
            <a:r>
              <a:rPr lang="en-US" dirty="0" smtClean="0"/>
              <a:t>adequate and not large enough to subdivide under local zoning rules.  In</a:t>
            </a:r>
            <a:r>
              <a:rPr lang="en-US" baseline="0" dirty="0" smtClean="0"/>
              <a:t> some places, this might be 5 acres.  In other places, it might be 0.25 acre or less.  There is no “one size fits all” definition.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Rural areas are defined as open country and places with a population of 10,000 or less and, under certain conditions, towns and cities between 10,000 and 35,000 population.  </a:t>
            </a:r>
            <a:r>
              <a:rPr lang="en-US" dirty="0" smtClean="0"/>
              <a:t>Use the property eligibility website to determine if a property is in a rural area: </a:t>
            </a:r>
            <a:r>
              <a:rPr lang="en-US" sz="2000" dirty="0" smtClean="0">
                <a:solidFill>
                  <a:srgbClr val="0070C0"/>
                </a:solidFill>
                <a:hlinkClick r:id="rId3"/>
              </a:rPr>
              <a:t>https://eligibility.sc.egov.usda.gov/eligibility/welcomeAction.do</a:t>
            </a:r>
            <a:endParaRPr lang="en-US" sz="2000" dirty="0" smtClean="0">
              <a:solidFill>
                <a:srgbClr val="0070C0"/>
              </a:solidFill>
            </a:endParaRPr>
          </a:p>
          <a:p>
            <a:endParaRPr lang="en-US" dirty="0" smtClean="0"/>
          </a:p>
          <a:p>
            <a:r>
              <a:rPr lang="en-US" dirty="0" smtClean="0"/>
              <a:t>While there are some program</a:t>
            </a:r>
            <a:r>
              <a:rPr lang="en-US" baseline="0" dirty="0" smtClean="0"/>
              <a:t> similarities, the </a:t>
            </a:r>
            <a:r>
              <a:rPr lang="en-US" dirty="0" smtClean="0"/>
              <a:t>direct loan program fundamentally</a:t>
            </a:r>
            <a:r>
              <a:rPr lang="en-US" baseline="0" dirty="0" smtClean="0"/>
              <a:t> differs from </a:t>
            </a:r>
            <a:r>
              <a:rPr lang="en-US" dirty="0" smtClean="0"/>
              <a:t>t</a:t>
            </a:r>
            <a:r>
              <a:rPr lang="en-US" baseline="0" dirty="0" smtClean="0"/>
              <a:t>he guaranteed loan program in that direct loans are subsidized loans </a:t>
            </a:r>
            <a:r>
              <a:rPr lang="en-US" dirty="0" smtClean="0"/>
              <a:t>funded by the government and serviced by RD’s Customer</a:t>
            </a:r>
            <a:r>
              <a:rPr lang="en-US" baseline="0" dirty="0" smtClean="0"/>
              <a:t> Service Center.  G</a:t>
            </a:r>
            <a:r>
              <a:rPr lang="en-US" dirty="0" smtClean="0"/>
              <a:t>uaranteed</a:t>
            </a:r>
            <a:r>
              <a:rPr lang="en-US" baseline="0" dirty="0" smtClean="0"/>
              <a:t> loans are nonsubsidized loans funded and serviced by an approved lender; the government guarantees the loans</a:t>
            </a:r>
            <a:r>
              <a:rPr lang="en-US" dirty="0" smtClean="0"/>
              <a:t>.  The income</a:t>
            </a:r>
            <a:r>
              <a:rPr lang="en-US" baseline="0" dirty="0" smtClean="0"/>
              <a:t> </a:t>
            </a:r>
            <a:r>
              <a:rPr lang="en-US" dirty="0" smtClean="0"/>
              <a:t>level served also differs between the programs.  The guaranteed loan program largely serves applicants with moderate incomes (up to 115% of the statewide non-metro median income</a:t>
            </a:r>
            <a:r>
              <a:rPr lang="en-US" baseline="0" dirty="0" smtClean="0"/>
              <a:t>)</a:t>
            </a:r>
            <a:r>
              <a:rPr lang="en-US" dirty="0" smtClean="0"/>
              <a:t>.</a:t>
            </a:r>
          </a:p>
        </p:txBody>
      </p:sp>
    </p:spTree>
    <p:extLst>
      <p:ext uri="{BB962C8B-B14F-4D97-AF65-F5344CB8AC3E}">
        <p14:creationId xmlns:p14="http://schemas.microsoft.com/office/powerpoint/2010/main" val="35951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down payment is only required if the cash value of the applicant’s non-retirement assets is greater than $15,000 for nonelderly households or $20,000 for elderly households.  Assets aside, the Agency will limit the financing to 90% of the home’s value if the construction quality of a new home cannot be adequately documented.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appraisal fee, tax service fee, and initial contribution to</a:t>
            </a:r>
            <a:r>
              <a:rPr lang="en-US" baseline="0" dirty="0" smtClean="0"/>
              <a:t> fund the</a:t>
            </a:r>
            <a:r>
              <a:rPr lang="en-US" dirty="0" smtClean="0"/>
              <a:t> escrow account can exceed the appraised value.  For first-time homebuyers, who are required to take a homeownership </a:t>
            </a:r>
            <a:r>
              <a:rPr lang="en-US" baseline="0" dirty="0" smtClean="0"/>
              <a:t>education course, the </a:t>
            </a:r>
            <a:r>
              <a:rPr lang="en-US" dirty="0" smtClean="0"/>
              <a:t>fee for the course can also exceed the appraised value.</a:t>
            </a:r>
          </a:p>
          <a:p>
            <a:endParaRPr lang="en-US" dirty="0" smtClean="0"/>
          </a:p>
          <a:p>
            <a:endParaRPr lang="en-US" dirty="0" smtClean="0"/>
          </a:p>
        </p:txBody>
      </p:sp>
    </p:spTree>
    <p:extLst>
      <p:ext uri="{BB962C8B-B14F-4D97-AF65-F5344CB8AC3E}">
        <p14:creationId xmlns:p14="http://schemas.microsoft.com/office/powerpoint/2010/main" val="215910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a:p>
            <a:endParaRPr lang="en-US" dirty="0" smtClean="0"/>
          </a:p>
        </p:txBody>
      </p:sp>
    </p:spTree>
    <p:extLst>
      <p:ext uri="{BB962C8B-B14F-4D97-AF65-F5344CB8AC3E}">
        <p14:creationId xmlns:p14="http://schemas.microsoft.com/office/powerpoint/2010/main" val="350526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0" lvl="0" indent="-171450">
              <a:lnSpc>
                <a:spcPct val="100000"/>
              </a:lnSpc>
              <a:spcBef>
                <a:spcPts val="0"/>
              </a:spcBef>
              <a:defRPr/>
            </a:pPr>
            <a:r>
              <a:rPr lang="en-US" dirty="0" smtClean="0"/>
              <a:t>The program’s interest rate is posted at</a:t>
            </a:r>
            <a:r>
              <a:rPr lang="en-US" baseline="0" dirty="0" smtClean="0"/>
              <a:t> the beginning of each month</a:t>
            </a:r>
            <a:r>
              <a:rPr lang="en-US" dirty="0" smtClean="0"/>
              <a:t> on the Agency’s website under Single</a:t>
            </a:r>
            <a:r>
              <a:rPr lang="en-US" baseline="0" dirty="0" smtClean="0"/>
              <a:t> Family Housing Direct Home Loans (see Interest Rates tab). </a:t>
            </a:r>
          </a:p>
          <a:p>
            <a:pPr marL="0" lvl="0" indent="-171450">
              <a:lnSpc>
                <a:spcPct val="100000"/>
              </a:lnSpc>
              <a:spcBef>
                <a:spcPts val="0"/>
              </a:spcBef>
              <a:defRPr/>
            </a:pPr>
            <a:endParaRPr lang="en-US" baseline="0" dirty="0" smtClean="0"/>
          </a:p>
          <a:p>
            <a:pPr marL="0" lvl="0" indent="-171450">
              <a:lnSpc>
                <a:spcPct val="100000"/>
              </a:lnSpc>
              <a:spcBef>
                <a:spcPts val="0"/>
              </a:spcBef>
              <a:defRPr/>
            </a:pPr>
            <a:r>
              <a:rPr lang="en-US" baseline="0" dirty="0" smtClean="0"/>
              <a:t>www.rd.usda.gov/programs-services/single-family-housing-direct-home-loans </a:t>
            </a:r>
          </a:p>
          <a:p>
            <a:pPr marL="0" lvl="0" indent="0">
              <a:lnSpc>
                <a:spcPct val="100000"/>
              </a:lnSpc>
              <a:spcBef>
                <a:spcPts val="0"/>
              </a:spcBef>
              <a:buNone/>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The applicant’s loan will have an interest rate that is the lower of the interest rate at the time of loan approval or the interest rate at the time of loan closing.  The lower of these two interest rates is fixed for the life of the loan and is referred to as the applicant’s full note 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Applicants eligible for</a:t>
            </a:r>
            <a:r>
              <a:rPr lang="en-US" baseline="0" dirty="0" smtClean="0"/>
              <a:t> payment subsidies have a reduced monthly payment which is </a:t>
            </a:r>
            <a:r>
              <a:rPr lang="en-US" sz="1200" b="0" i="0" u="none" strike="noStrike" kern="1200" baseline="0" dirty="0" smtClean="0">
                <a:solidFill>
                  <a:schemeClr val="tx1"/>
                </a:solidFill>
                <a:latin typeface="+mn-lt"/>
                <a:ea typeface="+mn-ea"/>
                <a:cs typeface="+mn-cs"/>
              </a:rPr>
              <a:t>the greater of: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At least 24 percent of the household’s adjusted monthly income, or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 equivalent interest rate of 1 percent.</a:t>
            </a:r>
          </a:p>
          <a:p>
            <a:pPr marL="0" indent="0">
              <a:buFont typeface="Arial" panose="020B0604020202020204" pitchFamily="34" charset="0"/>
              <a:buNone/>
            </a:pPr>
            <a:r>
              <a:rPr lang="en-US" dirty="0" smtClean="0"/>
              <a:t>Household income changes</a:t>
            </a:r>
            <a:r>
              <a:rPr lang="en-US" baseline="0" dirty="0" smtClean="0"/>
              <a:t> affect this subsidy. Regardless of changes, USDA re-verifies household income each year.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 or part of this subsidy is repaid when the borrower transfers title or does not occupy the home.  The subsidy repaid never exceeds the home’s increased value or the amount received.</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917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Several</a:t>
            </a:r>
            <a:r>
              <a:rPr lang="en-US" baseline="0" dirty="0" smtClean="0"/>
              <a:t> RD offices are responsible for administering the direct loan program.  </a:t>
            </a:r>
            <a:endParaRPr lang="en-US" dirty="0" smtClean="0"/>
          </a:p>
          <a:p>
            <a:endParaRPr lang="en-US" dirty="0" smtClean="0"/>
          </a:p>
          <a:p>
            <a:r>
              <a:rPr lang="en-US" dirty="0" smtClean="0"/>
              <a:t>While by no means a comprehensive</a:t>
            </a:r>
            <a:r>
              <a:rPr lang="en-US" baseline="0" dirty="0" smtClean="0"/>
              <a:t> list of the activities performed by each RD office, this slide shows the relationship between Headquarters (HQ), the Customer Service Center (CSC), the State Office, and the Field Office.  The work performed by each RD office is critical in creating homeownership opportunities as well as successful homeownership following loan closing.  </a:t>
            </a:r>
          </a:p>
          <a:p>
            <a:endParaRPr lang="en-US" baseline="0" dirty="0" smtClean="0"/>
          </a:p>
          <a:p>
            <a:r>
              <a:rPr lang="en-US" baseline="0" dirty="0" smtClean="0"/>
              <a:t>In the following slides, the potential involvement of a loan application packager will be discussed.   </a:t>
            </a:r>
          </a:p>
        </p:txBody>
      </p:sp>
    </p:spTree>
    <p:extLst>
      <p:ext uri="{BB962C8B-B14F-4D97-AF65-F5344CB8AC3E}">
        <p14:creationId xmlns:p14="http://schemas.microsoft.com/office/powerpoint/2010/main" val="376271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i="0" kern="1200" dirty="0" smtClean="0">
                <a:solidFill>
                  <a:schemeClr val="tx1"/>
                </a:solidFill>
                <a:effectLst/>
                <a:latin typeface="+mn-lt"/>
                <a:ea typeface="+mn-ea"/>
                <a:cs typeface="+mn-cs"/>
              </a:rPr>
              <a:t>A loan application packager can help determine if the Section 502 direct loan program is a good fit for a prospective</a:t>
            </a:r>
            <a:r>
              <a:rPr lang="en-US" sz="1200" i="0" kern="1200" baseline="0" dirty="0" smtClean="0">
                <a:solidFill>
                  <a:schemeClr val="tx1"/>
                </a:solidFill>
                <a:effectLst/>
                <a:latin typeface="+mn-lt"/>
                <a:ea typeface="+mn-ea"/>
                <a:cs typeface="+mn-cs"/>
              </a:rPr>
              <a:t> homebuyer, </a:t>
            </a:r>
            <a:r>
              <a:rPr lang="en-US" sz="1200" i="0" kern="1200" dirty="0" smtClean="0">
                <a:solidFill>
                  <a:schemeClr val="tx1"/>
                </a:solidFill>
                <a:effectLst/>
                <a:latin typeface="+mn-lt"/>
                <a:ea typeface="+mn-ea"/>
                <a:cs typeface="+mn-cs"/>
              </a:rPr>
              <a:t>and if so, help them assemble a complete loan application package for consideration by the local RD office.  Applicants are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not required to work with a loan application packager to receive assistance from RD; they may work directly with RD.</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loan application packager generally charges a fee for their service.  The amount of the packaging</a:t>
            </a:r>
            <a:r>
              <a:rPr lang="en-US" sz="1200" i="0" kern="1200" baseline="0" dirty="0" smtClean="0">
                <a:solidFill>
                  <a:schemeClr val="tx1"/>
                </a:solidFill>
                <a:effectLst/>
                <a:latin typeface="+mn-lt"/>
                <a:ea typeface="+mn-ea"/>
                <a:cs typeface="+mn-cs"/>
              </a:rPr>
              <a:t> fee and whether it can be included in the RD loan varies depending on the packaging type. </a:t>
            </a:r>
            <a:r>
              <a:rPr lang="en-US" sz="1200" i="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7628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certified packaging process assists with program marketing and</a:t>
            </a:r>
            <a:r>
              <a:rPr lang="en-US" sz="1200" dirty="0" smtClean="0"/>
              <a:t> application origination.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Next a</a:t>
            </a:r>
            <a:r>
              <a:rPr lang="en-US" sz="1200" baseline="0" dirty="0" smtClean="0"/>
              <a:t> high level list of roles and responsibilities within the certified packaging process will be provided.  </a:t>
            </a:r>
            <a:endParaRPr lang="en-US" sz="1200" dirty="0" smtClean="0">
              <a:solidFill>
                <a:schemeClr val="tx1"/>
              </a:solidFill>
            </a:endParaRPr>
          </a:p>
          <a:p>
            <a:endParaRPr lang="en-US"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6415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indent="0">
              <a:buNone/>
            </a:pPr>
            <a:r>
              <a:rPr lang="en-US" sz="1200" dirty="0" smtClean="0"/>
              <a:t>To learn more</a:t>
            </a:r>
            <a:r>
              <a:rPr lang="en-US" sz="1200" baseline="0" dirty="0" smtClean="0"/>
              <a:t> about loan application packaging, please see Attachment 3-A of Handbook-1-3550.  Details on how to view the handbook will be provided soon.  </a:t>
            </a:r>
            <a:endParaRPr lang="en-US" sz="1200" dirty="0" smtClean="0"/>
          </a:p>
          <a:p>
            <a:pPr marL="0" indent="0">
              <a:buNone/>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Parties interested in serving as a certified packaging body should contact the intermediary or intermediaries that cover their particular state.  The list of approved intermediaries and their contact information can be found on the </a:t>
            </a:r>
            <a:r>
              <a:rPr lang="en-US" dirty="0" smtClean="0"/>
              <a:t>Agency’s website under Single</a:t>
            </a:r>
            <a:r>
              <a:rPr lang="en-US" baseline="0" dirty="0" smtClean="0"/>
              <a:t> Family Housing Direct Home Loans. </a:t>
            </a:r>
          </a:p>
          <a:p>
            <a:pPr marL="0" indent="0">
              <a:buNone/>
            </a:pPr>
            <a:endParaRPr lang="en-US" sz="1200" dirty="0" smtClean="0"/>
          </a:p>
          <a:p>
            <a:pPr marL="0" indent="0">
              <a:buNone/>
            </a:pPr>
            <a:r>
              <a:rPr lang="en-US" sz="1200" dirty="0" smtClean="0">
                <a:solidFill>
                  <a:srgbClr val="0070C0"/>
                </a:solidFill>
                <a:hlinkClick r:id="rId3"/>
              </a:rPr>
              <a:t>www.rd.usda.gov/programs-services/single-family-housing-direct-home-loans</a:t>
            </a:r>
            <a:endParaRPr lang="en-US" sz="1200" dirty="0" smtClean="0">
              <a:solidFill>
                <a:srgbClr val="0070C0"/>
              </a:solidFill>
            </a:endParaRPr>
          </a:p>
          <a:p>
            <a:pPr defTabSz="914377">
              <a:defRPr/>
            </a:pPr>
            <a:endParaRPr lang="en-US" baseline="0" dirty="0" smtClean="0">
              <a:solidFill>
                <a:srgbClr val="FF0000"/>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aseline="0" dirty="0" smtClean="0"/>
              <a:t>Under the “Forms and Resources” tab, select “Intermediaries under the certified loan application packaging process”.  This will take you to an </a:t>
            </a:r>
            <a:r>
              <a:rPr lang="en-US" dirty="0" smtClean="0"/>
              <a:t>interactive</a:t>
            </a:r>
            <a:r>
              <a:rPr lang="en-US" baseline="0" dirty="0" smtClean="0"/>
              <a:t> map.  Simply click on your state and you will be directed to the intermediary contact(s) for that state.  </a:t>
            </a:r>
            <a:endParaRPr lang="en-US" dirty="0" smtClean="0"/>
          </a:p>
          <a:p>
            <a:pPr defTabSz="914377">
              <a:defRPr/>
            </a:pPr>
            <a:endParaRPr lang="en-US" baseline="0" dirty="0" smtClean="0">
              <a:solidFill>
                <a:srgbClr val="FF0000"/>
              </a:solidFill>
            </a:endParaRPr>
          </a:p>
        </p:txBody>
      </p:sp>
    </p:spTree>
    <p:extLst>
      <p:ext uri="{BB962C8B-B14F-4D97-AF65-F5344CB8AC3E}">
        <p14:creationId xmlns:p14="http://schemas.microsoft.com/office/powerpoint/2010/main" val="15449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pPr/>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661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C74FE-603D-4D44-9A06-E543CB1B1064}"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093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3553-C208-4AE8-95D3-264CE1E4245D}"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4452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845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AED33F-2409-4B91-B410-D5A05F3AAD2E}"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E95ED-1C55-4B40-BD0C-5CE586A42CE2}" type="slidenum">
              <a:rPr lang="en-US" smtClean="0"/>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12" name="Picture 74" descr="http://www.operationcompassion.org/wp-content/uploads/2011/03/usda-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7500" y="221910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317500" y="516974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746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54E78-F349-4094-9F39-0B521360DDA5}"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37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02EF19-C6D3-4F83-A80A-9F0123101D99}" type="datetime1">
              <a:rPr lang="en-US" smtClean="0"/>
              <a:t>8/8/2017</a:t>
            </a:fld>
            <a:endParaRPr lang="en-US" dirty="0"/>
          </a:p>
        </p:txBody>
      </p:sp>
      <p:sp>
        <p:nvSpPr>
          <p:cNvPr id="6" name="Slide Number Placeholder 5"/>
          <p:cNvSpPr>
            <a:spLocks noGrp="1"/>
          </p:cNvSpPr>
          <p:nvPr>
            <p:ph type="sldNum" sz="quarter" idx="12"/>
          </p:nvPr>
        </p:nvSpPr>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84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0C6F7-A96C-4A2B-BFE1-B56B1685542F}"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382635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F7198-2702-44EA-8A6E-6951887E9ABC}"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582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1F177-4CFA-4E0F-8539-484D031A76F2}" type="datetime1">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9692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5F82E-F0AF-4DB7-8F31-C648E06922B8}" type="datetime1">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312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smtClean="0">
                <a:solidFill>
                  <a:srgbClr val="000000"/>
                </a:solidFill>
              </a:rPr>
              <a:t>Copyright © 2015 Accenture All Rights Reserved.</a:t>
            </a:r>
            <a:endParaRPr lang="en-AU" dirty="0">
              <a:solidFill>
                <a:srgbClr val="000000"/>
              </a:solidFill>
            </a:endParaRPr>
          </a:p>
        </p:txBody>
      </p:sp>
    </p:spTree>
    <p:extLst>
      <p:ext uri="{BB962C8B-B14F-4D97-AF65-F5344CB8AC3E}">
        <p14:creationId xmlns:p14="http://schemas.microsoft.com/office/powerpoint/2010/main" val="19807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7B744-036B-4E95-BBC7-EA35949AFE9F}" type="datetime1">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7862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1E593-3EC2-4B35-A70B-A0BB1592630F}"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02171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068D3-4861-46D8-AABF-56DA1F4332D2}"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25814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7DA86-5DF9-4A04-B86A-A19D0D3661DE}"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76634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65E8B-6B53-43F5-9B3D-07B07FD80F87}"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4785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838200" y="6356350"/>
            <a:ext cx="2743200" cy="365125"/>
          </a:xfrm>
        </p:spPr>
        <p:txBody>
          <a:bodyPr/>
          <a:lstStyle/>
          <a:p>
            <a:fld id="{4F5263DA-D838-48B4-824C-34BCE0804286}" type="datetime1">
              <a:rPr lang="en-US" smtClean="0"/>
              <a:t>8/8/2017</a:t>
            </a:fld>
            <a:endParaRPr lang="en-US" dirty="0"/>
          </a:p>
        </p:txBody>
      </p:sp>
      <p:sp>
        <p:nvSpPr>
          <p:cNvPr id="26" name="Footer Placeholder 4"/>
          <p:cNvSpPr>
            <a:spLocks noGrp="1"/>
          </p:cNvSpPr>
          <p:nvPr>
            <p:ph type="ftr" sz="quarter" idx="11"/>
          </p:nvPr>
        </p:nvSpPr>
        <p:spPr>
          <a:xfrm>
            <a:off x="4038600" y="6356350"/>
            <a:ext cx="4114800" cy="365125"/>
          </a:xfrm>
        </p:spPr>
        <p:txBody>
          <a:bodyPr/>
          <a:lstStyle/>
          <a:p>
            <a:endParaRPr lang="en-US" dirty="0"/>
          </a:p>
        </p:txBody>
      </p:sp>
      <p:sp>
        <p:nvSpPr>
          <p:cNvPr id="27" name="Slide Number Placeholder 5"/>
          <p:cNvSpPr>
            <a:spLocks noGrp="1"/>
          </p:cNvSpPr>
          <p:nvPr>
            <p:ph type="sldNum" sz="quarter" idx="12"/>
          </p:nvPr>
        </p:nvSpPr>
        <p:spPr>
          <a:xfrm>
            <a:off x="9448800" y="6486525"/>
            <a:ext cx="2743200" cy="365125"/>
          </a:xfrm>
        </p:spPr>
        <p:txBody>
          <a:bodyPr/>
          <a:lstStyle/>
          <a:p>
            <a:fld id="{7B92E547-31ED-419F-9D6D-4BC9DDE2672C}" type="slidenum">
              <a:rPr lang="en-US" smtClean="0"/>
              <a:t>‹#›</a:t>
            </a:fld>
            <a:endParaRPr lang="en-US" dirty="0"/>
          </a:p>
        </p:txBody>
      </p:sp>
      <p:sp>
        <p:nvSpPr>
          <p:cNvPr id="28" name="Rectangle 27"/>
          <p:cNvSpPr/>
          <p:nvPr userDrawn="1"/>
        </p:nvSpPr>
        <p:spPr>
          <a:xfrm>
            <a:off x="0" y="0"/>
            <a:ext cx="12192000" cy="144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p:cNvSpPr>
            <a:spLocks noGrp="1"/>
          </p:cNvSpPr>
          <p:nvPr>
            <p:ph type="body" sz="quarter" idx="13" hasCustomPrompt="1"/>
          </p:nvPr>
        </p:nvSpPr>
        <p:spPr>
          <a:xfrm>
            <a:off x="460374" y="2067990"/>
            <a:ext cx="5140326" cy="1682453"/>
          </a:xfrm>
        </p:spPr>
        <p:txBody>
          <a:bodyPr anchor="t">
            <a:noAutofit/>
          </a:bodyPr>
          <a:lstStyle>
            <a:lvl1pPr marL="0" indent="0">
              <a:lnSpc>
                <a:spcPts val="3900"/>
              </a:lnSpc>
              <a:spcBef>
                <a:spcPts val="0"/>
              </a:spcBef>
              <a:spcAft>
                <a:spcPts val="0"/>
              </a:spcAft>
              <a:buNone/>
              <a:defRPr sz="4800" b="1"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Title Slide Headline</a:t>
            </a:r>
          </a:p>
        </p:txBody>
      </p:sp>
      <p:sp>
        <p:nvSpPr>
          <p:cNvPr id="30" name="Text Placeholder 2"/>
          <p:cNvSpPr>
            <a:spLocks noGrp="1"/>
          </p:cNvSpPr>
          <p:nvPr>
            <p:ph type="body" sz="quarter" idx="14"/>
          </p:nvPr>
        </p:nvSpPr>
        <p:spPr>
          <a:xfrm>
            <a:off x="460374" y="4020808"/>
            <a:ext cx="5178426" cy="902850"/>
          </a:xfrm>
        </p:spPr>
        <p:txBody>
          <a:bodyPr>
            <a:normAutofit/>
          </a:bodyPr>
          <a:lstStyle>
            <a:lvl1pPr marL="0" indent="0">
              <a:buNone/>
              <a:defRPr sz="2800" b="1">
                <a:solidFill>
                  <a:srgbClr val="66AA44"/>
                </a:solidFill>
              </a:defRPr>
            </a:lvl1pPr>
          </a:lstStyle>
          <a:p>
            <a:pPr lvl="0"/>
            <a:r>
              <a:rPr lang="en-US" dirty="0" smtClean="0"/>
              <a:t>Click to edit Master text styles</a:t>
            </a:r>
          </a:p>
        </p:txBody>
      </p:sp>
      <p:pic>
        <p:nvPicPr>
          <p:cNvPr id="31" name="Picture 74" descr="http://www.operationcompassion.org/wp-content/uploads/2011/03/usda-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969770"/>
            <a:ext cx="5124649" cy="35360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2"/>
          <p:cNvSpPr>
            <a:spLocks noGrp="1"/>
          </p:cNvSpPr>
          <p:nvPr>
            <p:ph type="body" sz="quarter" idx="15"/>
          </p:nvPr>
        </p:nvSpPr>
        <p:spPr>
          <a:xfrm>
            <a:off x="460374" y="5096168"/>
            <a:ext cx="5178426" cy="428332"/>
          </a:xfrm>
        </p:spPr>
        <p:txBody>
          <a:bodyPr>
            <a:normAutofit/>
          </a:bodyPr>
          <a:lstStyle>
            <a:lvl1pPr marL="0" indent="0">
              <a:buNone/>
              <a:defRPr sz="2000" b="0" i="1">
                <a:solidFill>
                  <a:srgbClr val="66AA44"/>
                </a:solidFill>
              </a:defRPr>
            </a:lvl1pPr>
          </a:lstStyle>
          <a:p>
            <a:pPr lvl="0"/>
            <a:r>
              <a:rPr lang="en-US" dirty="0" smtClean="0"/>
              <a:t>Click to edit Master text styles</a:t>
            </a:r>
          </a:p>
        </p:txBody>
      </p:sp>
      <p:pic>
        <p:nvPicPr>
          <p:cNvPr id="35" name="Picture 180" descr="cow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5943600"/>
            <a:ext cx="1371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2" descr="cr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2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3" descr="crandberri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5951550"/>
            <a:ext cx="13208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5" descr="sunflow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640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2" descr="peach"/>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0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3" descr="la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22000" y="5943600"/>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 descr="bu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 descr="organge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924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6" descr="lab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78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14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4577E4F-C764-4856-8B9B-80A654C83A8D}"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14186" y="6369602"/>
            <a:ext cx="2743200" cy="365125"/>
          </a:xfrm>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721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BC729-FF6E-492F-8662-F2B7EC44D838}"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268917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E5FB-437E-4EB1-BE04-6C8DCFBD2F81}"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342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D2953-3BF9-4895-A1F3-7EEF80CF07B1}" type="datetime1">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095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9579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5A95E-0835-4660-9A2E-1E3A9D9C9728}" type="datetime1">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4976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79A6-AF00-4670-B2DB-38695D6C06D1}" type="datetime1">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42547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09600-965A-4C43-B7C3-C3304A09F3E4}"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7584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B3814-55E7-4F9F-8FF9-04ED73DBF81F}"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28965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11A3-FF5A-462F-A42D-2C7E63CCE084}"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06635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9E4E4-778D-40D3-8996-2F50E6ABB016}"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27049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764756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smtClean="0">
                <a:solidFill>
                  <a:srgbClr val="000000"/>
                </a:solidFill>
              </a:rPr>
              <a:t>Copyright © 2015 Accenture All Rights Reserved.</a:t>
            </a:r>
            <a:endParaRPr lang="en-AU" dirty="0">
              <a:solidFill>
                <a:srgbClr val="000000"/>
              </a:solidFill>
            </a:endParaRPr>
          </a:p>
        </p:txBody>
      </p:sp>
    </p:spTree>
    <p:extLst>
      <p:ext uri="{BB962C8B-B14F-4D97-AF65-F5344CB8AC3E}">
        <p14:creationId xmlns:p14="http://schemas.microsoft.com/office/powerpoint/2010/main" val="173277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038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6404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39E91-E97B-41E4-8F8D-89D6EA2BFA3D}"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8681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8588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312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393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4150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48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2715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48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75005933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smtClean="0">
                <a:solidFill>
                  <a:srgbClr val="000000"/>
                </a:solidFill>
              </a:rPr>
              <a:t>Copyright © 2015 Accenture All Rights Reserved.</a:t>
            </a:r>
            <a:endParaRPr lang="en-AU" dirty="0">
              <a:solidFill>
                <a:srgbClr val="000000"/>
              </a:solidFill>
            </a:endParaRPr>
          </a:p>
        </p:txBody>
      </p:sp>
    </p:spTree>
    <p:extLst>
      <p:ext uri="{BB962C8B-B14F-4D97-AF65-F5344CB8AC3E}">
        <p14:creationId xmlns:p14="http://schemas.microsoft.com/office/powerpoint/2010/main" val="178564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8904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AB8CC-813C-44A9-A08C-A0D8B4CD6662}" type="datetime1">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656036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847888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49611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64295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4974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2347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440641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46217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226741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0958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B9E6B-E578-4D2D-882D-BE4E4DDB7093}" type="datetime1">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32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29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299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9733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921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C2F0-4BA5-4074-8931-56FB1BDA2DC0}" type="datetime1">
              <a:rPr lang="en-US" smtClean="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7DED-589D-41D1-A78C-D481C3137AF2}" type="slidenum">
              <a:rPr lang="en-US" smtClean="0"/>
              <a:t>‹#›</a:t>
            </a:fld>
            <a:endParaRPr lang="en-US" dirty="0"/>
          </a:p>
        </p:txBody>
      </p:sp>
    </p:spTree>
    <p:extLst>
      <p:ext uri="{BB962C8B-B14F-4D97-AF65-F5344CB8AC3E}">
        <p14:creationId xmlns:p14="http://schemas.microsoft.com/office/powerpoint/2010/main" val="2264251584"/>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B9896-D826-4AFE-99BE-9C564D9E6734}" type="datetime1">
              <a:rPr lang="en-US" smtClean="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0C24E-41C4-43A5-8449-E7A87BD18AD6}" type="slidenum">
              <a:rPr lang="en-US" smtClean="0"/>
              <a:t>‹#›</a:t>
            </a:fld>
            <a:endParaRPr lang="en-US" dirty="0"/>
          </a:p>
        </p:txBody>
      </p:sp>
      <p:pic>
        <p:nvPicPr>
          <p:cNvPr id="7" name="Picture 74" descr="http://www.operationcompassion.org/wp-content/uploads/2011/03/usda-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59015" y="185738"/>
            <a:ext cx="1389569" cy="9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108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09506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6996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hyperlink" Target="https://eligibility/sc.egov.usda.gov/eligibility/welcomeAction.do"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hyperlink" Target="https://www.rd.usda.gov/programs-services/single-family-housing-direct-home-loans"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5379396" y="4330822"/>
            <a:ext cx="6416364" cy="1384995"/>
          </a:xfrm>
          <a:prstGeom prst="rect">
            <a:avLst/>
          </a:prstGeom>
          <a:noFill/>
        </p:spPr>
        <p:txBody>
          <a:bodyPr wrap="square" rtlCol="0">
            <a:spAutoFit/>
          </a:bodyPr>
          <a:lstStyle/>
          <a:p>
            <a:pPr algn="ctr"/>
            <a:r>
              <a:rPr lang="en-US" sz="2800" dirty="0" smtClean="0">
                <a:solidFill>
                  <a:schemeClr val="bg1"/>
                </a:solidFill>
              </a:rPr>
              <a:t>Section 502 Direct Loan Program Overview</a:t>
            </a:r>
          </a:p>
          <a:p>
            <a:pPr algn="ctr"/>
            <a:r>
              <a:rPr lang="en-US" sz="2800" dirty="0" smtClean="0">
                <a:solidFill>
                  <a:schemeClr val="bg1"/>
                </a:solidFill>
              </a:rPr>
              <a:t>Presented by Tammy Repine</a:t>
            </a:r>
          </a:p>
          <a:p>
            <a:pPr algn="ctr"/>
            <a:r>
              <a:rPr lang="en-US" sz="2800" dirty="0" smtClean="0">
                <a:solidFill>
                  <a:schemeClr val="bg1"/>
                </a:solidFill>
              </a:rPr>
              <a:t>Single Family Housing Direct Loan Division</a:t>
            </a:r>
          </a:p>
        </p:txBody>
      </p:sp>
      <p:sp>
        <p:nvSpPr>
          <p:cNvPr id="5" name="TextBox 3"/>
          <p:cNvSpPr txBox="1"/>
          <p:nvPr/>
        </p:nvSpPr>
        <p:spPr>
          <a:xfrm>
            <a:off x="1194996" y="5715817"/>
            <a:ext cx="30784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Revision Date: June 19, 2017  </a:t>
            </a:r>
            <a:endParaRPr lang="en-US" dirty="0">
              <a:solidFill>
                <a:schemeClr val="bg1"/>
              </a:solidFill>
            </a:endParaRPr>
          </a:p>
        </p:txBody>
      </p:sp>
    </p:spTree>
    <p:extLst>
      <p:ext uri="{BB962C8B-B14F-4D97-AF65-F5344CB8AC3E}">
        <p14:creationId xmlns:p14="http://schemas.microsoft.com/office/powerpoint/2010/main" val="349771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pPr marL="0">
              <a:buNone/>
              <a:defRPr/>
            </a:pPr>
            <a:endParaRPr lang="en-US" sz="3200" dirty="0" smtClean="0"/>
          </a:p>
          <a:p>
            <a:pPr marL="0">
              <a:buNone/>
              <a:defRPr/>
            </a:pPr>
            <a:r>
              <a:rPr lang="en-US" sz="3200" dirty="0" smtClean="0"/>
              <a:t>The direct loan program’s regulation is found in the Code of Federal Regulations (CFR) at 7 CFR Part 3550.  The program’s regulation and guidelines can be found using the following link:</a:t>
            </a:r>
          </a:p>
          <a:p>
            <a:pPr marL="0">
              <a:buNone/>
              <a:defRPr/>
            </a:pPr>
            <a:endParaRPr lang="en-US" sz="3200" dirty="0"/>
          </a:p>
          <a:p>
            <a:pPr marL="0" lvl="1" indent="0">
              <a:buNone/>
              <a:defRPr/>
            </a:pPr>
            <a:r>
              <a:rPr lang="en-US" sz="3200" u="sng" dirty="0" smtClean="0"/>
              <a:t>www.rd.usda.gov/publications/regulations-guidelines</a:t>
            </a:r>
            <a:endParaRPr lang="en-US" sz="3200" dirty="0"/>
          </a:p>
        </p:txBody>
      </p:sp>
    </p:spTree>
    <p:extLst>
      <p:ext uri="{BB962C8B-B14F-4D97-AF65-F5344CB8AC3E}">
        <p14:creationId xmlns:p14="http://schemas.microsoft.com/office/powerpoint/2010/main" val="661348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0"/>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6" name="Rectangle 2"/>
          <p:cNvSpPr>
            <a:spLocks noGrp="1" noChangeArrowheads="1"/>
          </p:cNvSpPr>
          <p:nvPr>
            <p:ph type="title"/>
          </p:nvPr>
        </p:nvSpPr>
        <p:spPr>
          <a:xfrm>
            <a:off x="-8436" y="-102398"/>
            <a:ext cx="10864858" cy="1143000"/>
          </a:xfrm>
        </p:spPr>
        <p:txBody>
          <a:bodyPr>
            <a:noAutofit/>
          </a:bodyPr>
          <a:lstStyle/>
          <a:p>
            <a:pPr>
              <a:defRPr/>
            </a:pPr>
            <a:r>
              <a:rPr lang="en-US" sz="4000" dirty="0" smtClean="0">
                <a:solidFill>
                  <a:schemeClr val="bg1"/>
                </a:solidFill>
              </a:rPr>
              <a:t>Section 502 Direct Loan Program Overview</a:t>
            </a:r>
            <a:endParaRPr lang="en-US" sz="4000" dirty="0">
              <a:solidFill>
                <a:schemeClr val="bg1"/>
              </a:solidFill>
            </a:endParaRPr>
          </a:p>
        </p:txBody>
      </p:sp>
      <p:pic>
        <p:nvPicPr>
          <p:cNvPr id="7" name="Picture 6"/>
          <p:cNvPicPr>
            <a:picLocks noChangeAspect="1"/>
          </p:cNvPicPr>
          <p:nvPr/>
        </p:nvPicPr>
        <p:blipFill rotWithShape="1">
          <a:blip r:embed="rId5"/>
          <a:srcRect l="8066" r="1197"/>
          <a:stretch/>
        </p:blipFill>
        <p:spPr>
          <a:xfrm>
            <a:off x="1257299" y="1230889"/>
            <a:ext cx="5943601" cy="5252461"/>
          </a:xfrm>
          <a:prstGeom prst="rect">
            <a:avLst/>
          </a:prstGeom>
        </p:spPr>
      </p:pic>
      <p:sp>
        <p:nvSpPr>
          <p:cNvPr id="8" name="Text Box 4"/>
          <p:cNvSpPr txBox="1">
            <a:spLocks noChangeArrowheads="1"/>
          </p:cNvSpPr>
          <p:nvPr/>
        </p:nvSpPr>
        <p:spPr bwMode="auto">
          <a:xfrm flipH="1">
            <a:off x="7315200" y="4352835"/>
            <a:ext cx="1600200" cy="1200329"/>
          </a:xfrm>
          <a:prstGeom prst="rect">
            <a:avLst/>
          </a:prstGeom>
          <a:noFill/>
          <a:ln w="9525">
            <a:noFill/>
            <a:miter lim="800000"/>
            <a:headEnd/>
            <a:tailEnd/>
          </a:ln>
        </p:spPr>
        <p:txBody>
          <a:bodyPr wrap="square">
            <a:spAutoFit/>
          </a:bodyPr>
          <a:lstStyle/>
          <a:p>
            <a:pPr>
              <a:spcBef>
                <a:spcPct val="50000"/>
              </a:spcBef>
            </a:pPr>
            <a:r>
              <a:rPr lang="en-US" sz="3600" dirty="0">
                <a:solidFill>
                  <a:srgbClr val="FF3300"/>
                </a:solidFill>
              </a:rPr>
              <a:t>CLICK HERE</a:t>
            </a:r>
          </a:p>
        </p:txBody>
      </p:sp>
      <p:sp>
        <p:nvSpPr>
          <p:cNvPr id="9" name="Line 5"/>
          <p:cNvSpPr>
            <a:spLocks noChangeShapeType="1"/>
          </p:cNvSpPr>
          <p:nvPr/>
        </p:nvSpPr>
        <p:spPr bwMode="auto">
          <a:xfrm flipH="1">
            <a:off x="3641059" y="4572000"/>
            <a:ext cx="3522771" cy="152400"/>
          </a:xfrm>
          <a:prstGeom prst="line">
            <a:avLst/>
          </a:prstGeom>
          <a:noFill/>
          <a:ln w="28575">
            <a:solidFill>
              <a:schemeClr val="tx1"/>
            </a:solidFill>
            <a:round/>
            <a:headEnd/>
            <a:tailEnd type="triangle" w="med" len="med"/>
          </a:ln>
        </p:spPr>
        <p:txBody>
          <a:bodyPr/>
          <a:lstStyle/>
          <a:p>
            <a:endParaRPr lang="en-US" dirty="0"/>
          </a:p>
        </p:txBody>
      </p:sp>
      <p:sp>
        <p:nvSpPr>
          <p:cNvPr id="10" name="TextBox 9"/>
          <p:cNvSpPr txBox="1"/>
          <p:nvPr/>
        </p:nvSpPr>
        <p:spPr>
          <a:xfrm>
            <a:off x="7543801" y="1934308"/>
            <a:ext cx="4114800" cy="1569660"/>
          </a:xfrm>
          <a:prstGeom prst="rect">
            <a:avLst/>
          </a:prstGeom>
          <a:noFill/>
        </p:spPr>
        <p:txBody>
          <a:bodyPr wrap="square" rtlCol="0">
            <a:spAutoFit/>
          </a:bodyPr>
          <a:lstStyle/>
          <a:p>
            <a:pPr marL="0" lvl="1" indent="0">
              <a:buNone/>
              <a:defRPr/>
            </a:pPr>
            <a:r>
              <a:rPr lang="en-US" sz="3200" u="sng" dirty="0"/>
              <a:t>www.rd.usda.gov/publications/regulations-guidelines</a:t>
            </a:r>
            <a:endParaRPr lang="en-US" sz="3200" dirty="0"/>
          </a:p>
        </p:txBody>
      </p:sp>
    </p:spTree>
    <p:extLst>
      <p:ext uri="{BB962C8B-B14F-4D97-AF65-F5344CB8AC3E}">
        <p14:creationId xmlns:p14="http://schemas.microsoft.com/office/powerpoint/2010/main" val="3821297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0"/>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pic>
        <p:nvPicPr>
          <p:cNvPr id="7" name="Picture 6"/>
          <p:cNvPicPr>
            <a:picLocks noChangeAspect="1"/>
          </p:cNvPicPr>
          <p:nvPr/>
        </p:nvPicPr>
        <p:blipFill rotWithShape="1">
          <a:blip r:embed="rId5"/>
          <a:srcRect l="7150" r="3837"/>
          <a:stretch/>
        </p:blipFill>
        <p:spPr>
          <a:xfrm>
            <a:off x="4023360" y="26531"/>
            <a:ext cx="8160162" cy="6826157"/>
          </a:xfrm>
          <a:prstGeom prst="rect">
            <a:avLst/>
          </a:prstGeom>
        </p:spPr>
      </p:pic>
      <p:sp>
        <p:nvSpPr>
          <p:cNvPr id="9" name="Rectangle 4"/>
          <p:cNvSpPr>
            <a:spLocks noGrp="1" noChangeArrowheads="1"/>
          </p:cNvSpPr>
          <p:nvPr>
            <p:ph sz="half" idx="1"/>
          </p:nvPr>
        </p:nvSpPr>
        <p:spPr>
          <a:xfrm>
            <a:off x="1117602" y="2061011"/>
            <a:ext cx="2330450" cy="2428144"/>
          </a:xfrm>
        </p:spPr>
        <p:txBody>
          <a:bodyPr/>
          <a:lstStyle/>
          <a:p>
            <a:pPr algn="r">
              <a:buFontTx/>
              <a:buNone/>
            </a:pPr>
            <a:r>
              <a:rPr lang="en-US" sz="2200" dirty="0" smtClean="0">
                <a:solidFill>
                  <a:srgbClr val="FF3300"/>
                </a:solidFill>
              </a:rPr>
              <a:t>HB-1-3550 is chapter </a:t>
            </a:r>
            <a:r>
              <a:rPr lang="en-US" sz="2200" dirty="0">
                <a:solidFill>
                  <a:srgbClr val="FF3300"/>
                </a:solidFill>
              </a:rPr>
              <a:t>by </a:t>
            </a:r>
            <a:r>
              <a:rPr lang="en-US" sz="2200" dirty="0" smtClean="0">
                <a:solidFill>
                  <a:srgbClr val="FF3300"/>
                </a:solidFill>
              </a:rPr>
              <a:t>chapter, or you can open the entire HB and search</a:t>
            </a:r>
            <a:endParaRPr lang="en-US" sz="2200" dirty="0">
              <a:solidFill>
                <a:srgbClr val="FF3300"/>
              </a:solidFill>
            </a:endParaRPr>
          </a:p>
        </p:txBody>
      </p:sp>
    </p:spTree>
    <p:extLst>
      <p:ext uri="{BB962C8B-B14F-4D97-AF65-F5344CB8AC3E}">
        <p14:creationId xmlns:p14="http://schemas.microsoft.com/office/powerpoint/2010/main" val="291087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9" name="Rectangle 8"/>
          <p:cNvSpPr/>
          <p:nvPr/>
        </p:nvSpPr>
        <p:spPr>
          <a:xfrm>
            <a:off x="1314441" y="1843718"/>
            <a:ext cx="9550400" cy="4031873"/>
          </a:xfrm>
          <a:prstGeom prst="rect">
            <a:avLst/>
          </a:prstGeom>
        </p:spPr>
        <p:txBody>
          <a:bodyPr wrap="square">
            <a:spAutoFit/>
          </a:bodyPr>
          <a:lstStyle/>
          <a:p>
            <a:r>
              <a:rPr lang="en-US" sz="3200" dirty="0" smtClean="0">
                <a:solidFill>
                  <a:srgbClr val="000000"/>
                </a:solidFill>
              </a:rPr>
              <a:t>Sign up for </a:t>
            </a:r>
            <a:r>
              <a:rPr lang="en-US" sz="3200" dirty="0" smtClean="0"/>
              <a:t>Govdelivery to receive </a:t>
            </a:r>
            <a:r>
              <a:rPr lang="en-US" sz="3200" dirty="0" smtClean="0">
                <a:solidFill>
                  <a:srgbClr val="000000"/>
                </a:solidFill>
              </a:rPr>
              <a:t>email </a:t>
            </a:r>
            <a:r>
              <a:rPr lang="en-US" sz="3200" dirty="0">
                <a:solidFill>
                  <a:srgbClr val="000000"/>
                </a:solidFill>
              </a:rPr>
              <a:t>updates on this </a:t>
            </a:r>
            <a:r>
              <a:rPr lang="en-US" sz="3200" dirty="0" smtClean="0">
                <a:solidFill>
                  <a:srgbClr val="000000"/>
                </a:solidFill>
              </a:rPr>
              <a:t>program</a:t>
            </a:r>
            <a:r>
              <a:rPr lang="en-US" sz="3200" dirty="0" smtClean="0"/>
              <a:t>.  </a:t>
            </a:r>
          </a:p>
          <a:p>
            <a:endParaRPr lang="en-US" sz="3200" dirty="0"/>
          </a:p>
          <a:p>
            <a:r>
              <a:rPr lang="en-US" sz="3200" dirty="0" smtClean="0"/>
              <a:t>Using </a:t>
            </a:r>
            <a:r>
              <a:rPr lang="en-US" sz="3200" dirty="0"/>
              <a:t>the link below, enter your email and select the  “SFH Direct Loan and Grant Programs” (and any other programs of interest) and then click “Submit</a:t>
            </a:r>
            <a:r>
              <a:rPr lang="en-US" sz="3200" dirty="0" smtClean="0"/>
              <a:t>”.  </a:t>
            </a:r>
            <a:endParaRPr lang="en-US" sz="3200" dirty="0"/>
          </a:p>
          <a:p>
            <a:r>
              <a:rPr lang="en-US" sz="3200" u="sng" dirty="0"/>
              <a:t>https://public.govdelivery.com/accounts/USDARD/subscriber/new?qsp=USDARD_25</a:t>
            </a:r>
          </a:p>
        </p:txBody>
      </p:sp>
    </p:spTree>
    <p:extLst>
      <p:ext uri="{BB962C8B-B14F-4D97-AF65-F5344CB8AC3E}">
        <p14:creationId xmlns:p14="http://schemas.microsoft.com/office/powerpoint/2010/main" val="382016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663606" y="1900681"/>
            <a:ext cx="9884078" cy="2708434"/>
          </a:xfrm>
          <a:prstGeom prst="rect">
            <a:avLst/>
          </a:prstGeom>
        </p:spPr>
        <p:txBody>
          <a:bodyPr vert="horz" wrap="square" lIns="0" tIns="0" rIns="0" bIns="0" rtlCol="0">
            <a:spAutoFit/>
          </a:bodyPr>
          <a:lstStyle/>
          <a:p>
            <a:r>
              <a:rPr lang="en-US" sz="2200" dirty="0" smtClean="0">
                <a:solidFill>
                  <a:srgbClr val="003142"/>
                </a:solidFill>
              </a:rPr>
              <a:t>To </a:t>
            </a:r>
            <a:r>
              <a:rPr lang="en-US" sz="2200" dirty="0">
                <a:solidFill>
                  <a:srgbClr val="003142"/>
                </a:solidFill>
              </a:rPr>
              <a:t>file a </a:t>
            </a:r>
            <a:r>
              <a:rPr lang="en-US" sz="2200" dirty="0" smtClean="0">
                <a:solidFill>
                  <a:srgbClr val="003142"/>
                </a:solidFill>
              </a:rPr>
              <a:t>program discrimination complaint, </a:t>
            </a:r>
            <a:r>
              <a:rPr lang="en-US" sz="2200" dirty="0">
                <a:solidFill>
                  <a:srgbClr val="003142"/>
                </a:solidFill>
              </a:rPr>
              <a:t>complete the USDA Program Discrimination Complaint Form, </a:t>
            </a:r>
            <a:r>
              <a:rPr lang="en-US" sz="2200" dirty="0" smtClean="0">
                <a:solidFill>
                  <a:srgbClr val="003142"/>
                </a:solidFill>
              </a:rPr>
              <a:t>AD 3027, found </a:t>
            </a:r>
            <a:r>
              <a:rPr lang="en-US" sz="2200" dirty="0">
                <a:solidFill>
                  <a:srgbClr val="003142"/>
                </a:solidFill>
              </a:rPr>
              <a:t>online at </a:t>
            </a:r>
            <a:r>
              <a:rPr lang="en-US" sz="2200" u="sng" dirty="0">
                <a:solidFill>
                  <a:srgbClr val="003142"/>
                </a:solidFill>
                <a:hlinkClick r:id="rId5"/>
              </a:rPr>
              <a:t>http://</a:t>
            </a:r>
            <a:r>
              <a:rPr lang="en-US" sz="2200" u="sng" dirty="0" smtClean="0">
                <a:solidFill>
                  <a:srgbClr val="003142"/>
                </a:solidFill>
                <a:hlinkClick r:id="rId5"/>
              </a:rPr>
              <a:t>www.ascr.usda.gov/complaint_filing_cust.html</a:t>
            </a:r>
            <a:r>
              <a:rPr lang="en-US" sz="2200" dirty="0">
                <a:solidFill>
                  <a:srgbClr val="003142"/>
                </a:solidFill>
              </a:rPr>
              <a:t> </a:t>
            </a:r>
            <a:r>
              <a:rPr lang="en-US" sz="2200" dirty="0" smtClean="0">
                <a:solidFill>
                  <a:srgbClr val="003142"/>
                </a:solidFill>
              </a:rPr>
              <a:t>and at </a:t>
            </a:r>
            <a:r>
              <a:rPr lang="en-US" sz="2200" dirty="0">
                <a:solidFill>
                  <a:srgbClr val="003142"/>
                </a:solidFill>
              </a:rPr>
              <a:t>any USDA </a:t>
            </a:r>
            <a:r>
              <a:rPr lang="en-US" sz="2200" dirty="0" smtClean="0">
                <a:solidFill>
                  <a:srgbClr val="003142"/>
                </a:solidFill>
              </a:rPr>
              <a:t>office or write a letter addressed to USDA and provide in the letter all of the information requested in the form.   To request a copy of the complaint form, call </a:t>
            </a:r>
            <a:r>
              <a:rPr lang="en-US" sz="2200" dirty="0">
                <a:solidFill>
                  <a:srgbClr val="003142"/>
                </a:solidFill>
              </a:rPr>
              <a:t>(866) </a:t>
            </a:r>
            <a:r>
              <a:rPr lang="en-US" sz="2200" dirty="0" smtClean="0">
                <a:solidFill>
                  <a:srgbClr val="003142"/>
                </a:solidFill>
              </a:rPr>
              <a:t>632-9992.  Submit your completed form or letter to USDA by mail at: </a:t>
            </a:r>
            <a:r>
              <a:rPr lang="en-US" sz="2200" dirty="0">
                <a:solidFill>
                  <a:srgbClr val="003142"/>
                </a:solidFill>
              </a:rPr>
              <a:t>U.S. Department of Agriculture, </a:t>
            </a:r>
            <a:r>
              <a:rPr lang="en-US" sz="2200" dirty="0" smtClean="0">
                <a:solidFill>
                  <a:srgbClr val="003142"/>
                </a:solidFill>
              </a:rPr>
              <a:t>Office of the Assistant Secretary for Civil Rights, </a:t>
            </a:r>
            <a:r>
              <a:rPr lang="en-US" sz="2200" dirty="0">
                <a:solidFill>
                  <a:srgbClr val="003142"/>
                </a:solidFill>
              </a:rPr>
              <a:t>1400 Independence Avenue, S.W., Washington, D.C. </a:t>
            </a:r>
            <a:r>
              <a:rPr lang="en-US" sz="2200" dirty="0" smtClean="0">
                <a:solidFill>
                  <a:srgbClr val="003142"/>
                </a:solidFill>
              </a:rPr>
              <a:t>20250-9410; by </a:t>
            </a:r>
            <a:r>
              <a:rPr lang="en-US" sz="2200" dirty="0">
                <a:solidFill>
                  <a:srgbClr val="003142"/>
                </a:solidFill>
              </a:rPr>
              <a:t>fax (202) </a:t>
            </a:r>
            <a:r>
              <a:rPr lang="en-US" sz="2200" dirty="0" smtClean="0">
                <a:solidFill>
                  <a:srgbClr val="003142"/>
                </a:solidFill>
              </a:rPr>
              <a:t>690-7442; </a:t>
            </a:r>
            <a:r>
              <a:rPr lang="en-US" sz="2200" dirty="0">
                <a:solidFill>
                  <a:srgbClr val="003142"/>
                </a:solidFill>
              </a:rPr>
              <a:t>or email at </a:t>
            </a:r>
            <a:r>
              <a:rPr lang="en-US" sz="2200" u="sng" dirty="0">
                <a:solidFill>
                  <a:srgbClr val="003142"/>
                </a:solidFill>
                <a:hlinkClick r:id="rId6"/>
              </a:rPr>
              <a:t>program.intake@usda.gov</a:t>
            </a:r>
            <a:r>
              <a:rPr lang="en-US" sz="2200" dirty="0">
                <a:solidFill>
                  <a:srgbClr val="003142"/>
                </a:solidFill>
              </a:rPr>
              <a:t>.</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endParaRPr sz="3200" dirty="0">
              <a:latin typeface="Calibri"/>
              <a:cs typeface="Calibri"/>
            </a:endParaRPr>
          </a:p>
        </p:txBody>
      </p:sp>
      <p:sp>
        <p:nvSpPr>
          <p:cNvPr id="8" name="object 7"/>
          <p:cNvSpPr txBox="1"/>
          <p:nvPr/>
        </p:nvSpPr>
        <p:spPr>
          <a:xfrm>
            <a:off x="325860" y="267809"/>
            <a:ext cx="6785297" cy="984885"/>
          </a:xfrm>
          <a:prstGeom prst="rect">
            <a:avLst/>
          </a:prstGeom>
        </p:spPr>
        <p:txBody>
          <a:bodyPr vert="horz" wrap="square" lIns="0" tIns="0" rIns="0" bIns="0" rtlCol="0">
            <a:spAutoFit/>
          </a:bodyPr>
          <a:lstStyle/>
          <a:p>
            <a:pPr marL="16977"/>
            <a:r>
              <a:rPr lang="en-US" sz="3200" spc="27" dirty="0" smtClean="0">
                <a:solidFill>
                  <a:srgbClr val="FFFFFF"/>
                </a:solidFill>
                <a:latin typeface="Calibri"/>
                <a:cs typeface="Calibri"/>
              </a:rPr>
              <a:t>USDA is an equal opportunity provider, employer, and lender</a:t>
            </a:r>
            <a:endParaRPr sz="3200" dirty="0">
              <a:latin typeface="Calibri"/>
              <a:cs typeface="Calibri"/>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1694" y="4122974"/>
            <a:ext cx="1402114" cy="1345355"/>
          </a:xfrm>
          <a:prstGeom prst="rect">
            <a:avLst/>
          </a:prstGeom>
        </p:spPr>
      </p:pic>
    </p:spTree>
    <p:extLst>
      <p:ext uri="{BB962C8B-B14F-4D97-AF65-F5344CB8AC3E}">
        <p14:creationId xmlns:p14="http://schemas.microsoft.com/office/powerpoint/2010/main" val="4122600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7" name="object 3"/>
          <p:cNvSpPr txBox="1"/>
          <p:nvPr/>
        </p:nvSpPr>
        <p:spPr>
          <a:xfrm>
            <a:off x="685799" y="4751243"/>
            <a:ext cx="10802389" cy="1787669"/>
          </a:xfrm>
          <a:prstGeom prst="rect">
            <a:avLst/>
          </a:prstGeom>
        </p:spPr>
        <p:txBody>
          <a:bodyPr vert="horz" wrap="square" lIns="0" tIns="0" rIns="0" bIns="0" rtlCol="0">
            <a:spAutoFit/>
          </a:bodyPr>
          <a:lstStyle/>
          <a:p>
            <a:pPr algn="ctr"/>
            <a:r>
              <a:rPr lang="en-US" sz="2800" b="1" dirty="0" smtClean="0">
                <a:solidFill>
                  <a:schemeClr val="bg1"/>
                </a:solidFill>
                <a:latin typeface="Calibri" panose="020F0502020204030204" pitchFamily="34" charset="0"/>
              </a:rPr>
              <a:t>Are you interested in learning more about the Section 502 </a:t>
            </a:r>
          </a:p>
          <a:p>
            <a:pPr algn="ctr"/>
            <a:r>
              <a:rPr lang="en-US" sz="2800" b="1" dirty="0" smtClean="0">
                <a:solidFill>
                  <a:schemeClr val="bg1"/>
                </a:solidFill>
                <a:latin typeface="Calibri" panose="020F0502020204030204" pitchFamily="34" charset="0"/>
              </a:rPr>
              <a:t>Direct Loan Program?  </a:t>
            </a:r>
          </a:p>
          <a:p>
            <a:pPr algn="ctr"/>
            <a:r>
              <a:rPr lang="en-US" sz="2800" b="1" dirty="0" smtClean="0">
                <a:solidFill>
                  <a:schemeClr val="bg1"/>
                </a:solidFill>
                <a:latin typeface="Calibri" panose="020F0502020204030204" pitchFamily="34" charset="0"/>
              </a:rPr>
              <a:t>Please contact your applicable RD State Office.</a:t>
            </a:r>
            <a:endParaRPr lang="en-US" sz="2000" dirty="0">
              <a:solidFill>
                <a:schemeClr val="bg1"/>
              </a:solidFill>
              <a:latin typeface="Calibri" panose="020F0502020204030204" pitchFamily="34" charset="0"/>
            </a:endParaRPr>
          </a:p>
          <a:p>
            <a:pPr marL="12700" algn="ctr">
              <a:lnSpc>
                <a:spcPct val="100000"/>
              </a:lnSpc>
              <a:spcBef>
                <a:spcPts val="540"/>
              </a:spcBef>
            </a:pPr>
            <a:r>
              <a:rPr lang="en-US" sz="2800" dirty="0">
                <a:solidFill>
                  <a:schemeClr val="bg1"/>
                </a:solidFill>
              </a:rPr>
              <a:t>https://www.rd.usda.gov/contact-us/state-offices</a:t>
            </a:r>
            <a:endParaRPr sz="2800" dirty="0">
              <a:solidFill>
                <a:schemeClr val="bg1"/>
              </a:solidFill>
              <a:latin typeface="Calibri"/>
              <a:cs typeface="Calibri"/>
            </a:endParaRPr>
          </a:p>
        </p:txBody>
      </p:sp>
      <p:sp>
        <p:nvSpPr>
          <p:cNvPr id="2" name="Slide Number Placeholder 1"/>
          <p:cNvSpPr>
            <a:spLocks noGrp="1"/>
          </p:cNvSpPr>
          <p:nvPr>
            <p:ph type="sldNum" sz="quarter" idx="12"/>
          </p:nvPr>
        </p:nvSpPr>
        <p:spPr/>
        <p:txBody>
          <a:bodyPr/>
          <a:lstStyle/>
          <a:p>
            <a:fld id="{6657F70D-2148-41FA-9966-2CFD5BAB4D69}" type="slidenum">
              <a:rPr lang="en-US" smtClean="0"/>
              <a:t>14</a:t>
            </a:fld>
            <a:endParaRPr lang="en-US" dirty="0"/>
          </a:p>
        </p:txBody>
      </p:sp>
    </p:spTree>
    <p:extLst>
      <p:ext uri="{BB962C8B-B14F-4D97-AF65-F5344CB8AC3E}">
        <p14:creationId xmlns:p14="http://schemas.microsoft.com/office/powerpoint/2010/main" val="368460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r>
              <a:rPr lang="en-US" sz="3200" dirty="0" smtClean="0"/>
              <a:t>Authorized </a:t>
            </a:r>
            <a:r>
              <a:rPr lang="en-US" sz="3200" dirty="0"/>
              <a:t>by the Housing Act of </a:t>
            </a:r>
            <a:r>
              <a:rPr lang="en-US" sz="3200" dirty="0" smtClean="0"/>
              <a:t>1949</a:t>
            </a:r>
          </a:p>
          <a:p>
            <a:endParaRPr lang="en-US" sz="3200" dirty="0" smtClean="0"/>
          </a:p>
          <a:p>
            <a:r>
              <a:rPr lang="en-US" sz="3200" dirty="0" smtClean="0">
                <a:solidFill>
                  <a:schemeClr val="tx1"/>
                </a:solidFill>
              </a:rPr>
              <a:t>Provides affordable housing loans to eligible </a:t>
            </a:r>
            <a:r>
              <a:rPr lang="en-US" sz="3200" dirty="0" smtClean="0"/>
              <a:t>l</a:t>
            </a:r>
            <a:r>
              <a:rPr lang="en-US" sz="3200" dirty="0" smtClean="0">
                <a:solidFill>
                  <a:schemeClr val="tx1"/>
                </a:solidFill>
              </a:rPr>
              <a:t>ow- </a:t>
            </a:r>
            <a:r>
              <a:rPr lang="en-US" sz="3200" dirty="0">
                <a:solidFill>
                  <a:schemeClr val="tx1"/>
                </a:solidFill>
              </a:rPr>
              <a:t>and </a:t>
            </a:r>
            <a:r>
              <a:rPr lang="en-US" sz="3200" dirty="0" smtClean="0">
                <a:solidFill>
                  <a:schemeClr val="tx1"/>
                </a:solidFill>
              </a:rPr>
              <a:t>very </a:t>
            </a:r>
            <a:r>
              <a:rPr lang="en-US" sz="3200" dirty="0" smtClean="0"/>
              <a:t>l</a:t>
            </a:r>
            <a:r>
              <a:rPr lang="en-US" sz="3200" dirty="0" smtClean="0">
                <a:solidFill>
                  <a:schemeClr val="tx1"/>
                </a:solidFill>
              </a:rPr>
              <a:t>ow-income applicants who wish to obtain modest housing in rural areas</a:t>
            </a:r>
          </a:p>
          <a:p>
            <a:pPr marL="457200" lvl="1" indent="0">
              <a:buNone/>
            </a:pPr>
            <a:r>
              <a:rPr lang="en-US" sz="3200" dirty="0" smtClean="0">
                <a:hlinkClick r:id="rId5"/>
              </a:rPr>
              <a:t>https://eligibility/sc.egov.usda.gov/eligibility/welcomeAction.do</a:t>
            </a:r>
            <a:endParaRPr lang="en-US" sz="3200" dirty="0"/>
          </a:p>
          <a:p>
            <a:r>
              <a:rPr lang="en-US" sz="3200" dirty="0" smtClean="0"/>
              <a:t>Rural Development (RD or Agency) is the lender and servicer  </a:t>
            </a:r>
            <a:endParaRPr lang="en-US" sz="3200" dirty="0" smtClean="0">
              <a:solidFill>
                <a:schemeClr val="tx1"/>
              </a:solidFill>
            </a:endParaRPr>
          </a:p>
        </p:txBody>
      </p:sp>
    </p:spTree>
    <p:extLst>
      <p:ext uri="{BB962C8B-B14F-4D97-AF65-F5344CB8AC3E}">
        <p14:creationId xmlns:p14="http://schemas.microsoft.com/office/powerpoint/2010/main" val="286279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a:bodyPr>
          <a:lstStyle/>
          <a:p>
            <a:pPr marL="457200" indent="-457200"/>
            <a:r>
              <a:rPr lang="en-US" sz="3200" dirty="0" smtClean="0"/>
              <a:t>100% financing without private </a:t>
            </a:r>
            <a:r>
              <a:rPr lang="en-US" sz="3200" dirty="0"/>
              <a:t>mortgage insurance </a:t>
            </a:r>
            <a:endParaRPr lang="en-US" sz="3200" dirty="0" smtClean="0"/>
          </a:p>
          <a:p>
            <a:pPr marL="457200" indent="-457200"/>
            <a:endParaRPr lang="en-US" sz="3200" dirty="0"/>
          </a:p>
          <a:p>
            <a:pPr marL="457200" indent="-457200"/>
            <a:r>
              <a:rPr lang="en-US" sz="3200" dirty="0" smtClean="0"/>
              <a:t>Eligible loan purposes and uses include site-related costs, dwelling-related costs, and fees/related costs </a:t>
            </a:r>
          </a:p>
          <a:p>
            <a:pPr marL="457200" indent="-457200"/>
            <a:endParaRPr lang="en-US" sz="3200" dirty="0" smtClean="0"/>
          </a:p>
          <a:p>
            <a:pPr marL="457200" indent="-457200"/>
            <a:r>
              <a:rPr lang="en-US" sz="3200" dirty="0" smtClean="0"/>
              <a:t>Eligible loan amount is limited by the applicant’s repayment ability and the home’s appraised value</a:t>
            </a:r>
            <a:endParaRPr lang="en-US" sz="3200" dirty="0"/>
          </a:p>
          <a:p>
            <a:pPr marL="457200" indent="-457200"/>
            <a:endParaRPr lang="en-US" sz="3200" dirty="0"/>
          </a:p>
          <a:p>
            <a:endParaRPr lang="en-US" dirty="0"/>
          </a:p>
          <a:p>
            <a:pPr marL="457200" indent="-457200"/>
            <a:endParaRPr lang="en-US" dirty="0"/>
          </a:p>
        </p:txBody>
      </p:sp>
    </p:spTree>
    <p:extLst>
      <p:ext uri="{BB962C8B-B14F-4D97-AF65-F5344CB8AC3E}">
        <p14:creationId xmlns:p14="http://schemas.microsoft.com/office/powerpoint/2010/main" val="235694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a:bodyPr>
          <a:lstStyle/>
          <a:p>
            <a:pPr marL="457200" indent="-457200"/>
            <a:r>
              <a:rPr lang="en-US" sz="3200" dirty="0"/>
              <a:t>Standard </a:t>
            </a:r>
            <a:r>
              <a:rPr lang="en-US" sz="3200" dirty="0" smtClean="0"/>
              <a:t>loan term is 33 years</a:t>
            </a:r>
          </a:p>
          <a:p>
            <a:pPr marL="457200" indent="-457200"/>
            <a:endParaRPr lang="en-US" sz="3200" dirty="0"/>
          </a:p>
          <a:p>
            <a:pPr marL="457200" indent="-457200"/>
            <a:r>
              <a:rPr lang="en-US" sz="3200" dirty="0" smtClean="0"/>
              <a:t>Loans up to 38 years is permitted when the household’s adjusted income doesn’t exceed </a:t>
            </a:r>
            <a:r>
              <a:rPr lang="en-US" sz="3200" dirty="0"/>
              <a:t>60% of </a:t>
            </a:r>
            <a:r>
              <a:rPr lang="en-US" sz="3200" dirty="0" smtClean="0"/>
              <a:t>the area median and a longer </a:t>
            </a:r>
            <a:r>
              <a:rPr lang="en-US" sz="3200" dirty="0"/>
              <a:t>term </a:t>
            </a:r>
            <a:r>
              <a:rPr lang="en-US" sz="3200" dirty="0" smtClean="0"/>
              <a:t>is needed </a:t>
            </a:r>
            <a:r>
              <a:rPr lang="en-US" sz="3200" dirty="0"/>
              <a:t>for repayment</a:t>
            </a:r>
          </a:p>
          <a:p>
            <a:pPr marL="457200" indent="-457200"/>
            <a:endParaRPr lang="en-US" sz="3200" dirty="0" smtClean="0"/>
          </a:p>
          <a:p>
            <a:pPr marL="457200" indent="-457200"/>
            <a:r>
              <a:rPr lang="en-US" sz="3200" dirty="0" smtClean="0"/>
              <a:t>Manufactured homes have a maximum 30 year term</a:t>
            </a:r>
            <a:endParaRPr lang="en-US" sz="3200" dirty="0"/>
          </a:p>
          <a:p>
            <a:endParaRPr lang="en-US" dirty="0"/>
          </a:p>
          <a:p>
            <a:pPr marL="457200" indent="-457200"/>
            <a:endParaRPr lang="en-US" dirty="0"/>
          </a:p>
        </p:txBody>
      </p:sp>
    </p:spTree>
    <p:extLst>
      <p:ext uri="{BB962C8B-B14F-4D97-AF65-F5344CB8AC3E}">
        <p14:creationId xmlns:p14="http://schemas.microsoft.com/office/powerpoint/2010/main" val="414839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lnSpcReduction="10000"/>
          </a:bodyPr>
          <a:lstStyle/>
          <a:p>
            <a:pPr marL="171450" lvl="0" indent="-171450">
              <a:lnSpc>
                <a:spcPct val="100000"/>
              </a:lnSpc>
              <a:spcBef>
                <a:spcPts val="0"/>
              </a:spcBef>
              <a:defRPr/>
            </a:pPr>
            <a:r>
              <a:rPr lang="en-US" sz="3200" dirty="0" smtClean="0"/>
              <a:t>Interest rate is fixed  </a:t>
            </a:r>
          </a:p>
          <a:p>
            <a:pPr marL="457200" lvl="1" indent="0">
              <a:lnSpc>
                <a:spcPct val="100000"/>
              </a:lnSpc>
              <a:spcBef>
                <a:spcPts val="0"/>
              </a:spcBef>
              <a:buNone/>
              <a:defRPr/>
            </a:pPr>
            <a:r>
              <a:rPr lang="en-US" sz="3200" dirty="0" smtClean="0">
                <a:solidFill>
                  <a:srgbClr val="0070C0"/>
                </a:solidFill>
              </a:rPr>
              <a:t>www.rd.usda.gov/programs-services/single-family-housing-direct-home-loans</a:t>
            </a:r>
          </a:p>
          <a:p>
            <a:pPr marL="171450" indent="-171450">
              <a:lnSpc>
                <a:spcPct val="100000"/>
              </a:lnSpc>
              <a:spcBef>
                <a:spcPts val="0"/>
              </a:spcBef>
              <a:defRPr/>
            </a:pPr>
            <a:r>
              <a:rPr lang="en-US" sz="3200" dirty="0" smtClean="0"/>
              <a:t>Borrowers </a:t>
            </a:r>
            <a:r>
              <a:rPr lang="en-US" sz="3200" dirty="0"/>
              <a:t>may be eligible for payment subsidies that reduce their effective interest rate and their monthly mortgage </a:t>
            </a:r>
            <a:r>
              <a:rPr lang="en-US" sz="3200" dirty="0" smtClean="0"/>
              <a:t>payment</a:t>
            </a:r>
          </a:p>
          <a:p>
            <a:pPr marL="171450" indent="-171450">
              <a:lnSpc>
                <a:spcPct val="100000"/>
              </a:lnSpc>
              <a:spcBef>
                <a:spcPts val="0"/>
              </a:spcBef>
              <a:defRPr/>
            </a:pPr>
            <a:endParaRPr lang="en-US" sz="3200" dirty="0"/>
          </a:p>
          <a:p>
            <a:pPr marL="171450" indent="-171450">
              <a:lnSpc>
                <a:spcPct val="100000"/>
              </a:lnSpc>
              <a:spcBef>
                <a:spcPts val="0"/>
              </a:spcBef>
              <a:defRPr/>
            </a:pPr>
            <a:r>
              <a:rPr lang="en-US" sz="3200" dirty="0" smtClean="0"/>
              <a:t>Depending on the home’s value, subsidies received may be repaid at the time of sale or non-occupancy</a:t>
            </a:r>
            <a:endParaRPr lang="en-US" sz="3200" dirty="0"/>
          </a:p>
          <a:p>
            <a:endParaRPr lang="en-US" dirty="0"/>
          </a:p>
          <a:p>
            <a:pPr marL="457200" indent="-457200"/>
            <a:endParaRPr lang="en-US" dirty="0"/>
          </a:p>
        </p:txBody>
      </p:sp>
    </p:spTree>
    <p:extLst>
      <p:ext uri="{BB962C8B-B14F-4D97-AF65-F5344CB8AC3E}">
        <p14:creationId xmlns:p14="http://schemas.microsoft.com/office/powerpoint/2010/main" val="53567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382385" y="1568729"/>
            <a:ext cx="11488190" cy="4431237"/>
          </a:xfrm>
        </p:spPr>
        <p:txBody>
          <a:bodyPr>
            <a:normAutofit/>
          </a:bodyPr>
          <a:lstStyle/>
          <a:p>
            <a:endParaRPr lang="en-US" dirty="0"/>
          </a:p>
          <a:p>
            <a:pPr marL="457200" indent="-457200"/>
            <a:endParaRPr lang="en-US" dirty="0"/>
          </a:p>
        </p:txBody>
      </p:sp>
      <p:sp>
        <p:nvSpPr>
          <p:cNvPr id="9" name="TextBox 8"/>
          <p:cNvSpPr txBox="1"/>
          <p:nvPr/>
        </p:nvSpPr>
        <p:spPr>
          <a:xfrm>
            <a:off x="516455" y="1609249"/>
            <a:ext cx="3280813" cy="2862322"/>
          </a:xfrm>
          <a:prstGeom prst="rect">
            <a:avLst/>
          </a:prstGeom>
          <a:solidFill>
            <a:srgbClr val="FFFF00"/>
          </a:solidFill>
        </p:spPr>
        <p:txBody>
          <a:bodyPr wrap="square" rtlCol="0">
            <a:spAutoFit/>
          </a:bodyPr>
          <a:lstStyle/>
          <a:p>
            <a:pPr algn="ctr"/>
            <a:r>
              <a:rPr lang="en-US" b="1" dirty="0"/>
              <a:t>Headquarters (HQ) Office </a:t>
            </a:r>
          </a:p>
          <a:p>
            <a:pPr marL="285750" indent="-285750">
              <a:buFont typeface="Arial" panose="020B0604020202020204" pitchFamily="34" charset="0"/>
              <a:buChar char="•"/>
            </a:pPr>
            <a:r>
              <a:rPr lang="en-US" dirty="0"/>
              <a:t>Issues </a:t>
            </a:r>
            <a:r>
              <a:rPr lang="en-US" dirty="0" smtClean="0"/>
              <a:t>nationwide loan making guidance</a:t>
            </a:r>
            <a:endParaRPr lang="en-US" dirty="0"/>
          </a:p>
          <a:p>
            <a:pPr marL="285750" indent="-285750">
              <a:buFont typeface="Arial" panose="020B0604020202020204" pitchFamily="34" charset="0"/>
              <a:buChar char="•"/>
            </a:pPr>
            <a:r>
              <a:rPr lang="en-US" dirty="0"/>
              <a:t>Provides </a:t>
            </a:r>
            <a:r>
              <a:rPr lang="en-US" dirty="0" smtClean="0"/>
              <a:t>technical assistance</a:t>
            </a:r>
            <a:endParaRPr lang="en-US" dirty="0"/>
          </a:p>
          <a:p>
            <a:pPr marL="285750" indent="-285750">
              <a:buFont typeface="Arial" panose="020B0604020202020204" pitchFamily="34" charset="0"/>
              <a:buChar char="•"/>
            </a:pPr>
            <a:r>
              <a:rPr lang="en-US" dirty="0"/>
              <a:t>Conducts </a:t>
            </a:r>
            <a:r>
              <a:rPr lang="en-US" dirty="0" smtClean="0"/>
              <a:t>program and compliance reviews</a:t>
            </a:r>
            <a:endParaRPr lang="en-US" dirty="0"/>
          </a:p>
          <a:p>
            <a:pPr marL="285750" indent="-285750">
              <a:buFont typeface="Arial" panose="020B0604020202020204" pitchFamily="34" charset="0"/>
              <a:buChar char="•"/>
            </a:pPr>
            <a:r>
              <a:rPr lang="en-US" dirty="0"/>
              <a:t>Manages nationwide funding </a:t>
            </a:r>
            <a:r>
              <a:rPr lang="en-US" dirty="0" smtClean="0"/>
              <a:t>allocations</a:t>
            </a:r>
          </a:p>
          <a:p>
            <a:pPr marL="285750" indent="-285750">
              <a:buFont typeface="Arial" panose="020B0604020202020204" pitchFamily="34" charset="0"/>
              <a:buChar char="•"/>
            </a:pPr>
            <a:r>
              <a:rPr lang="en-US" dirty="0" smtClean="0"/>
              <a:t>Markets program to nationwide </a:t>
            </a:r>
            <a:r>
              <a:rPr lang="en-US" dirty="0"/>
              <a:t>p</a:t>
            </a:r>
            <a:r>
              <a:rPr lang="en-US" dirty="0" smtClean="0"/>
              <a:t>artners</a:t>
            </a:r>
            <a:endParaRPr lang="en-US" dirty="0"/>
          </a:p>
        </p:txBody>
      </p:sp>
      <p:sp>
        <p:nvSpPr>
          <p:cNvPr id="10" name="TextBox 9"/>
          <p:cNvSpPr txBox="1"/>
          <p:nvPr/>
        </p:nvSpPr>
        <p:spPr>
          <a:xfrm>
            <a:off x="516456" y="4436872"/>
            <a:ext cx="3280813" cy="1754326"/>
          </a:xfrm>
          <a:prstGeom prst="rect">
            <a:avLst/>
          </a:prstGeom>
          <a:solidFill>
            <a:srgbClr val="FFC000"/>
          </a:solidFill>
        </p:spPr>
        <p:txBody>
          <a:bodyPr wrap="square" rtlCol="0">
            <a:spAutoFit/>
          </a:bodyPr>
          <a:lstStyle/>
          <a:p>
            <a:pPr algn="ctr"/>
            <a:r>
              <a:rPr lang="en-US" b="1" dirty="0" smtClean="0"/>
              <a:t>Customer Service Center (CSC)</a:t>
            </a:r>
          </a:p>
          <a:p>
            <a:pPr marL="285750" indent="-285750">
              <a:buFont typeface="Arial" panose="020B0604020202020204" pitchFamily="34" charset="0"/>
              <a:buChar char="•"/>
            </a:pPr>
            <a:r>
              <a:rPr lang="en-US" dirty="0" smtClean="0"/>
              <a:t>Issues nationwide servicing  guidance</a:t>
            </a:r>
          </a:p>
          <a:p>
            <a:pPr marL="285750" indent="-285750">
              <a:buFont typeface="Arial" panose="020B0604020202020204" pitchFamily="34" charset="0"/>
              <a:buChar char="•"/>
            </a:pPr>
            <a:r>
              <a:rPr lang="en-US" dirty="0" smtClean="0"/>
              <a:t>Services loans after closing</a:t>
            </a:r>
          </a:p>
          <a:p>
            <a:pPr marL="285750" indent="-285750">
              <a:buFont typeface="Arial" panose="020B0604020202020204" pitchFamily="34" charset="0"/>
              <a:buChar char="•"/>
            </a:pPr>
            <a:r>
              <a:rPr lang="en-US" dirty="0" smtClean="0"/>
              <a:t>Requests Field Office assistance when needed</a:t>
            </a:r>
            <a:endParaRPr lang="en-US" dirty="0"/>
          </a:p>
        </p:txBody>
      </p:sp>
      <p:sp>
        <p:nvSpPr>
          <p:cNvPr id="11" name="TextBox 10"/>
          <p:cNvSpPr txBox="1"/>
          <p:nvPr/>
        </p:nvSpPr>
        <p:spPr>
          <a:xfrm>
            <a:off x="4246011" y="1576210"/>
            <a:ext cx="3491917" cy="3970318"/>
          </a:xfrm>
          <a:prstGeom prst="rect">
            <a:avLst/>
          </a:prstGeom>
          <a:solidFill>
            <a:schemeClr val="accent1">
              <a:lumMod val="40000"/>
              <a:lumOff val="60000"/>
            </a:schemeClr>
          </a:solidFill>
        </p:spPr>
        <p:txBody>
          <a:bodyPr wrap="square" rtlCol="0">
            <a:spAutoFit/>
          </a:bodyPr>
          <a:lstStyle/>
          <a:p>
            <a:pPr algn="ctr"/>
            <a:r>
              <a:rPr lang="en-US" b="1" dirty="0"/>
              <a:t>State Office</a:t>
            </a:r>
          </a:p>
          <a:p>
            <a:pPr marL="285750" indent="-285750">
              <a:buFont typeface="Arial" panose="020B0604020202020204" pitchFamily="34" charset="0"/>
              <a:buChar char="•"/>
            </a:pPr>
            <a:r>
              <a:rPr lang="en-US" dirty="0"/>
              <a:t>Issues </a:t>
            </a:r>
            <a:r>
              <a:rPr lang="en-US" dirty="0" smtClean="0"/>
              <a:t>state specific </a:t>
            </a:r>
            <a:r>
              <a:rPr lang="en-US" dirty="0"/>
              <a:t>guidance, which must be approved by HQ</a:t>
            </a:r>
          </a:p>
          <a:p>
            <a:pPr marL="285750" indent="-285750">
              <a:buFont typeface="Arial" panose="020B0604020202020204" pitchFamily="34" charset="0"/>
              <a:buChar char="•"/>
            </a:pPr>
            <a:r>
              <a:rPr lang="en-US" dirty="0"/>
              <a:t>Liaison between HQ and </a:t>
            </a:r>
            <a:r>
              <a:rPr lang="en-US" dirty="0" smtClean="0"/>
              <a:t>Field </a:t>
            </a:r>
            <a:r>
              <a:rPr lang="en-US" dirty="0"/>
              <a:t>O</a:t>
            </a:r>
            <a:r>
              <a:rPr lang="en-US" dirty="0" smtClean="0"/>
              <a:t>ffices</a:t>
            </a:r>
            <a:endParaRPr lang="en-US" dirty="0"/>
          </a:p>
          <a:p>
            <a:pPr marL="285750" indent="-285750">
              <a:buFont typeface="Arial" panose="020B0604020202020204" pitchFamily="34" charset="0"/>
              <a:buChar char="•"/>
            </a:pPr>
            <a:r>
              <a:rPr lang="en-US" dirty="0"/>
              <a:t>Manages </a:t>
            </a:r>
            <a:r>
              <a:rPr lang="en-US" dirty="0" smtClean="0"/>
              <a:t>statewide </a:t>
            </a:r>
            <a:r>
              <a:rPr lang="en-US" dirty="0"/>
              <a:t>funding </a:t>
            </a:r>
            <a:r>
              <a:rPr lang="en-US" dirty="0" smtClean="0"/>
              <a:t>allocations</a:t>
            </a:r>
          </a:p>
          <a:p>
            <a:pPr marL="285750" indent="-285750">
              <a:buFont typeface="Arial" panose="020B0604020202020204" pitchFamily="34" charset="0"/>
              <a:buChar char="•"/>
            </a:pPr>
            <a:r>
              <a:rPr lang="en-US" dirty="0" smtClean="0"/>
              <a:t>Markets program to statewide partners</a:t>
            </a:r>
          </a:p>
          <a:p>
            <a:pPr marL="285750" indent="-285750">
              <a:buFont typeface="Arial" panose="020B0604020202020204" pitchFamily="34" charset="0"/>
              <a:buChar char="•"/>
            </a:pPr>
            <a:r>
              <a:rPr lang="en-US" dirty="0" smtClean="0"/>
              <a:t>Conducts statewide program and compliance reviews</a:t>
            </a:r>
          </a:p>
          <a:p>
            <a:pPr marL="285750" indent="-285750">
              <a:buFont typeface="Arial" panose="020B0604020202020204" pitchFamily="34" charset="0"/>
              <a:buChar char="•"/>
            </a:pPr>
            <a:r>
              <a:rPr lang="en-US" dirty="0" smtClean="0"/>
              <a:t>Provides feedback to HQ regarding program guidance and delivery</a:t>
            </a:r>
            <a:endParaRPr lang="en-US" dirty="0"/>
          </a:p>
        </p:txBody>
      </p:sp>
      <p:sp>
        <p:nvSpPr>
          <p:cNvPr id="12" name="TextBox 11"/>
          <p:cNvSpPr txBox="1"/>
          <p:nvPr/>
        </p:nvSpPr>
        <p:spPr>
          <a:xfrm>
            <a:off x="8060267" y="1775010"/>
            <a:ext cx="3479800" cy="3139321"/>
          </a:xfrm>
          <a:prstGeom prst="rect">
            <a:avLst/>
          </a:prstGeom>
          <a:solidFill>
            <a:srgbClr val="92D050"/>
          </a:solidFill>
        </p:spPr>
        <p:txBody>
          <a:bodyPr wrap="square" rtlCol="0">
            <a:spAutoFit/>
          </a:bodyPr>
          <a:lstStyle/>
          <a:p>
            <a:pPr algn="ctr"/>
            <a:r>
              <a:rPr lang="en-US" b="1" dirty="0" smtClean="0"/>
              <a:t>Field Office</a:t>
            </a:r>
          </a:p>
          <a:p>
            <a:pPr marL="285750" indent="-285750">
              <a:buFont typeface="Arial" panose="020B0604020202020204" pitchFamily="34" charset="0"/>
              <a:buChar char="•"/>
            </a:pPr>
            <a:r>
              <a:rPr lang="en-US" dirty="0" smtClean="0"/>
              <a:t>Delivers the program to the customers</a:t>
            </a:r>
          </a:p>
          <a:p>
            <a:pPr marL="285750" indent="-285750">
              <a:buFont typeface="Arial" panose="020B0604020202020204" pitchFamily="34" charset="0"/>
              <a:buChar char="•"/>
            </a:pPr>
            <a:r>
              <a:rPr lang="en-US" dirty="0" smtClean="0"/>
              <a:t>Markets the program locally</a:t>
            </a:r>
          </a:p>
          <a:p>
            <a:pPr marL="285750" indent="-285750">
              <a:buFont typeface="Arial" panose="020B0604020202020204" pitchFamily="34" charset="0"/>
              <a:buChar char="•"/>
            </a:pPr>
            <a:r>
              <a:rPr lang="en-US" dirty="0" smtClean="0"/>
              <a:t>Accepts and processes applications</a:t>
            </a:r>
          </a:p>
          <a:p>
            <a:pPr marL="285750" indent="-285750">
              <a:buFont typeface="Arial" panose="020B0604020202020204" pitchFamily="34" charset="0"/>
              <a:buChar char="•"/>
            </a:pPr>
            <a:r>
              <a:rPr lang="en-US" dirty="0" smtClean="0"/>
              <a:t>Provides feedback to State Office regarding program guidance and delivery</a:t>
            </a:r>
          </a:p>
          <a:p>
            <a:pPr marL="285750" indent="-285750">
              <a:buFont typeface="Arial" panose="020B0604020202020204" pitchFamily="34" charset="0"/>
              <a:buChar char="•"/>
            </a:pPr>
            <a:r>
              <a:rPr lang="en-US" dirty="0" smtClean="0"/>
              <a:t>Works with CSC to assist with servicing actions when needed</a:t>
            </a:r>
            <a:endParaRPr lang="en-US" dirty="0"/>
          </a:p>
        </p:txBody>
      </p:sp>
    </p:spTree>
    <p:extLst>
      <p:ext uri="{BB962C8B-B14F-4D97-AF65-F5344CB8AC3E}">
        <p14:creationId xmlns:p14="http://schemas.microsoft.com/office/powerpoint/2010/main" val="305654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pPr marL="0" indent="0">
              <a:buNone/>
            </a:pPr>
            <a:endParaRPr lang="en-US" sz="3200" dirty="0" smtClean="0"/>
          </a:p>
          <a:p>
            <a:pPr marL="0" indent="0">
              <a:buNone/>
            </a:pPr>
            <a:r>
              <a:rPr lang="en-US" sz="3200" dirty="0" smtClean="0"/>
              <a:t>One </a:t>
            </a:r>
            <a:r>
              <a:rPr lang="en-US" sz="3200" dirty="0"/>
              <a:t>way parties seeking affordable homeownership may hear about the direct loan program is through loan application packagers.  A loan application packager, who does not work for or represent RD, provides an optional service to parties seeking a housing loan by helping them navigate the loan application process. </a:t>
            </a:r>
            <a:endParaRPr lang="en-US" sz="3200" dirty="0" smtClean="0">
              <a:solidFill>
                <a:schemeClr val="tx1"/>
              </a:solidFill>
            </a:endParaRPr>
          </a:p>
        </p:txBody>
      </p:sp>
    </p:spTree>
    <p:extLst>
      <p:ext uri="{BB962C8B-B14F-4D97-AF65-F5344CB8AC3E}">
        <p14:creationId xmlns:p14="http://schemas.microsoft.com/office/powerpoint/2010/main" val="9707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pPr marL="0" indent="0">
              <a:buNone/>
            </a:pPr>
            <a:r>
              <a:rPr lang="en-US" sz="3200" dirty="0" smtClean="0"/>
              <a:t>On </a:t>
            </a:r>
            <a:r>
              <a:rPr lang="en-US" sz="3200" dirty="0"/>
              <a:t>May 19, 2016, RD implemented a certified loan application packaging process under the Section 502 direct loan program that imposes reasonable experience, training, structure, and performance requirements on the following three parties involved in the certified packaging process: Agency-certified loan application packager, qualified employer, and Agency-approved intermediary (as determined necessary by a RD State Director).  Together, the certified packager and the qualified employer are referred to as the certified packaging body.    </a:t>
            </a:r>
          </a:p>
          <a:p>
            <a:endParaRPr lang="en-US" sz="3200" dirty="0"/>
          </a:p>
        </p:txBody>
      </p:sp>
    </p:spTree>
    <p:extLst>
      <p:ext uri="{BB962C8B-B14F-4D97-AF65-F5344CB8AC3E}">
        <p14:creationId xmlns:p14="http://schemas.microsoft.com/office/powerpoint/2010/main" val="71507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smtClean="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smtClean="0">
              <a:latin typeface="Calibri"/>
              <a:cs typeface="Calibri"/>
            </a:endParaRPr>
          </a:p>
        </p:txBody>
      </p:sp>
      <p:sp>
        <p:nvSpPr>
          <p:cNvPr id="8" name="Content Placeholder 3"/>
          <p:cNvSpPr>
            <a:spLocks noGrp="1"/>
          </p:cNvSpPr>
          <p:nvPr>
            <p:ph idx="1"/>
          </p:nvPr>
        </p:nvSpPr>
        <p:spPr>
          <a:xfrm>
            <a:off x="580292" y="1417638"/>
            <a:ext cx="11183816" cy="4906962"/>
          </a:xfrm>
        </p:spPr>
        <p:txBody>
          <a:bodyPr>
            <a:noAutofit/>
          </a:bodyPr>
          <a:lstStyle/>
          <a:p>
            <a:r>
              <a:rPr lang="en-US" sz="3200" dirty="0" smtClean="0"/>
              <a:t>Agency </a:t>
            </a:r>
            <a:r>
              <a:rPr lang="en-US" sz="3200" dirty="0"/>
              <a:t>– </a:t>
            </a:r>
            <a:r>
              <a:rPr lang="en-US" sz="3200" dirty="0" smtClean="0"/>
              <a:t>Makes all decisions regarding eligibility</a:t>
            </a:r>
            <a:r>
              <a:rPr lang="en-US" sz="3200" dirty="0"/>
              <a:t>, underwriting, final </a:t>
            </a:r>
            <a:r>
              <a:rPr lang="en-US" sz="3200" dirty="0" smtClean="0"/>
              <a:t>approval, </a:t>
            </a:r>
            <a:r>
              <a:rPr lang="en-US" sz="3200" dirty="0"/>
              <a:t>and </a:t>
            </a:r>
            <a:r>
              <a:rPr lang="en-US" sz="3200" dirty="0" smtClean="0"/>
              <a:t>closing</a:t>
            </a:r>
          </a:p>
          <a:p>
            <a:r>
              <a:rPr lang="en-US" sz="3200" dirty="0" smtClean="0"/>
              <a:t>Certified </a:t>
            </a:r>
            <a:r>
              <a:rPr lang="en-US" sz="3200" dirty="0"/>
              <a:t>P</a:t>
            </a:r>
            <a:r>
              <a:rPr lang="en-US" sz="3200" dirty="0" smtClean="0"/>
              <a:t>ackager – Markets the program, prescreens potential applicants, counsels clients, and assists the applicant in assembling a complete application </a:t>
            </a:r>
          </a:p>
          <a:p>
            <a:r>
              <a:rPr lang="en-US" sz="3200" dirty="0" smtClean="0"/>
              <a:t>Intermediary – Performs quality </a:t>
            </a:r>
            <a:r>
              <a:rPr lang="en-US" sz="3200" dirty="0"/>
              <a:t>assurance </a:t>
            </a:r>
            <a:r>
              <a:rPr lang="en-US" sz="3200" dirty="0" smtClean="0"/>
              <a:t>reviews, recruits certified packaging bodies, and provides supplemental </a:t>
            </a:r>
            <a:r>
              <a:rPr lang="en-US" sz="3200" dirty="0"/>
              <a:t>training, technical assistance and support to certified </a:t>
            </a:r>
            <a:r>
              <a:rPr lang="en-US" sz="3200" dirty="0" smtClean="0"/>
              <a:t>packaging bodies</a:t>
            </a:r>
            <a:endParaRPr lang="en-US" sz="3200" dirty="0"/>
          </a:p>
          <a:p>
            <a:pPr marL="0" indent="0">
              <a:buNone/>
            </a:pPr>
            <a:r>
              <a:rPr lang="en-US" sz="3200" dirty="0">
                <a:solidFill>
                  <a:srgbClr val="0070C0"/>
                </a:solidFill>
                <a:hlinkClick r:id="rId5"/>
              </a:rPr>
              <a:t>www.rd.usda.gov/programs-services/single-family-housing-direct-home-loans</a:t>
            </a:r>
            <a:endParaRPr lang="en-US" sz="3200" dirty="0">
              <a:solidFill>
                <a:srgbClr val="0070C0"/>
              </a:solidFill>
            </a:endParaRPr>
          </a:p>
          <a:p>
            <a:pPr marL="0" indent="0">
              <a:buNone/>
            </a:pPr>
            <a:endParaRPr lang="en-US" sz="3200" dirty="0" smtClean="0">
              <a:solidFill>
                <a:schemeClr val="tx1"/>
              </a:solidFill>
            </a:endParaRPr>
          </a:p>
        </p:txBody>
      </p:sp>
    </p:spTree>
    <p:extLst>
      <p:ext uri="{BB962C8B-B14F-4D97-AF65-F5344CB8AC3E}">
        <p14:creationId xmlns:p14="http://schemas.microsoft.com/office/powerpoint/2010/main" val="865576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1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 2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resentation.potx" id="{7E690B0D-29B5-4A77-A927-188B2A9856BC}" vid="{771D8DEC-0AAA-4129-A521-E12D0FB29B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26121</TotalTime>
  <Words>2299</Words>
  <Application>Microsoft Office PowerPoint</Application>
  <PresentationFormat>Widescreen</PresentationFormat>
  <Paragraphs>188</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Courier New</vt:lpstr>
      <vt:lpstr>Wingdings</vt:lpstr>
      <vt:lpstr>Design 1 Accenture</vt:lpstr>
      <vt:lpstr>Design 1 No Branding</vt:lpstr>
      <vt:lpstr>Design 2 No Branding</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502 Direct Loan Program Overview</vt:lpstr>
      <vt:lpstr>PowerPoint Presentation</vt:lpstr>
      <vt:lpstr>PowerPoint Presentation</vt:lpstr>
      <vt:lpstr>PowerPoint Presentation</vt:lpstr>
      <vt:lpstr>PowerPoint Presentation</vt:lpstr>
    </vt:vector>
  </TitlesOfParts>
  <Company>Accenture Federal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 Jane</dc:creator>
  <cp:lastModifiedBy>Birmingham, Andrea - RD, Washington, DC</cp:lastModifiedBy>
  <cp:revision>856</cp:revision>
  <cp:lastPrinted>2015-10-01T04:03:53Z</cp:lastPrinted>
  <dcterms:created xsi:type="dcterms:W3CDTF">2015-03-13T16:35:22Z</dcterms:created>
  <dcterms:modified xsi:type="dcterms:W3CDTF">2017-08-08T16:33:07Z</dcterms:modified>
</cp:coreProperties>
</file>