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56" r:id="rId2"/>
    <p:sldId id="258" r:id="rId3"/>
    <p:sldId id="257" r:id="rId4"/>
    <p:sldId id="259" r:id="rId5"/>
    <p:sldId id="260" r:id="rId6"/>
    <p:sldId id="261" r:id="rId7"/>
    <p:sldId id="262" r:id="rId8"/>
    <p:sldId id="263" r:id="rId9"/>
  </p:sldIdLst>
  <p:sldSz cx="9144000" cy="6858000" type="screen4x3"/>
  <p:notesSz cx="69469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88" autoAdjust="0"/>
  </p:normalViewPr>
  <p:slideViewPr>
    <p:cSldViewPr>
      <p:cViewPr varScale="1">
        <p:scale>
          <a:sx n="107" d="100"/>
          <a:sy n="107" d="100"/>
        </p:scale>
        <p:origin x="-102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200" d="100"/>
          <a:sy n="200" d="100"/>
        </p:scale>
        <p:origin x="-528" y="786"/>
      </p:cViewPr>
      <p:guideLst>
        <p:guide orient="horz" pos="2904"/>
        <p:guide pos="218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0323" cy="461010"/>
          </a:xfrm>
          <a:prstGeom prst="rect">
            <a:avLst/>
          </a:prstGeom>
        </p:spPr>
        <p:txBody>
          <a:bodyPr vert="horz" lIns="92382" tIns="46191" rIns="92382" bIns="46191" rtlCol="0"/>
          <a:lstStyle>
            <a:lvl1pPr algn="l">
              <a:defRPr sz="1200"/>
            </a:lvl1pPr>
          </a:lstStyle>
          <a:p>
            <a:endParaRPr lang="en-US"/>
          </a:p>
        </p:txBody>
      </p:sp>
      <p:sp>
        <p:nvSpPr>
          <p:cNvPr id="3" name="Date Placeholder 2"/>
          <p:cNvSpPr>
            <a:spLocks noGrp="1"/>
          </p:cNvSpPr>
          <p:nvPr>
            <p:ph type="dt" idx="1"/>
          </p:nvPr>
        </p:nvSpPr>
        <p:spPr>
          <a:xfrm>
            <a:off x="3934969" y="0"/>
            <a:ext cx="3010323" cy="461010"/>
          </a:xfrm>
          <a:prstGeom prst="rect">
            <a:avLst/>
          </a:prstGeom>
        </p:spPr>
        <p:txBody>
          <a:bodyPr vert="horz" lIns="92382" tIns="46191" rIns="92382" bIns="46191" rtlCol="0"/>
          <a:lstStyle>
            <a:lvl1pPr algn="r">
              <a:defRPr sz="1200"/>
            </a:lvl1pPr>
          </a:lstStyle>
          <a:p>
            <a:fld id="{38C553FD-2673-4E53-AF7B-88FC7D53138F}" type="datetimeFigureOut">
              <a:rPr lang="en-US" smtClean="0"/>
              <a:pPr/>
              <a:t>6/13/2012</a:t>
            </a:fld>
            <a:endParaRPr lang="en-US"/>
          </a:p>
        </p:txBody>
      </p:sp>
      <p:sp>
        <p:nvSpPr>
          <p:cNvPr id="4" name="Slide Image Placeholder 3"/>
          <p:cNvSpPr>
            <a:spLocks noGrp="1" noRot="1" noChangeAspect="1"/>
          </p:cNvSpPr>
          <p:nvPr>
            <p:ph type="sldImg" idx="2"/>
          </p:nvPr>
        </p:nvSpPr>
        <p:spPr>
          <a:xfrm>
            <a:off x="1168400" y="692150"/>
            <a:ext cx="4610100" cy="3457575"/>
          </a:xfrm>
          <a:prstGeom prst="rect">
            <a:avLst/>
          </a:prstGeom>
          <a:noFill/>
          <a:ln w="12700">
            <a:solidFill>
              <a:prstClr val="black"/>
            </a:solidFill>
          </a:ln>
        </p:spPr>
        <p:txBody>
          <a:bodyPr vert="horz" lIns="92382" tIns="46191" rIns="92382" bIns="46191" rtlCol="0" anchor="ctr"/>
          <a:lstStyle/>
          <a:p>
            <a:endParaRPr lang="en-US"/>
          </a:p>
        </p:txBody>
      </p:sp>
      <p:sp>
        <p:nvSpPr>
          <p:cNvPr id="5" name="Notes Placeholder 4"/>
          <p:cNvSpPr>
            <a:spLocks noGrp="1"/>
          </p:cNvSpPr>
          <p:nvPr>
            <p:ph type="body" sz="quarter" idx="3"/>
          </p:nvPr>
        </p:nvSpPr>
        <p:spPr>
          <a:xfrm>
            <a:off x="694690" y="4379595"/>
            <a:ext cx="5557520" cy="4149090"/>
          </a:xfrm>
          <a:prstGeom prst="rect">
            <a:avLst/>
          </a:prstGeom>
        </p:spPr>
        <p:txBody>
          <a:bodyPr vert="horz" lIns="92382" tIns="46191" rIns="92382" bIns="4619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0"/>
            <a:ext cx="3010323" cy="461010"/>
          </a:xfrm>
          <a:prstGeom prst="rect">
            <a:avLst/>
          </a:prstGeom>
        </p:spPr>
        <p:txBody>
          <a:bodyPr vert="horz" lIns="92382" tIns="46191" rIns="92382" bIns="46191" rtlCol="0" anchor="b"/>
          <a:lstStyle>
            <a:lvl1pPr algn="l">
              <a:defRPr sz="1200"/>
            </a:lvl1pPr>
          </a:lstStyle>
          <a:p>
            <a:endParaRPr lang="en-US"/>
          </a:p>
        </p:txBody>
      </p:sp>
      <p:sp>
        <p:nvSpPr>
          <p:cNvPr id="7" name="Slide Number Placeholder 6"/>
          <p:cNvSpPr>
            <a:spLocks noGrp="1"/>
          </p:cNvSpPr>
          <p:nvPr>
            <p:ph type="sldNum" sz="quarter" idx="5"/>
          </p:nvPr>
        </p:nvSpPr>
        <p:spPr>
          <a:xfrm>
            <a:off x="3934969" y="8757590"/>
            <a:ext cx="3010323" cy="461010"/>
          </a:xfrm>
          <a:prstGeom prst="rect">
            <a:avLst/>
          </a:prstGeom>
        </p:spPr>
        <p:txBody>
          <a:bodyPr vert="horz" lIns="92382" tIns="46191" rIns="92382" bIns="46191" rtlCol="0" anchor="b"/>
          <a:lstStyle>
            <a:lvl1pPr algn="r">
              <a:defRPr sz="1200"/>
            </a:lvl1pPr>
          </a:lstStyle>
          <a:p>
            <a:fld id="{9EF81AE7-D042-4398-A2E6-25D67A20B7B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ebsoilsurvey.nrcs.usda.gov/app/"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F81AE7-D042-4398-A2E6-25D67A20B7B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are three classifications of proposals in the RUS 1794 environmental regulation.  The first is Categorical Exclusions that do not need an Environmental</a:t>
            </a:r>
            <a:r>
              <a:rPr lang="en-US" baseline="0" dirty="0" smtClean="0"/>
              <a:t> Report.  This only pertains to </a:t>
            </a:r>
            <a:r>
              <a:rPr lang="en-US" u="sng" baseline="0" dirty="0" smtClean="0"/>
              <a:t>repairs</a:t>
            </a:r>
            <a:r>
              <a:rPr lang="en-US" baseline="0" dirty="0" smtClean="0"/>
              <a:t> made due to an emergency situation.  Seldom!</a:t>
            </a:r>
            <a:endParaRPr lang="en-US" dirty="0"/>
          </a:p>
        </p:txBody>
      </p:sp>
      <p:sp>
        <p:nvSpPr>
          <p:cNvPr id="4" name="Slide Number Placeholder 3"/>
          <p:cNvSpPr>
            <a:spLocks noGrp="1"/>
          </p:cNvSpPr>
          <p:nvPr>
            <p:ph type="sldNum" sz="quarter" idx="10"/>
          </p:nvPr>
        </p:nvSpPr>
        <p:spPr/>
        <p:txBody>
          <a:bodyPr/>
          <a:lstStyle/>
          <a:p>
            <a:fld id="{9EF81AE7-D042-4398-A2E6-25D67A20B7B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second classification is a Categorical Exclusion with an Environmental Report.</a:t>
            </a:r>
            <a:r>
              <a:rPr lang="en-US" baseline="0" dirty="0" smtClean="0"/>
              <a:t>  Projects needing an environmental report include:  A rehabilitation of existing facilities, facility improvements with a modest change in size and location, new facilities serving not more than </a:t>
            </a:r>
            <a:r>
              <a:rPr lang="en-US" u="sng" baseline="0" dirty="0" smtClean="0"/>
              <a:t>increase</a:t>
            </a:r>
            <a:r>
              <a:rPr lang="en-US" baseline="0" dirty="0" smtClean="0"/>
              <a:t> 500 EDU’s, extension, enlargements or new collection transmission or distribution lines within a one mile limit from an existing service area. </a:t>
            </a:r>
          </a:p>
          <a:p>
            <a:endParaRPr lang="en-US" baseline="0" dirty="0" smtClean="0"/>
          </a:p>
          <a:p>
            <a:r>
              <a:rPr lang="en-US" baseline="0" dirty="0" smtClean="0"/>
              <a:t>Publish preliminary notice (30 day) for conversion of wetland, floodplain, important farm land, or archeological resources impacts.  No notice for mains only.  Publish Final Notice.</a:t>
            </a:r>
          </a:p>
          <a:p>
            <a:r>
              <a:rPr lang="en-US" baseline="0" dirty="0" smtClean="0"/>
              <a:t>Notices provided by RD.</a:t>
            </a:r>
            <a:endParaRPr lang="en-US" dirty="0"/>
          </a:p>
        </p:txBody>
      </p:sp>
      <p:sp>
        <p:nvSpPr>
          <p:cNvPr id="4" name="Slide Number Placeholder 3"/>
          <p:cNvSpPr>
            <a:spLocks noGrp="1"/>
          </p:cNvSpPr>
          <p:nvPr>
            <p:ph type="sldNum" sz="quarter" idx="10"/>
          </p:nvPr>
        </p:nvSpPr>
        <p:spPr/>
        <p:txBody>
          <a:bodyPr/>
          <a:lstStyle/>
          <a:p>
            <a:fld id="{9EF81AE7-D042-4398-A2E6-25D67A20B7B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third classification is an Environmental Assessment.  This is a more in depth Environmental Report with the same format but a different public notice.  Projects needing an Environmental Assessment include:  creating a new or relocating an existing discharge or withdrawal</a:t>
            </a:r>
            <a:r>
              <a:rPr lang="en-US" baseline="0" dirty="0" smtClean="0"/>
              <a:t>, increases in volume or in pollutants from an existing discharge, increases in volume of withdrawal from an existing site, increases of 30% in the servicing population or serving more than 500 EDU’s.  (The 500 EDU/30% increase criteria is aimed more at the degree of change in capacity that the proposal would create, rather that what is existing.)  </a:t>
            </a:r>
          </a:p>
          <a:p>
            <a:endParaRPr lang="en-US" baseline="0" dirty="0" smtClean="0"/>
          </a:p>
          <a:p>
            <a:r>
              <a:rPr lang="en-US" baseline="0" dirty="0" smtClean="0"/>
              <a:t>Only differences between  Cat Ex and EA are notices.  Publish Announcement of Availability of EA (30 day) can combine with preliminary notice for conversion wetland, floodplain, important farm land, archeological resources.  FONSI (Finding of No Significant Environmental Impact), can combine with Final Notice for Conversion of wetland, floodplain, important farm land, archeological resources. </a:t>
            </a:r>
            <a:endParaRPr lang="en-US" dirty="0"/>
          </a:p>
        </p:txBody>
      </p:sp>
      <p:sp>
        <p:nvSpPr>
          <p:cNvPr id="4" name="Slide Number Placeholder 3"/>
          <p:cNvSpPr>
            <a:spLocks noGrp="1"/>
          </p:cNvSpPr>
          <p:nvPr>
            <p:ph type="sldNum" sz="quarter" idx="10"/>
          </p:nvPr>
        </p:nvSpPr>
        <p:spPr/>
        <p:txBody>
          <a:bodyPr/>
          <a:lstStyle/>
          <a:p>
            <a:fld id="{9EF81AE7-D042-4398-A2E6-25D67A20B7B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Unless</a:t>
            </a:r>
            <a:r>
              <a:rPr lang="en-US" baseline="0" dirty="0" smtClean="0"/>
              <a:t> the project is an emergency repair, an Environmental Report will be required.  The Environmental Report should be submitted at the same time as the Preliminary Engineering Report.  The report should state whether or not more costly environmental compliance issues such as wetland delineations or archeological surveys need to be completed, as well as if Permits or Agriculture and Markets Notices of Intent are needed.  Along with the National Office’s Guide on the preparing the environmental report, a completed example and a list of all the agencies to be contacted for environmental compliance can be found at these websites.  </a:t>
            </a:r>
          </a:p>
          <a:p>
            <a:endParaRPr lang="en-US" baseline="0" dirty="0" smtClean="0"/>
          </a:p>
          <a:p>
            <a:r>
              <a:rPr lang="en-US" baseline="0" dirty="0" smtClean="0"/>
              <a:t>NY</a:t>
            </a:r>
          </a:p>
          <a:p>
            <a:r>
              <a:rPr lang="en-US" baseline="0" dirty="0" smtClean="0"/>
              <a:t>Water </a:t>
            </a:r>
            <a:r>
              <a:rPr lang="en-US" baseline="0" smtClean="0"/>
              <a:t>&amp; Environmental</a:t>
            </a:r>
            <a:endParaRPr lang="en-US" baseline="0" dirty="0" smtClean="0"/>
          </a:p>
          <a:p>
            <a:r>
              <a:rPr lang="en-US" baseline="0" dirty="0" smtClean="0"/>
              <a:t>General Information</a:t>
            </a:r>
            <a:endParaRPr lang="en-US" dirty="0"/>
          </a:p>
        </p:txBody>
      </p:sp>
      <p:sp>
        <p:nvSpPr>
          <p:cNvPr id="4" name="Slide Number Placeholder 3"/>
          <p:cNvSpPr>
            <a:spLocks noGrp="1"/>
          </p:cNvSpPr>
          <p:nvPr>
            <p:ph type="sldNum" sz="quarter" idx="10"/>
          </p:nvPr>
        </p:nvSpPr>
        <p:spPr/>
        <p:txBody>
          <a:bodyPr/>
          <a:lstStyle/>
          <a:p>
            <a:fld id="{9EF81AE7-D042-4398-A2E6-25D67A20B7B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dirty="0" smtClean="0"/>
              <a:t>Project Map clearly</a:t>
            </a:r>
            <a:r>
              <a:rPr lang="en-US" baseline="0" dirty="0" smtClean="0"/>
              <a:t> show APE – Area of Potential Effect</a:t>
            </a:r>
          </a:p>
          <a:p>
            <a:r>
              <a:rPr lang="en-US" baseline="0" dirty="0" err="1" smtClean="0"/>
              <a:t>Intergov</a:t>
            </a:r>
            <a:r>
              <a:rPr lang="en-US" baseline="0" dirty="0" smtClean="0"/>
              <a:t> – Executive Order 12372: usually Regional Planning Boards</a:t>
            </a:r>
          </a:p>
          <a:p>
            <a:r>
              <a:rPr lang="en-US" baseline="0" dirty="0" smtClean="0"/>
              <a:t>FEMA form – above ground structure building only</a:t>
            </a:r>
          </a:p>
          <a:p>
            <a:endParaRPr lang="en-US" dirty="0" smtClean="0"/>
          </a:p>
          <a:p>
            <a:r>
              <a:rPr lang="en-US" dirty="0" smtClean="0"/>
              <a:t>The Endangered Species Act directs all Federal agencies to work to conserve endangered and threatened species and to use their authorities to further the purposes of ESA.  Section 7 of the ESA called “Interagency Cooperation is the mechanism by which Federal agencies ensure the actions they take, including those they fund or authorize do not jeopardize the existence of any listed species.  Access the endangered species website at http://www.fws.gov/northeast/nyfo/es/S7.htm.</a:t>
            </a:r>
            <a:r>
              <a:rPr lang="en-US" baseline="0" dirty="0" smtClean="0"/>
              <a:t>  Select</a:t>
            </a:r>
          </a:p>
          <a:p>
            <a:r>
              <a:rPr lang="en-US" baseline="0" dirty="0" smtClean="0"/>
              <a:t>your county list of species.  If species are found within the particular county, you must determine if any of these species are likely to occur within the proposed project are based on the habitat present within the proposed project action area.  A determination letter must then be sent to USFWS (see example on our website) along with a copy of the letter received from the NYSDEC Division of Fish, Wildlife &amp; Marine Resources, for USFWS concurrence.  The New York State Department of Environmental Conservation Division of Fish, Wildlife &amp; Marine Resources must be contacted for their determination on project impacts on endangered, threatened, rare of species of concern.  Send them a project description and a 7 ½ minute quad </a:t>
            </a:r>
            <a:r>
              <a:rPr lang="en-US" baseline="0" dirty="0" err="1" smtClean="0"/>
              <a:t>topo</a:t>
            </a:r>
            <a:r>
              <a:rPr lang="en-US" baseline="0" dirty="0" smtClean="0"/>
              <a:t> map with the project area hi-lighted, a brief description of current land use and the name of all counties and towns where the proposed project is located.  Access their web site at http://nynhp.org and choose “How to Request NYNHP data.” NYSDEC wetland maps can be accessed at the same website choosing Environmental Resource </a:t>
            </a:r>
            <a:r>
              <a:rPr lang="en-US" baseline="0" dirty="0" err="1" smtClean="0"/>
              <a:t>Mapper</a:t>
            </a:r>
            <a:r>
              <a:rPr lang="en-US" baseline="0" dirty="0" smtClean="0"/>
              <a:t>.  Please remember to hi-light the project area on the map once printed.  The NYSDEC Regional Permitting office need to be contacted for their response on any </a:t>
            </a:r>
            <a:r>
              <a:rPr lang="en-US" baseline="0" dirty="0" err="1" smtClean="0"/>
              <a:t>endanagered</a:t>
            </a:r>
            <a:r>
              <a:rPr lang="en-US" baseline="0" dirty="0" smtClean="0"/>
              <a:t> species issues, wetland issues and permit issues.  Contact the Regional NYSDEC office where the project is located for a jurisdictional determination of what, if any, permits may be needed and what, if any resources may be affected including in particular wetlands and species.  See a list of NYSDEC offices at  www.dec.ny.gov/about/558.html.  If a project will be seeking any state or local permitting the State Environmental Quality Review will need to be completed.  Information can be found at:  </a:t>
            </a:r>
            <a:br>
              <a:rPr lang="en-US" baseline="0" dirty="0" smtClean="0"/>
            </a:br>
            <a:endParaRPr lang="en-US" baseline="0" dirty="0" smtClean="0"/>
          </a:p>
          <a:p>
            <a:r>
              <a:rPr lang="en-US" baseline="0" dirty="0" smtClean="0"/>
              <a:t>www.dec.ny.gov/permits/357.html.  Federal Wetland maps can be accessed at:</a:t>
            </a:r>
          </a:p>
          <a:p>
            <a:r>
              <a:rPr lang="en-US" baseline="0" dirty="0" smtClean="0"/>
              <a:t>www.fws.gov/wetlands/Data/Mapper.html.  Please remember to hi-light the project area on the map.</a:t>
            </a:r>
          </a:p>
          <a:p>
            <a:endParaRPr lang="en-US" baseline="0" dirty="0" smtClean="0"/>
          </a:p>
          <a:p>
            <a:r>
              <a:rPr lang="en-US" baseline="0" dirty="0" smtClean="0"/>
              <a:t>For projects involving stream crossings, national water or wetlands, the U.S. Army Corps of Engineers must be contacted.  A response from them stating whether or not the project will require any permits, impact any federal wetlands, and/or if a wetland delineation report is needed will be necessary.  State in your letter your opinion as to whether a Corps permit will likely be required for this project.  Include supporting documentation, explaining your findings including a project location map, a Geological Survey (USGS) 7.5 minute x 7.5 minute topographic map, National Wetland Inventory (NWI) map and County Soil Survey maps with the project area hi-lighted.  Please mention if </a:t>
            </a:r>
            <a:r>
              <a:rPr lang="en-US" baseline="0" dirty="0" err="1" smtClean="0"/>
              <a:t>hydric</a:t>
            </a:r>
            <a:r>
              <a:rPr lang="en-US" baseline="0" dirty="0" smtClean="0"/>
              <a:t> soils are present, as well as soils with potential </a:t>
            </a:r>
            <a:r>
              <a:rPr lang="en-US" baseline="0" dirty="0" err="1" smtClean="0"/>
              <a:t>hydric</a:t>
            </a:r>
            <a:r>
              <a:rPr lang="en-US" baseline="0" dirty="0" smtClean="0"/>
              <a:t> inclusions.  Provide a brief narrative discussion and your preliminary jurisdictional determination.  Give the Corps 30 days to reply stating that if no reply is received you will assume their concurrence.  Their website is:</a:t>
            </a:r>
          </a:p>
          <a:p>
            <a:r>
              <a:rPr lang="en-US" baseline="0" dirty="0" smtClean="0"/>
              <a:t>http://www.usace.army.mil/CECW/Pages/cecwo_reg.aspx.  Floodplain maps can be accessed at:</a:t>
            </a:r>
          </a:p>
          <a:p>
            <a:endParaRPr lang="en-US" baseline="0" dirty="0" smtClean="0"/>
          </a:p>
          <a:p>
            <a:r>
              <a:rPr lang="en-US" baseline="0" dirty="0" smtClean="0"/>
              <a:t>http://www.msc.fema.gov.  Please hi-light the project area.  Please also complete the Standard Flood Hazard Determination form if any structures are involved as part of the project.  (This form can also be found on our website.)  </a:t>
            </a:r>
          </a:p>
          <a:p>
            <a:endParaRPr lang="en-US" dirty="0" smtClean="0"/>
          </a:p>
          <a:p>
            <a:r>
              <a:rPr lang="en-US" baseline="0" dirty="0" smtClean="0"/>
              <a:t>The Natural Resources Conservation Service must be contact for compliance with the Farmland Protection Policy Act.  The FPPA is intended to minimize the impact Federal programs have on the unnecessary and irreversible conversion of farmland to nonagricultural uses.  Submit the Farmland Conversion Impact Rating-Information Form/Checklist to NRCS (found on our website along with Parts I and III completed on the AD 1006 form found at:</a:t>
            </a:r>
          </a:p>
          <a:p>
            <a:r>
              <a:rPr lang="en-US" baseline="0" dirty="0" smtClean="0"/>
              <a:t>http://www.nrcs.usda.gov/wps/portal/nrcs/detail/national/programs/alphabetical/fppa/?&amp;cid=nrcs</a:t>
            </a:r>
          </a:p>
          <a:p>
            <a:r>
              <a:rPr lang="en-US" baseline="0" dirty="0" smtClean="0"/>
              <a:t>143_008275.  Soil maps can be accessed at:  </a:t>
            </a:r>
            <a:r>
              <a:rPr lang="en-US" baseline="0" dirty="0" smtClean="0">
                <a:hlinkClick r:id="rId3"/>
              </a:rPr>
              <a:t>http://websoilsurvey.nrcs.usda.gov/app/</a:t>
            </a:r>
            <a:endParaRPr lang="en-US" baseline="0" dirty="0" smtClean="0"/>
          </a:p>
          <a:p>
            <a:r>
              <a:rPr lang="en-US" dirty="0" smtClean="0"/>
              <a:t>Important Farmlands </a:t>
            </a:r>
            <a:r>
              <a:rPr lang="en-US" dirty="0" err="1" smtClean="0"/>
              <a:t>consit</a:t>
            </a:r>
            <a:r>
              <a:rPr lang="en-US" dirty="0" smtClean="0"/>
              <a:t> of 1. Unique, 2. Prime, 3. Statewide importance</a:t>
            </a:r>
          </a:p>
          <a:p>
            <a:endParaRPr lang="en-US" baseline="0" dirty="0" smtClean="0"/>
          </a:p>
          <a:p>
            <a:r>
              <a:rPr lang="en-US" baseline="0" dirty="0" smtClean="0"/>
              <a:t>The New York State Department of Agriculture and Markets must be contacted for their determination of whether or not the project is located within an Agricultural District.  A Finding of “No Effect” is needed from the New York State Office of Parks, Recreation and Historic Preservation (SHPO).  Go to their </a:t>
            </a:r>
            <a:r>
              <a:rPr lang="en-US" baseline="0" dirty="0" err="1" smtClean="0"/>
              <a:t>webiste</a:t>
            </a:r>
            <a:r>
              <a:rPr lang="en-US" baseline="0" dirty="0" smtClean="0"/>
              <a:t> to find county area contacts at:  http://nysparks.state.ny.us/shpo/contact.  The proposed project will be reviewed by both the National Register Unit and then the Archeology Unit.  Complete the Information/Request form found at:</a:t>
            </a:r>
          </a:p>
          <a:p>
            <a:r>
              <a:rPr lang="en-US" baseline="0" dirty="0" smtClean="0"/>
              <a:t>http://nysparks.state.ny.us/shpo/environmental-review/  and mail to the applicable person.</a:t>
            </a:r>
            <a:endParaRPr lang="en-US" dirty="0"/>
          </a:p>
        </p:txBody>
      </p:sp>
      <p:sp>
        <p:nvSpPr>
          <p:cNvPr id="4" name="Slide Number Placeholder 3"/>
          <p:cNvSpPr>
            <a:spLocks noGrp="1"/>
          </p:cNvSpPr>
          <p:nvPr>
            <p:ph type="sldNum" sz="quarter" idx="10"/>
          </p:nvPr>
        </p:nvSpPr>
        <p:spPr/>
        <p:txBody>
          <a:bodyPr/>
          <a:lstStyle/>
          <a:p>
            <a:fld id="{9EF81AE7-D042-4398-A2E6-25D67A20B7B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dirty="0" smtClean="0"/>
              <a:t>Tribal concurrence that the project will have no effect on historic or cultural resources is needed.  Section 106 of the National Historic Preservation Act of 1966 requires Federal agencies to take into account the effects of their undertakings on historic properties.  As such, the appropriate State Historic Preservation Office and Tribal Historic Preservation Officer/Representative must be consulted with during this determination process.  Native American</a:t>
            </a:r>
            <a:r>
              <a:rPr lang="en-US" baseline="0" dirty="0" smtClean="0"/>
              <a:t> Indian Tribes must be consulted with whose aboriginal land area falls within the proposed project area.  The Native American aboriginal land area map can be found on the SHPO website at:  http://nysparks.state.ny.us/shpo/environmental-review/ under “Indian Nation Area of Interest Map.” A contact list of Tribal Historic Preservation Officers/Tribal Representatives can be found on our website.  Under Executive Order 12372 – Intergovernmental Review of Federal Programs, all proposed Federal financial assistance and direct Federal development projects must be submitted to the appropriate clearinghouse for their review.  A list of clearinghouse contacts and addresses of participating counties can be found on our website.  A USGAS 7 ½ minute quad </a:t>
            </a:r>
            <a:r>
              <a:rPr lang="en-US" baseline="0" dirty="0" err="1" smtClean="0"/>
              <a:t>topo</a:t>
            </a:r>
            <a:r>
              <a:rPr lang="en-US" baseline="0" dirty="0" smtClean="0"/>
              <a:t> map with the project area hi-lighted is needed.  Maps can be found at:  http//www.digital-topo-maps.com and http://www.bing.com/maps.  For projects that will affect a sole source aquifer the Environmental Protection Agency, Region 2 must be contacted.  To determine if your project will affect a sole source aquifer the map can be found at:  www.epa.gov/region2/water/aquifer.</a:t>
            </a:r>
          </a:p>
          <a:p>
            <a:r>
              <a:rPr lang="en-US" baseline="0" dirty="0" smtClean="0"/>
              <a:t>A letter may be needed from the Department of State, Division of Coastal Resources stating that the project will not impact Coastal areas or significant habitats.  NYS Coastal Area Map Regions can be found at:  http://www.nyswaterfronts.com/maps_regions.asp.  The federal consistency assessment form must be completed along with a project description and map and forwarded to the DOS for their evaluation.  The consistency form can be found on their website at:  http://www.nyswaterfronts.com/consistency_federal.asp.  Projects located within the Adirondack Park will need to contact the Adirondack Park Agency to see what permits may be needed.  The APA also has jurisdiction over wetlands within the Park.  If your project will affect the Upper Delaware (National) Wild &amp; Scenic River permits may be required.  Map of the Delaware River can be found at:</a:t>
            </a:r>
          </a:p>
          <a:p>
            <a:r>
              <a:rPr lang="en-US" baseline="0" dirty="0" smtClean="0"/>
              <a:t>http://www.nps.gov/hfc/cfm/carto-detail.cfm?alpha=UPDE#.  The Wild, Scenic and Recreational River Permit Program information can be found at:  http//www.dec.ny.gov/permits/6033.html.</a:t>
            </a:r>
            <a:endParaRPr lang="en-US" dirty="0"/>
          </a:p>
        </p:txBody>
      </p:sp>
      <p:sp>
        <p:nvSpPr>
          <p:cNvPr id="4" name="Slide Number Placeholder 3"/>
          <p:cNvSpPr>
            <a:spLocks noGrp="1"/>
          </p:cNvSpPr>
          <p:nvPr>
            <p:ph type="sldNum" sz="quarter" idx="10"/>
          </p:nvPr>
        </p:nvSpPr>
        <p:spPr/>
        <p:txBody>
          <a:bodyPr/>
          <a:lstStyle/>
          <a:p>
            <a:fld id="{9EF81AE7-D042-4398-A2E6-25D67A20B7B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bg2">
                    <a:lumMod val="75000"/>
                  </a:schemeClr>
                </a:solidFill>
              </a:rPr>
              <a:t>Project Scope Changes/Revisions</a:t>
            </a:r>
          </a:p>
          <a:p>
            <a:r>
              <a:rPr lang="en-US" dirty="0" smtClean="0"/>
              <a:t>	Publishing Notices</a:t>
            </a:r>
          </a:p>
          <a:p>
            <a:r>
              <a:rPr lang="en-US" dirty="0" smtClean="0"/>
              <a:t>	Permits</a:t>
            </a:r>
          </a:p>
          <a:p>
            <a:r>
              <a:rPr lang="en-US" dirty="0" smtClean="0"/>
              <a:t>	Arch</a:t>
            </a:r>
            <a:r>
              <a:rPr lang="en-US" baseline="0" dirty="0" smtClean="0"/>
              <a:t> Surveys</a:t>
            </a:r>
            <a:endParaRPr lang="en-US" dirty="0"/>
          </a:p>
        </p:txBody>
      </p:sp>
      <p:sp>
        <p:nvSpPr>
          <p:cNvPr id="4" name="Slide Number Placeholder 3"/>
          <p:cNvSpPr>
            <a:spLocks noGrp="1"/>
          </p:cNvSpPr>
          <p:nvPr>
            <p:ph type="sldNum" sz="quarter" idx="10"/>
          </p:nvPr>
        </p:nvSpPr>
        <p:spPr/>
        <p:txBody>
          <a:bodyPr/>
          <a:lstStyle/>
          <a:p>
            <a:fld id="{9EF81AE7-D042-4398-A2E6-25D67A20B7B3}"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A09EA6C-6352-43C6-8400-B0356C3C9697}"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A1B6-E2D3-437F-9001-D0CF2ED9D8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09EA6C-6352-43C6-8400-B0356C3C9697}"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A1B6-E2D3-437F-9001-D0CF2ED9D8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09EA6C-6352-43C6-8400-B0356C3C9697}"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A1B6-E2D3-437F-9001-D0CF2ED9D8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09EA6C-6352-43C6-8400-B0356C3C9697}"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A1B6-E2D3-437F-9001-D0CF2ED9D8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09EA6C-6352-43C6-8400-B0356C3C9697}"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00A1B6-E2D3-437F-9001-D0CF2ED9D8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A09EA6C-6352-43C6-8400-B0356C3C9697}" type="datetimeFigureOut">
              <a:rPr lang="en-US" smtClean="0"/>
              <a:pPr/>
              <a:t>6/13/2012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00A1B6-E2D3-437F-9001-D0CF2ED9D8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09EA6C-6352-43C6-8400-B0356C3C9697}" type="datetimeFigureOut">
              <a:rPr lang="en-US" smtClean="0"/>
              <a:pPr/>
              <a:t>6/13/2012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00A1B6-E2D3-437F-9001-D0CF2ED9D8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09EA6C-6352-43C6-8400-B0356C3C9697}" type="datetimeFigureOut">
              <a:rPr lang="en-US" smtClean="0"/>
              <a:pPr/>
              <a:t>6/13/2012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00A1B6-E2D3-437F-9001-D0CF2ED9D8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09EA6C-6352-43C6-8400-B0356C3C9697}" type="datetimeFigureOut">
              <a:rPr lang="en-US" smtClean="0"/>
              <a:pPr/>
              <a:t>6/13/2012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00A1B6-E2D3-437F-9001-D0CF2ED9D8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09EA6C-6352-43C6-8400-B0356C3C9697}" type="datetimeFigureOut">
              <a:rPr lang="en-US" smtClean="0"/>
              <a:pPr/>
              <a:t>6/13/2012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00A1B6-E2D3-437F-9001-D0CF2ED9D8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09EA6C-6352-43C6-8400-B0356C3C9697}" type="datetimeFigureOut">
              <a:rPr lang="en-US" smtClean="0"/>
              <a:pPr/>
              <a:t>6/13/2012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00A1B6-E2D3-437F-9001-D0CF2ED9D8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3000" b="-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09EA6C-6352-43C6-8400-B0356C3C9697}" type="datetimeFigureOut">
              <a:rPr lang="en-US" smtClean="0"/>
              <a:pPr/>
              <a:t>6/13/2012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00A1B6-E2D3-437F-9001-D0CF2ED9D8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rurdev.usda.gov/NY_WEP_Environmental.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www.rurdev.usda.gov/SupportDocuments/NY_WEP_Environmental_Report_Guide_Package_for_WEP_Projects.pdf" TargetMode="External"/><Relationship Id="rId4" Type="http://schemas.openxmlformats.org/officeDocument/2006/relationships/hyperlink" Target="http://www.rurdev.usda.gov/RDU_Bulletins_Water_and_Environmental.htm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762000"/>
            <a:ext cx="7772400" cy="2209800"/>
          </a:xfrm>
        </p:spPr>
        <p:txBody>
          <a:bodyPr>
            <a:noAutofit/>
          </a:bodyPr>
          <a:lstStyle/>
          <a:p>
            <a:r>
              <a:rPr lang="en-US" dirty="0" smtClean="0">
                <a:solidFill>
                  <a:schemeClr val="bg2">
                    <a:lumMod val="75000"/>
                  </a:schemeClr>
                </a:solidFill>
              </a:rPr>
              <a:t>Rural Development </a:t>
            </a:r>
            <a:br>
              <a:rPr lang="en-US" dirty="0" smtClean="0">
                <a:solidFill>
                  <a:schemeClr val="bg2">
                    <a:lumMod val="75000"/>
                  </a:schemeClr>
                </a:solidFill>
              </a:rPr>
            </a:br>
            <a:r>
              <a:rPr lang="en-US" dirty="0" smtClean="0">
                <a:solidFill>
                  <a:schemeClr val="bg2">
                    <a:lumMod val="75000"/>
                  </a:schemeClr>
                </a:solidFill>
              </a:rPr>
              <a:t>Water and Waste Projects:</a:t>
            </a:r>
            <a:br>
              <a:rPr lang="en-US" dirty="0" smtClean="0">
                <a:solidFill>
                  <a:schemeClr val="bg2">
                    <a:lumMod val="75000"/>
                  </a:schemeClr>
                </a:solidFill>
              </a:rPr>
            </a:br>
            <a:r>
              <a:rPr lang="en-US" dirty="0" smtClean="0">
                <a:solidFill>
                  <a:schemeClr val="bg2">
                    <a:lumMod val="75000"/>
                  </a:schemeClr>
                </a:solidFill>
              </a:rPr>
              <a:t>Environmental Requirements</a:t>
            </a:r>
            <a:endParaRPr lang="en-US" dirty="0">
              <a:solidFill>
                <a:schemeClr val="bg2">
                  <a:lumMod val="75000"/>
                </a:schemeClr>
              </a:solidFill>
            </a:endParaRPr>
          </a:p>
        </p:txBody>
      </p:sp>
      <p:sp>
        <p:nvSpPr>
          <p:cNvPr id="5" name="Subtitle 4"/>
          <p:cNvSpPr>
            <a:spLocks noGrp="1"/>
          </p:cNvSpPr>
          <p:nvPr>
            <p:ph type="subTitle" idx="1"/>
          </p:nvPr>
        </p:nvSpPr>
        <p:spPr/>
        <p:txBody>
          <a:bodyPr>
            <a:normAutofit/>
          </a:bodyPr>
          <a:lstStyle/>
          <a:p>
            <a:r>
              <a:rPr lang="en-US" sz="2000" dirty="0" smtClean="0">
                <a:solidFill>
                  <a:schemeClr val="bg2">
                    <a:lumMod val="75000"/>
                  </a:schemeClr>
                </a:solidFill>
              </a:rPr>
              <a:t>John Helgren , P.E. – State Environmental </a:t>
            </a:r>
            <a:r>
              <a:rPr lang="en-US" sz="2000" dirty="0" smtClean="0">
                <a:solidFill>
                  <a:schemeClr val="bg2">
                    <a:lumMod val="75000"/>
                  </a:schemeClr>
                </a:solidFill>
              </a:rPr>
              <a:t>Coordinator</a:t>
            </a:r>
          </a:p>
          <a:p>
            <a:r>
              <a:rPr lang="en-US" sz="2000" dirty="0" smtClean="0">
                <a:solidFill>
                  <a:schemeClr val="bg2">
                    <a:lumMod val="75000"/>
                  </a:schemeClr>
                </a:solidFill>
              </a:rPr>
              <a:t>Madeline </a:t>
            </a:r>
            <a:r>
              <a:rPr lang="en-US" sz="2000" dirty="0" smtClean="0">
                <a:solidFill>
                  <a:schemeClr val="bg2">
                    <a:lumMod val="75000"/>
                  </a:schemeClr>
                </a:solidFill>
              </a:rPr>
              <a:t>Crowe – Assistant State Environmental Coordinator</a:t>
            </a:r>
            <a:endParaRPr lang="en-US" sz="2000" dirty="0">
              <a:solidFill>
                <a:schemeClr val="bg2">
                  <a:lumMod val="7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fontScale="90000"/>
          </a:bodyPr>
          <a:lstStyle/>
          <a:p>
            <a:r>
              <a:rPr lang="en-US" dirty="0" smtClean="0">
                <a:solidFill>
                  <a:schemeClr val="bg2">
                    <a:lumMod val="75000"/>
                  </a:schemeClr>
                </a:solidFill>
              </a:rPr>
              <a:t>Environmental Regulations</a:t>
            </a:r>
            <a:br>
              <a:rPr lang="en-US" dirty="0" smtClean="0">
                <a:solidFill>
                  <a:schemeClr val="bg2">
                    <a:lumMod val="75000"/>
                  </a:schemeClr>
                </a:solidFill>
              </a:rPr>
            </a:br>
            <a:r>
              <a:rPr lang="en-US" dirty="0" smtClean="0">
                <a:solidFill>
                  <a:schemeClr val="bg2">
                    <a:lumMod val="75000"/>
                  </a:schemeClr>
                </a:solidFill>
              </a:rPr>
              <a:t>-RUS 1794-</a:t>
            </a:r>
            <a:br>
              <a:rPr lang="en-US" dirty="0" smtClean="0">
                <a:solidFill>
                  <a:schemeClr val="bg2">
                    <a:lumMod val="75000"/>
                  </a:schemeClr>
                </a:solidFill>
              </a:rPr>
            </a:br>
            <a:r>
              <a:rPr lang="en-US" dirty="0" smtClean="0">
                <a:solidFill>
                  <a:schemeClr val="bg2">
                    <a:lumMod val="75000"/>
                  </a:schemeClr>
                </a:solidFill>
              </a:rPr>
              <a:t>Classification of </a:t>
            </a:r>
            <a:r>
              <a:rPr lang="en-US" dirty="0" smtClean="0">
                <a:solidFill>
                  <a:schemeClr val="bg2">
                    <a:lumMod val="75000"/>
                  </a:schemeClr>
                </a:solidFill>
              </a:rPr>
              <a:t>Proposals</a:t>
            </a:r>
            <a:endParaRPr lang="en-US" dirty="0">
              <a:solidFill>
                <a:schemeClr val="bg2">
                  <a:lumMod val="75000"/>
                </a:schemeClr>
              </a:solidFill>
            </a:endParaRPr>
          </a:p>
        </p:txBody>
      </p:sp>
      <p:sp>
        <p:nvSpPr>
          <p:cNvPr id="3" name="Content Placeholder 2"/>
          <p:cNvSpPr>
            <a:spLocks noGrp="1"/>
          </p:cNvSpPr>
          <p:nvPr>
            <p:ph idx="1"/>
          </p:nvPr>
        </p:nvSpPr>
        <p:spPr>
          <a:xfrm>
            <a:off x="457200" y="2514601"/>
            <a:ext cx="8229600" cy="3048000"/>
          </a:xfrm>
        </p:spPr>
        <p:txBody>
          <a:bodyPr/>
          <a:lstStyle/>
          <a:p>
            <a:r>
              <a:rPr lang="en-US" dirty="0" smtClean="0">
                <a:solidFill>
                  <a:schemeClr val="bg2">
                    <a:lumMod val="75000"/>
                  </a:schemeClr>
                </a:solidFill>
              </a:rPr>
              <a:t>I. Categorically excluded proposals without an Environmental Report</a:t>
            </a:r>
          </a:p>
          <a:p>
            <a:pPr lvl="1"/>
            <a:r>
              <a:rPr lang="en-US" dirty="0" smtClean="0">
                <a:solidFill>
                  <a:schemeClr val="bg2">
                    <a:lumMod val="75000"/>
                  </a:schemeClr>
                </a:solidFill>
              </a:rPr>
              <a:t>Repairs made because of an emergency situation to return to service damaged facilities of an applicant’s system</a:t>
            </a:r>
            <a:endParaRPr lang="en-US" dirty="0">
              <a:solidFill>
                <a:schemeClr val="bg2">
                  <a:lumMod val="7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935162"/>
          </a:xfrm>
        </p:spPr>
        <p:txBody>
          <a:bodyPr>
            <a:normAutofit fontScale="90000"/>
          </a:bodyPr>
          <a:lstStyle/>
          <a:p>
            <a:r>
              <a:rPr lang="en-US" sz="4000" dirty="0" smtClean="0">
                <a:solidFill>
                  <a:schemeClr val="bg2"/>
                </a:solidFill>
              </a:rPr>
              <a:t>II.  Categorically excluded proposals requiring an Environmental Report </a:t>
            </a:r>
            <a:br>
              <a:rPr lang="en-US" sz="4000" dirty="0" smtClean="0">
                <a:solidFill>
                  <a:schemeClr val="bg2"/>
                </a:solidFill>
              </a:rPr>
            </a:br>
            <a:r>
              <a:rPr lang="en-US" sz="4000" dirty="0" smtClean="0">
                <a:solidFill>
                  <a:schemeClr val="bg2"/>
                </a:solidFill>
              </a:rPr>
              <a:t>(Cat Ex w/ ER)</a:t>
            </a:r>
            <a:endParaRPr lang="en-US" sz="4000" dirty="0">
              <a:solidFill>
                <a:schemeClr val="bg2"/>
              </a:solidFill>
            </a:endParaRPr>
          </a:p>
        </p:txBody>
      </p:sp>
      <p:sp>
        <p:nvSpPr>
          <p:cNvPr id="3" name="Content Placeholder 2"/>
          <p:cNvSpPr>
            <a:spLocks noGrp="1"/>
          </p:cNvSpPr>
          <p:nvPr>
            <p:ph idx="1"/>
          </p:nvPr>
        </p:nvSpPr>
        <p:spPr>
          <a:xfrm>
            <a:off x="457200" y="1981199"/>
            <a:ext cx="8229600" cy="3733801"/>
          </a:xfrm>
        </p:spPr>
        <p:txBody>
          <a:bodyPr>
            <a:normAutofit fontScale="92500" lnSpcReduction="10000"/>
          </a:bodyPr>
          <a:lstStyle/>
          <a:p>
            <a:r>
              <a:rPr lang="en-US" sz="2400" dirty="0" smtClean="0"/>
              <a:t>Rehabilitation of existing facilities</a:t>
            </a:r>
          </a:p>
          <a:p>
            <a:r>
              <a:rPr lang="en-US" sz="2600" dirty="0" smtClean="0">
                <a:solidFill>
                  <a:schemeClr val="bg2">
                    <a:lumMod val="75000"/>
                  </a:schemeClr>
                </a:solidFill>
              </a:rPr>
              <a:t>Facility improvements to meet current needs with a modest change in use, size, capacity, purpose, or location from the original facility</a:t>
            </a:r>
          </a:p>
          <a:p>
            <a:r>
              <a:rPr lang="en-US" sz="2600" dirty="0" smtClean="0">
                <a:solidFill>
                  <a:schemeClr val="bg2">
                    <a:lumMod val="75000"/>
                  </a:schemeClr>
                </a:solidFill>
              </a:rPr>
              <a:t>Construction of new facilities that are designed to serve not more than an increase in 500 EDUs and with modest growth potential</a:t>
            </a:r>
          </a:p>
          <a:p>
            <a:r>
              <a:rPr lang="en-US" sz="2600" dirty="0" smtClean="0">
                <a:solidFill>
                  <a:schemeClr val="bg2">
                    <a:lumMod val="75000"/>
                  </a:schemeClr>
                </a:solidFill>
              </a:rPr>
              <a:t>The extension enlargement or construction of interceptors, collection, transmission or distribution lines within a one-mile limit from existing service areas </a:t>
            </a:r>
            <a:endParaRPr lang="en-US" sz="2600" dirty="0">
              <a:solidFill>
                <a:schemeClr val="bg2">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bg2">
                    <a:lumMod val="75000"/>
                  </a:schemeClr>
                </a:solidFill>
              </a:rPr>
              <a:t>III.  Proposals normally requiring an Environmental Assessment (EA)</a:t>
            </a:r>
            <a:endParaRPr lang="en-US" sz="3600" dirty="0">
              <a:solidFill>
                <a:schemeClr val="bg2">
                  <a:lumMod val="75000"/>
                </a:schemeClr>
              </a:solidFill>
            </a:endParaRPr>
          </a:p>
        </p:txBody>
      </p:sp>
      <p:sp>
        <p:nvSpPr>
          <p:cNvPr id="3" name="Content Placeholder 2"/>
          <p:cNvSpPr>
            <a:spLocks noGrp="1"/>
          </p:cNvSpPr>
          <p:nvPr>
            <p:ph idx="1"/>
          </p:nvPr>
        </p:nvSpPr>
        <p:spPr>
          <a:xfrm>
            <a:off x="457200" y="1600201"/>
            <a:ext cx="8229600" cy="4114800"/>
          </a:xfrm>
        </p:spPr>
        <p:txBody>
          <a:bodyPr>
            <a:noAutofit/>
          </a:bodyPr>
          <a:lstStyle/>
          <a:p>
            <a:r>
              <a:rPr lang="en-US" sz="2400" dirty="0" smtClean="0">
                <a:solidFill>
                  <a:schemeClr val="bg2">
                    <a:lumMod val="75000"/>
                  </a:schemeClr>
                </a:solidFill>
              </a:rPr>
              <a:t>Will either create a new or relocate an existing discharge to or a withdrawal from surface and ground waters</a:t>
            </a:r>
          </a:p>
          <a:p>
            <a:r>
              <a:rPr lang="en-US" sz="2400" dirty="0" smtClean="0">
                <a:solidFill>
                  <a:schemeClr val="bg2">
                    <a:lumMod val="75000"/>
                  </a:schemeClr>
                </a:solidFill>
              </a:rPr>
              <a:t>Will result in substantial increases in the volume or the loading of pollutants from an existing discharge to receiving waters</a:t>
            </a:r>
          </a:p>
          <a:p>
            <a:r>
              <a:rPr lang="en-US" sz="2400" dirty="0" smtClean="0">
                <a:solidFill>
                  <a:schemeClr val="bg2">
                    <a:lumMod val="75000"/>
                  </a:schemeClr>
                </a:solidFill>
              </a:rPr>
              <a:t>Will cause a substantial increase in the volume of withdrawal from surface or ground waters at an existing site</a:t>
            </a:r>
          </a:p>
          <a:p>
            <a:r>
              <a:rPr lang="en-US" sz="2400" dirty="0" smtClean="0">
                <a:solidFill>
                  <a:schemeClr val="bg2">
                    <a:lumMod val="75000"/>
                  </a:schemeClr>
                </a:solidFill>
              </a:rPr>
              <a:t>Would provide capacity to serve an increase of more than 500 EDUs or increase 30% in the existing population.</a:t>
            </a:r>
            <a:endParaRPr lang="en-US" sz="2400" dirty="0">
              <a:solidFill>
                <a:schemeClr val="bg2">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solidFill>
                  <a:schemeClr val="bg2">
                    <a:lumMod val="75000"/>
                  </a:schemeClr>
                </a:solidFill>
              </a:rPr>
              <a:t>Environmental Report</a:t>
            </a:r>
            <a:endParaRPr lang="en-US" dirty="0">
              <a:solidFill>
                <a:schemeClr val="bg2">
                  <a:lumMod val="75000"/>
                </a:schemeClr>
              </a:solidFill>
            </a:endParaRPr>
          </a:p>
        </p:txBody>
      </p:sp>
      <p:sp>
        <p:nvSpPr>
          <p:cNvPr id="3" name="Content Placeholder 2"/>
          <p:cNvSpPr>
            <a:spLocks noGrp="1"/>
          </p:cNvSpPr>
          <p:nvPr>
            <p:ph idx="1"/>
          </p:nvPr>
        </p:nvSpPr>
        <p:spPr>
          <a:xfrm>
            <a:off x="457200" y="1143000"/>
            <a:ext cx="8229600" cy="4983163"/>
          </a:xfrm>
        </p:spPr>
        <p:txBody>
          <a:bodyPr>
            <a:normAutofit/>
          </a:bodyPr>
          <a:lstStyle/>
          <a:p>
            <a:r>
              <a:rPr lang="en-US" sz="2800" dirty="0" smtClean="0">
                <a:solidFill>
                  <a:schemeClr val="bg2">
                    <a:lumMod val="75000"/>
                  </a:schemeClr>
                </a:solidFill>
              </a:rPr>
              <a:t>The Guide for preparing the environmental report can be found on the USDA Rural Development </a:t>
            </a:r>
            <a:r>
              <a:rPr lang="en-US" sz="2800" dirty="0" smtClean="0">
                <a:solidFill>
                  <a:schemeClr val="bg2">
                    <a:lumMod val="75000"/>
                  </a:schemeClr>
                </a:solidFill>
              </a:rPr>
              <a:t>website:</a:t>
            </a:r>
            <a:endParaRPr lang="en-US" sz="2800" dirty="0" smtClean="0">
              <a:solidFill>
                <a:schemeClr val="bg2">
                  <a:lumMod val="75000"/>
                </a:schemeClr>
              </a:solidFill>
            </a:endParaRPr>
          </a:p>
          <a:p>
            <a:pPr>
              <a:buNone/>
            </a:pPr>
            <a:r>
              <a:rPr lang="en-US" sz="2600" dirty="0" smtClean="0">
                <a:solidFill>
                  <a:schemeClr val="bg2">
                    <a:lumMod val="75000"/>
                  </a:schemeClr>
                </a:solidFill>
                <a:hlinkClick r:id="rId3"/>
              </a:rPr>
              <a:t>http://www.rurdev.usda.gov/NY_WEP_Environmental.html</a:t>
            </a:r>
            <a:endParaRPr lang="en-US" sz="2600" dirty="0" smtClean="0">
              <a:solidFill>
                <a:schemeClr val="bg2">
                  <a:lumMod val="75000"/>
                </a:schemeClr>
              </a:solidFill>
            </a:endParaRPr>
          </a:p>
          <a:p>
            <a:r>
              <a:rPr lang="en-US" sz="2800" dirty="0" smtClean="0">
                <a:solidFill>
                  <a:schemeClr val="bg2">
                    <a:lumMod val="75000"/>
                  </a:schemeClr>
                </a:solidFill>
              </a:rPr>
              <a:t>Submitted with PER</a:t>
            </a:r>
            <a:endParaRPr lang="en-US" sz="2800" dirty="0" smtClean="0">
              <a:solidFill>
                <a:schemeClr val="bg2">
                  <a:lumMod val="75000"/>
                </a:schemeClr>
              </a:solidFill>
            </a:endParaRPr>
          </a:p>
          <a:p>
            <a:pPr>
              <a:buNone/>
            </a:pPr>
            <a:r>
              <a:rPr lang="en-US" sz="2800" b="1" dirty="0" smtClean="0">
                <a:solidFill>
                  <a:schemeClr val="bg2">
                    <a:lumMod val="75000"/>
                  </a:schemeClr>
                </a:solidFill>
              </a:rPr>
              <a:t>RUS </a:t>
            </a:r>
            <a:r>
              <a:rPr lang="en-US" sz="2800" b="1" dirty="0" smtClean="0">
                <a:solidFill>
                  <a:schemeClr val="bg2">
                    <a:lumMod val="75000"/>
                  </a:schemeClr>
                </a:solidFill>
              </a:rPr>
              <a:t>Bulletin 1794A-602 </a:t>
            </a:r>
            <a:r>
              <a:rPr lang="en-US" sz="2800" dirty="0" smtClean="0">
                <a:solidFill>
                  <a:schemeClr val="bg2">
                    <a:lumMod val="75000"/>
                  </a:schemeClr>
                </a:solidFill>
              </a:rPr>
              <a:t>( RUS National Guide)</a:t>
            </a:r>
            <a:endParaRPr lang="en-US" sz="2800" dirty="0">
              <a:solidFill>
                <a:schemeClr val="bg2">
                  <a:lumMod val="75000"/>
                </a:schemeClr>
              </a:solidFill>
            </a:endParaRPr>
          </a:p>
          <a:p>
            <a:r>
              <a:rPr lang="en-US" sz="2400" dirty="0" smtClean="0">
                <a:solidFill>
                  <a:schemeClr val="bg2">
                    <a:lumMod val="75000"/>
                  </a:schemeClr>
                </a:solidFill>
                <a:hlinkClick r:id="rId4"/>
              </a:rPr>
              <a:t>http://www.rurdev.usda.gov/RDU_Bulletins_Water_and_Environmental.html</a:t>
            </a:r>
            <a:endParaRPr lang="en-US" sz="2400" dirty="0" smtClean="0">
              <a:solidFill>
                <a:schemeClr val="bg2">
                  <a:lumMod val="75000"/>
                </a:schemeClr>
              </a:solidFill>
            </a:endParaRPr>
          </a:p>
          <a:p>
            <a:pPr>
              <a:buNone/>
            </a:pPr>
            <a:r>
              <a:rPr lang="en-US" sz="2400" dirty="0" smtClean="0">
                <a:solidFill>
                  <a:schemeClr val="bg2">
                    <a:lumMod val="75000"/>
                  </a:schemeClr>
                </a:solidFill>
              </a:rPr>
              <a:t>NY RD Guide with 4 </a:t>
            </a:r>
            <a:r>
              <a:rPr lang="en-US" sz="2400" dirty="0" err="1" smtClean="0">
                <a:solidFill>
                  <a:schemeClr val="bg2">
                    <a:lumMod val="75000"/>
                  </a:schemeClr>
                </a:solidFill>
              </a:rPr>
              <a:t>Attachements</a:t>
            </a:r>
            <a:endParaRPr lang="en-US" sz="2400" dirty="0" smtClean="0">
              <a:solidFill>
                <a:schemeClr val="bg2">
                  <a:lumMod val="75000"/>
                </a:schemeClr>
              </a:solidFill>
            </a:endParaRPr>
          </a:p>
          <a:p>
            <a:r>
              <a:rPr lang="en-US" sz="2400" dirty="0" smtClean="0">
                <a:solidFill>
                  <a:schemeClr val="bg2">
                    <a:lumMod val="75000"/>
                  </a:schemeClr>
                </a:solidFill>
                <a:hlinkClick r:id="rId5"/>
              </a:rPr>
              <a:t>http://www.rurdev.usda.gov/SupportDocuments/NY_WEP_Environmental_Report_Guide_Package_for_WEP_Projects.pdf</a:t>
            </a:r>
            <a:endParaRPr lang="en-US" sz="2400" dirty="0" smtClean="0">
              <a:solidFill>
                <a:schemeClr val="bg2">
                  <a:lumMod val="75000"/>
                </a:schemeClr>
              </a:solidFill>
            </a:endParaRPr>
          </a:p>
          <a:p>
            <a:endParaRPr lang="en-US" sz="1800" dirty="0">
              <a:solidFill>
                <a:schemeClr val="bg2">
                  <a:lumMod val="75000"/>
                </a:schemeClr>
              </a:solidFill>
            </a:endParaRPr>
          </a:p>
          <a:p>
            <a:endParaRPr lang="en-US" sz="2000" dirty="0">
              <a:solidFill>
                <a:schemeClr val="bg2">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bg2">
                    <a:lumMod val="75000"/>
                  </a:schemeClr>
                </a:solidFill>
              </a:rPr>
              <a:t>Required Attachments for the Environmental Report</a:t>
            </a:r>
            <a:endParaRPr lang="en-US" dirty="0">
              <a:solidFill>
                <a:schemeClr val="bg2">
                  <a:lumMod val="75000"/>
                </a:schemeClr>
              </a:solidFill>
            </a:endParaRPr>
          </a:p>
        </p:txBody>
      </p:sp>
      <p:sp>
        <p:nvSpPr>
          <p:cNvPr id="3" name="Content Placeholder 2"/>
          <p:cNvSpPr>
            <a:spLocks noGrp="1"/>
          </p:cNvSpPr>
          <p:nvPr>
            <p:ph idx="1"/>
          </p:nvPr>
        </p:nvSpPr>
        <p:spPr>
          <a:xfrm>
            <a:off x="457200" y="1447800"/>
            <a:ext cx="8229600" cy="4525963"/>
          </a:xfrm>
        </p:spPr>
        <p:txBody>
          <a:bodyPr>
            <a:noAutofit/>
          </a:bodyPr>
          <a:lstStyle/>
          <a:p>
            <a:r>
              <a:rPr lang="en-US" sz="2000" dirty="0" smtClean="0">
                <a:solidFill>
                  <a:schemeClr val="bg2">
                    <a:lumMod val="75000"/>
                  </a:schemeClr>
                </a:solidFill>
              </a:rPr>
              <a:t>Project location map (Area of Potential Effect – APE)</a:t>
            </a:r>
          </a:p>
          <a:p>
            <a:r>
              <a:rPr lang="en-US" sz="2000" dirty="0" smtClean="0">
                <a:solidFill>
                  <a:schemeClr val="bg2">
                    <a:lumMod val="75000"/>
                  </a:schemeClr>
                </a:solidFill>
              </a:rPr>
              <a:t>Intergovernmental review process</a:t>
            </a:r>
          </a:p>
          <a:p>
            <a:r>
              <a:rPr lang="en-US" sz="2000" dirty="0" smtClean="0">
                <a:solidFill>
                  <a:schemeClr val="bg2">
                    <a:lumMod val="75000"/>
                  </a:schemeClr>
                </a:solidFill>
              </a:rPr>
              <a:t>USGS map</a:t>
            </a:r>
          </a:p>
          <a:p>
            <a:r>
              <a:rPr lang="en-US" sz="2000" dirty="0" smtClean="0">
                <a:solidFill>
                  <a:schemeClr val="bg2">
                    <a:lumMod val="75000"/>
                  </a:schemeClr>
                </a:solidFill>
              </a:rPr>
              <a:t>FEMA floodplain form</a:t>
            </a:r>
          </a:p>
          <a:p>
            <a:r>
              <a:rPr lang="en-US" sz="2000" dirty="0" smtClean="0">
                <a:solidFill>
                  <a:schemeClr val="bg2">
                    <a:lumMod val="75000"/>
                  </a:schemeClr>
                </a:solidFill>
              </a:rPr>
              <a:t>Floodplain maps</a:t>
            </a:r>
          </a:p>
          <a:p>
            <a:r>
              <a:rPr lang="en-US" sz="2000" dirty="0" smtClean="0">
                <a:solidFill>
                  <a:schemeClr val="bg2">
                    <a:lumMod val="75000"/>
                  </a:schemeClr>
                </a:solidFill>
              </a:rPr>
              <a:t>Federal  (National) Wetland  maps</a:t>
            </a:r>
          </a:p>
          <a:p>
            <a:r>
              <a:rPr lang="en-US" sz="2000" dirty="0" smtClean="0">
                <a:solidFill>
                  <a:schemeClr val="bg2">
                    <a:lumMod val="75000"/>
                  </a:schemeClr>
                </a:solidFill>
              </a:rPr>
              <a:t>State Wetland maps</a:t>
            </a:r>
          </a:p>
          <a:p>
            <a:r>
              <a:rPr lang="en-US" sz="2000" dirty="0" smtClean="0">
                <a:solidFill>
                  <a:schemeClr val="bg2">
                    <a:lumMod val="75000"/>
                  </a:schemeClr>
                </a:solidFill>
              </a:rPr>
              <a:t>Archeological Sensitivity Area Map  - SHPO “Circles and Squares”</a:t>
            </a:r>
          </a:p>
          <a:p>
            <a:r>
              <a:rPr lang="en-US" sz="2000" dirty="0" smtClean="0">
                <a:solidFill>
                  <a:schemeClr val="bg2">
                    <a:lumMod val="75000"/>
                  </a:schemeClr>
                </a:solidFill>
              </a:rPr>
              <a:t>New York State Office of Parks, Recreation &amp; Historic Preservation (SHPO) Comments; Arch. Survey (if done)</a:t>
            </a:r>
          </a:p>
          <a:p>
            <a:r>
              <a:rPr lang="en-US" sz="2000" dirty="0" smtClean="0">
                <a:solidFill>
                  <a:schemeClr val="bg2">
                    <a:lumMod val="75000"/>
                  </a:schemeClr>
                </a:solidFill>
              </a:rPr>
              <a:t>Ag. District Map</a:t>
            </a:r>
          </a:p>
          <a:p>
            <a:r>
              <a:rPr lang="en-US" sz="2000" dirty="0" smtClean="0">
                <a:solidFill>
                  <a:schemeClr val="bg2">
                    <a:lumMod val="75000"/>
                  </a:schemeClr>
                </a:solidFill>
              </a:rPr>
              <a:t>Soil Survey Map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bg2">
                    <a:lumMod val="75000"/>
                  </a:schemeClr>
                </a:solidFill>
              </a:rPr>
              <a:t>Required Attachments Continued…</a:t>
            </a:r>
            <a:endParaRPr lang="en-US" dirty="0">
              <a:solidFill>
                <a:schemeClr val="bg2">
                  <a:lumMod val="75000"/>
                </a:schemeClr>
              </a:solidFill>
            </a:endParaRPr>
          </a:p>
        </p:txBody>
      </p:sp>
      <p:sp>
        <p:nvSpPr>
          <p:cNvPr id="3" name="Content Placeholder 2"/>
          <p:cNvSpPr>
            <a:spLocks noGrp="1"/>
          </p:cNvSpPr>
          <p:nvPr>
            <p:ph idx="1"/>
          </p:nvPr>
        </p:nvSpPr>
        <p:spPr>
          <a:xfrm>
            <a:off x="533400" y="1143000"/>
            <a:ext cx="8229600" cy="4572000"/>
          </a:xfrm>
        </p:spPr>
        <p:txBody>
          <a:bodyPr>
            <a:normAutofit lnSpcReduction="10000"/>
          </a:bodyPr>
          <a:lstStyle/>
          <a:p>
            <a:r>
              <a:rPr lang="en-US" sz="2000" dirty="0" smtClean="0">
                <a:solidFill>
                  <a:schemeClr val="bg2">
                    <a:lumMod val="75000"/>
                  </a:schemeClr>
                </a:solidFill>
              </a:rPr>
              <a:t>U.S. Department of the Interior Fish and Wildlife Service - comments</a:t>
            </a:r>
          </a:p>
          <a:p>
            <a:r>
              <a:rPr lang="en-US" sz="2000" dirty="0" smtClean="0">
                <a:solidFill>
                  <a:schemeClr val="bg2">
                    <a:lumMod val="75000"/>
                  </a:schemeClr>
                </a:solidFill>
              </a:rPr>
              <a:t>NYSDEC Division of Fish, Wildlife &amp; Marine Resources - comments</a:t>
            </a:r>
          </a:p>
          <a:p>
            <a:r>
              <a:rPr lang="en-US" sz="2000" dirty="0" smtClean="0">
                <a:solidFill>
                  <a:schemeClr val="bg2">
                    <a:lumMod val="75000"/>
                  </a:schemeClr>
                </a:solidFill>
              </a:rPr>
              <a:t>New York State Department of Agriculture and Markets (Ag. district only)</a:t>
            </a:r>
          </a:p>
          <a:p>
            <a:r>
              <a:rPr lang="en-US" sz="2000" dirty="0" smtClean="0">
                <a:solidFill>
                  <a:schemeClr val="bg2">
                    <a:lumMod val="75000"/>
                  </a:schemeClr>
                </a:solidFill>
              </a:rPr>
              <a:t>State Environmental Quality Review </a:t>
            </a:r>
          </a:p>
          <a:p>
            <a:r>
              <a:rPr lang="en-US" sz="2000" dirty="0" smtClean="0">
                <a:solidFill>
                  <a:schemeClr val="bg2">
                    <a:lumMod val="75000"/>
                  </a:schemeClr>
                </a:solidFill>
              </a:rPr>
              <a:t>NRCS – Important Farmland (Checklist and response) </a:t>
            </a:r>
          </a:p>
          <a:p>
            <a:r>
              <a:rPr lang="en-US" sz="2000" dirty="0" smtClean="0">
                <a:solidFill>
                  <a:schemeClr val="bg2">
                    <a:lumMod val="75000"/>
                  </a:schemeClr>
                </a:solidFill>
              </a:rPr>
              <a:t>U.S. Army Corps of Engineers - Comments</a:t>
            </a:r>
          </a:p>
          <a:p>
            <a:r>
              <a:rPr lang="en-US" sz="2000" dirty="0" smtClean="0">
                <a:solidFill>
                  <a:schemeClr val="bg2">
                    <a:lumMod val="75000"/>
                  </a:schemeClr>
                </a:solidFill>
              </a:rPr>
              <a:t>Sole Source Aquifers (map from EPA Reg. 2)</a:t>
            </a:r>
          </a:p>
          <a:p>
            <a:r>
              <a:rPr lang="en-US" sz="2000" dirty="0" smtClean="0">
                <a:solidFill>
                  <a:schemeClr val="bg2">
                    <a:lumMod val="75000"/>
                  </a:schemeClr>
                </a:solidFill>
              </a:rPr>
              <a:t>NYSDEC Regional Permitting - comments</a:t>
            </a:r>
          </a:p>
          <a:p>
            <a:r>
              <a:rPr lang="en-US" sz="2000" dirty="0" smtClean="0">
                <a:solidFill>
                  <a:schemeClr val="bg2">
                    <a:lumMod val="75000"/>
                  </a:schemeClr>
                </a:solidFill>
              </a:rPr>
              <a:t>Department of State Division of Coastal Resources (map)</a:t>
            </a:r>
          </a:p>
          <a:p>
            <a:r>
              <a:rPr lang="en-US" sz="2000" dirty="0" smtClean="0">
                <a:solidFill>
                  <a:schemeClr val="bg2">
                    <a:lumMod val="75000"/>
                  </a:schemeClr>
                </a:solidFill>
              </a:rPr>
              <a:t>Adirondack Park Agency - permits</a:t>
            </a:r>
          </a:p>
          <a:p>
            <a:r>
              <a:rPr lang="en-US" sz="2000" dirty="0" smtClean="0">
                <a:solidFill>
                  <a:schemeClr val="bg2">
                    <a:lumMod val="75000"/>
                  </a:schemeClr>
                </a:solidFill>
              </a:rPr>
              <a:t>Wild, Scenic and Recreational Rivers (map)</a:t>
            </a:r>
          </a:p>
          <a:p>
            <a:r>
              <a:rPr lang="en-US" sz="2000" dirty="0" smtClean="0">
                <a:solidFill>
                  <a:schemeClr val="bg2">
                    <a:lumMod val="75000"/>
                  </a:schemeClr>
                </a:solidFill>
              </a:rPr>
              <a:t>Consultation with Native American Tribes or other potential consulting parties (ER sent to Nation by RD)</a:t>
            </a:r>
            <a:endParaRPr lang="en-US" sz="2000" dirty="0">
              <a:solidFill>
                <a:schemeClr val="bg2">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2">
                    <a:lumMod val="75000"/>
                  </a:schemeClr>
                </a:solidFill>
              </a:rPr>
              <a:t>ER Completion</a:t>
            </a:r>
            <a:endParaRPr lang="en-US" dirty="0">
              <a:solidFill>
                <a:schemeClr val="bg2">
                  <a:lumMod val="75000"/>
                </a:schemeClr>
              </a:solidFill>
            </a:endParaRPr>
          </a:p>
        </p:txBody>
      </p:sp>
      <p:sp>
        <p:nvSpPr>
          <p:cNvPr id="3" name="Content Placeholder 2"/>
          <p:cNvSpPr>
            <a:spLocks noGrp="1"/>
          </p:cNvSpPr>
          <p:nvPr>
            <p:ph idx="1"/>
          </p:nvPr>
        </p:nvSpPr>
        <p:spPr>
          <a:xfrm>
            <a:off x="457200" y="1295400"/>
            <a:ext cx="8229600" cy="4419601"/>
          </a:xfrm>
        </p:spPr>
        <p:txBody>
          <a:bodyPr>
            <a:normAutofit/>
          </a:bodyPr>
          <a:lstStyle/>
          <a:p>
            <a:r>
              <a:rPr lang="en-US" dirty="0" smtClean="0">
                <a:solidFill>
                  <a:schemeClr val="bg2">
                    <a:lumMod val="75000"/>
                  </a:schemeClr>
                </a:solidFill>
              </a:rPr>
              <a:t>ER Process done</a:t>
            </a:r>
          </a:p>
          <a:p>
            <a:pPr lvl="1"/>
            <a:r>
              <a:rPr lang="en-US" dirty="0" smtClean="0">
                <a:solidFill>
                  <a:schemeClr val="bg2">
                    <a:lumMod val="75000"/>
                  </a:schemeClr>
                </a:solidFill>
              </a:rPr>
              <a:t>Cat Ex. 	impacts Final Notice</a:t>
            </a:r>
          </a:p>
          <a:p>
            <a:pPr lvl="1"/>
            <a:r>
              <a:rPr lang="en-US" dirty="0" smtClean="0">
                <a:solidFill>
                  <a:schemeClr val="bg2">
                    <a:lumMod val="75000"/>
                  </a:schemeClr>
                </a:solidFill>
              </a:rPr>
              <a:t>EA  	FONSI published</a:t>
            </a:r>
          </a:p>
          <a:p>
            <a:pPr lvl="1">
              <a:buNone/>
            </a:pPr>
            <a:endParaRPr lang="en-US" dirty="0" smtClean="0">
              <a:solidFill>
                <a:schemeClr val="bg2">
                  <a:lumMod val="75000"/>
                </a:schemeClr>
              </a:solidFill>
            </a:endParaRPr>
          </a:p>
          <a:p>
            <a:r>
              <a:rPr lang="en-US" dirty="0" smtClean="0">
                <a:solidFill>
                  <a:schemeClr val="bg2">
                    <a:lumMod val="75000"/>
                  </a:schemeClr>
                </a:solidFill>
              </a:rPr>
              <a:t>Project Scope Changes/Revisions</a:t>
            </a:r>
          </a:p>
          <a:p>
            <a:pPr lvl="1"/>
            <a:r>
              <a:rPr lang="en-US" dirty="0" smtClean="0">
                <a:solidFill>
                  <a:schemeClr val="bg2">
                    <a:lumMod val="75000"/>
                  </a:schemeClr>
                </a:solidFill>
              </a:rPr>
              <a:t>	ER/PER amendments</a:t>
            </a:r>
          </a:p>
          <a:p>
            <a:pPr lvl="1"/>
            <a:r>
              <a:rPr lang="en-US" dirty="0" smtClean="0">
                <a:solidFill>
                  <a:schemeClr val="bg2">
                    <a:lumMod val="75000"/>
                  </a:schemeClr>
                </a:solidFill>
              </a:rPr>
              <a:t>Agency sign off/permits</a:t>
            </a:r>
            <a:endParaRPr lang="en-US" dirty="0"/>
          </a:p>
        </p:txBody>
      </p:sp>
      <p:cxnSp>
        <p:nvCxnSpPr>
          <p:cNvPr id="5" name="Straight Arrow Connector 4"/>
          <p:cNvCxnSpPr/>
          <p:nvPr/>
        </p:nvCxnSpPr>
        <p:spPr>
          <a:xfrm>
            <a:off x="1752600" y="2667000"/>
            <a:ext cx="609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2514600" y="2133600"/>
            <a:ext cx="609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548</TotalTime>
  <Words>1739</Words>
  <Application>Microsoft Office PowerPoint</Application>
  <PresentationFormat>On-screen Show (4:3)</PresentationFormat>
  <Paragraphs>106</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Rural Development  Water and Waste Projects: Environmental Requirements</vt:lpstr>
      <vt:lpstr>Environmental Regulations -RUS 1794- Classification of Proposals</vt:lpstr>
      <vt:lpstr>II.  Categorically excluded proposals requiring an Environmental Report  (Cat Ex w/ ER)</vt:lpstr>
      <vt:lpstr>III.  Proposals normally requiring an Environmental Assessment (EA)</vt:lpstr>
      <vt:lpstr>Environmental Report</vt:lpstr>
      <vt:lpstr>Required Attachments for the Environmental Report</vt:lpstr>
      <vt:lpstr>Required Attachments Continued…</vt:lpstr>
      <vt:lpstr>ER Completion</vt:lpstr>
    </vt:vector>
  </TitlesOfParts>
  <Company>USDA OCIO-ITS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Requirements</dc:title>
  <dc:creator>madeline.crowe</dc:creator>
  <cp:lastModifiedBy>john.helgren</cp:lastModifiedBy>
  <cp:revision>71</cp:revision>
  <dcterms:created xsi:type="dcterms:W3CDTF">2012-05-15T11:38:31Z</dcterms:created>
  <dcterms:modified xsi:type="dcterms:W3CDTF">2012-06-13T17:04:11Z</dcterms:modified>
</cp:coreProperties>
</file>