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4"/>
    <p:sldMasterId id="2147483672" r:id="rId5"/>
    <p:sldMasterId id="2147483685" r:id="rId6"/>
    <p:sldMasterId id="2147483714" r:id="rId7"/>
  </p:sldMasterIdLst>
  <p:notesMasterIdLst>
    <p:notesMasterId r:id="rId48"/>
  </p:notesMasterIdLst>
  <p:handoutMasterIdLst>
    <p:handoutMasterId r:id="rId49"/>
  </p:handoutMasterIdLst>
  <p:sldIdLst>
    <p:sldId id="396" r:id="rId8"/>
    <p:sldId id="505" r:id="rId9"/>
    <p:sldId id="442" r:id="rId10"/>
    <p:sldId id="534" r:id="rId11"/>
    <p:sldId id="532" r:id="rId12"/>
    <p:sldId id="504" r:id="rId13"/>
    <p:sldId id="507" r:id="rId14"/>
    <p:sldId id="497" r:id="rId15"/>
    <p:sldId id="469" r:id="rId16"/>
    <p:sldId id="510" r:id="rId17"/>
    <p:sldId id="485" r:id="rId18"/>
    <p:sldId id="486" r:id="rId19"/>
    <p:sldId id="487" r:id="rId20"/>
    <p:sldId id="488" r:id="rId21"/>
    <p:sldId id="533" r:id="rId22"/>
    <p:sldId id="512" r:id="rId23"/>
    <p:sldId id="513" r:id="rId24"/>
    <p:sldId id="514" r:id="rId25"/>
    <p:sldId id="515" r:id="rId26"/>
    <p:sldId id="516" r:id="rId27"/>
    <p:sldId id="517" r:id="rId28"/>
    <p:sldId id="518" r:id="rId29"/>
    <p:sldId id="519" r:id="rId30"/>
    <p:sldId id="520" r:id="rId31"/>
    <p:sldId id="521" r:id="rId32"/>
    <p:sldId id="522" r:id="rId33"/>
    <p:sldId id="523" r:id="rId34"/>
    <p:sldId id="524" r:id="rId35"/>
    <p:sldId id="525" r:id="rId36"/>
    <p:sldId id="526" r:id="rId37"/>
    <p:sldId id="475" r:id="rId38"/>
    <p:sldId id="476" r:id="rId39"/>
    <p:sldId id="527" r:id="rId40"/>
    <p:sldId id="511" r:id="rId41"/>
    <p:sldId id="495" r:id="rId42"/>
    <p:sldId id="494" r:id="rId43"/>
    <p:sldId id="530" r:id="rId44"/>
    <p:sldId id="531" r:id="rId45"/>
    <p:sldId id="446" r:id="rId46"/>
    <p:sldId id="418" r:id="rId47"/>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8" userDrawn="1">
          <p15:clr>
            <a:srgbClr val="A4A3A4"/>
          </p15:clr>
        </p15:guide>
        <p15:guide id="2" pos="20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ow, Patricia" initials="DP" lastIdx="3" clrIdx="0">
    <p:extLst/>
  </p:cmAuthor>
  <p:cmAuthor id="2" name="Repine, Tammy - RD, Washington, DC" initials="RT-RWD" lastIdx="10" clrIdx="1">
    <p:extLst>
      <p:ext uri="{19B8F6BF-5375-455C-9EA6-DF929625EA0E}">
        <p15:presenceInfo xmlns:p15="http://schemas.microsoft.com/office/powerpoint/2012/main" userId="S-1-5-21-2443529608-3098792306-3041422421-110902" providerId="AD"/>
      </p:ext>
    </p:extLst>
  </p:cmAuthor>
  <p:cmAuthor id="3" name="Baumann, Brooke - RD, Washington, DC" initials="BB-RWD" lastIdx="1" clrIdx="2">
    <p:extLst>
      <p:ext uri="{19B8F6BF-5375-455C-9EA6-DF929625EA0E}">
        <p15:presenceInfo xmlns:p15="http://schemas.microsoft.com/office/powerpoint/2012/main" userId="S-1-5-21-2443529608-3098792306-3041422421-86614" providerId="AD"/>
      </p:ext>
    </p:extLst>
  </p:cmAuthor>
  <p:cmAuthor id="4" name="Burkett, Antonio - RD, Washington, DC" initials="BA-RWD" lastIdx="3" clrIdx="3">
    <p:extLst>
      <p:ext uri="{19B8F6BF-5375-455C-9EA6-DF929625EA0E}">
        <p15:presenceInfo xmlns:p15="http://schemas.microsoft.com/office/powerpoint/2012/main" userId="S-1-5-21-2443529608-3098792306-3041422421-870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3142"/>
    <a:srgbClr val="456F61"/>
    <a:srgbClr val="464690"/>
    <a:srgbClr val="8FAA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96" autoAdjust="0"/>
    <p:restoredTop sz="50302" autoAdjust="0"/>
  </p:normalViewPr>
  <p:slideViewPr>
    <p:cSldViewPr snapToGrid="0">
      <p:cViewPr varScale="1">
        <p:scale>
          <a:sx n="45" d="100"/>
          <a:sy n="45" d="100"/>
        </p:scale>
        <p:origin x="1973" y="29"/>
      </p:cViewPr>
      <p:guideLst>
        <p:guide orient="horz" pos="1608"/>
        <p:guide pos="2088"/>
      </p:guideLst>
    </p:cSldViewPr>
  </p:slideViewPr>
  <p:notesTextViewPr>
    <p:cViewPr>
      <p:scale>
        <a:sx n="3" d="2"/>
        <a:sy n="3" d="2"/>
      </p:scale>
      <p:origin x="0" y="0"/>
    </p:cViewPr>
  </p:notesTextViewPr>
  <p:sorterViewPr>
    <p:cViewPr>
      <p:scale>
        <a:sx n="130" d="100"/>
        <a:sy n="130" d="100"/>
      </p:scale>
      <p:origin x="0" y="-270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67374" cy="470072"/>
          </a:xfrm>
          <a:prstGeom prst="rect">
            <a:avLst/>
          </a:prstGeom>
        </p:spPr>
        <p:txBody>
          <a:bodyPr vert="horz" lIns="92181" tIns="46090" rIns="92181" bIns="46090" rtlCol="0"/>
          <a:lstStyle>
            <a:lvl1pPr algn="l">
              <a:defRPr sz="1200"/>
            </a:lvl1pPr>
          </a:lstStyle>
          <a:p>
            <a:endParaRPr lang="en-US" dirty="0"/>
          </a:p>
        </p:txBody>
      </p:sp>
      <p:sp>
        <p:nvSpPr>
          <p:cNvPr id="3" name="Date Placeholder 2"/>
          <p:cNvSpPr>
            <a:spLocks noGrp="1"/>
          </p:cNvSpPr>
          <p:nvPr>
            <p:ph type="dt" sz="quarter" idx="1"/>
          </p:nvPr>
        </p:nvSpPr>
        <p:spPr>
          <a:xfrm>
            <a:off x="4008100" y="1"/>
            <a:ext cx="3067374" cy="470072"/>
          </a:xfrm>
          <a:prstGeom prst="rect">
            <a:avLst/>
          </a:prstGeom>
        </p:spPr>
        <p:txBody>
          <a:bodyPr vert="horz" lIns="92181" tIns="46090" rIns="92181" bIns="46090" rtlCol="0"/>
          <a:lstStyle>
            <a:lvl1pPr algn="r">
              <a:defRPr sz="1200"/>
            </a:lvl1pPr>
          </a:lstStyle>
          <a:p>
            <a:fld id="{AD62F465-A52B-47FA-A2A5-C6E81EA90017}" type="datetimeFigureOut">
              <a:rPr lang="en-US" smtClean="0"/>
              <a:t>5/4/2017</a:t>
            </a:fld>
            <a:endParaRPr lang="en-US" dirty="0"/>
          </a:p>
        </p:txBody>
      </p:sp>
      <p:sp>
        <p:nvSpPr>
          <p:cNvPr id="4" name="Footer Placeholder 3"/>
          <p:cNvSpPr>
            <a:spLocks noGrp="1"/>
          </p:cNvSpPr>
          <p:nvPr>
            <p:ph type="ftr" sz="quarter" idx="2"/>
          </p:nvPr>
        </p:nvSpPr>
        <p:spPr>
          <a:xfrm>
            <a:off x="0" y="8893003"/>
            <a:ext cx="3067374" cy="470072"/>
          </a:xfrm>
          <a:prstGeom prst="rect">
            <a:avLst/>
          </a:prstGeom>
        </p:spPr>
        <p:txBody>
          <a:bodyPr vert="horz" lIns="92181" tIns="46090" rIns="92181" bIns="4609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08100" y="8893003"/>
            <a:ext cx="3067374" cy="470072"/>
          </a:xfrm>
          <a:prstGeom prst="rect">
            <a:avLst/>
          </a:prstGeom>
        </p:spPr>
        <p:txBody>
          <a:bodyPr vert="horz" lIns="92181" tIns="46090" rIns="92181" bIns="46090" rtlCol="0" anchor="b"/>
          <a:lstStyle>
            <a:lvl1pPr algn="r">
              <a:defRPr sz="1200"/>
            </a:lvl1pPr>
          </a:lstStyle>
          <a:p>
            <a:fld id="{141AEEE1-5F1A-485A-BEA1-9FB72B8E0144}" type="slidenum">
              <a:rPr lang="en-US" smtClean="0"/>
              <a:t>‹#›</a:t>
            </a:fld>
            <a:endParaRPr lang="en-US" dirty="0"/>
          </a:p>
        </p:txBody>
      </p:sp>
    </p:spTree>
    <p:extLst>
      <p:ext uri="{BB962C8B-B14F-4D97-AF65-F5344CB8AC3E}">
        <p14:creationId xmlns:p14="http://schemas.microsoft.com/office/powerpoint/2010/main" val="1680011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C43720BB-590C-4A8F-AB70-6BF97572589E}" type="datetimeFigureOut">
              <a:rPr lang="en-US" smtClean="0"/>
              <a:t>5/4/2017</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479E69FE-F523-43C8-9366-8E7E64874CD0}" type="slidenum">
              <a:rPr lang="en-US" smtClean="0"/>
              <a:t>‹#›</a:t>
            </a:fld>
            <a:endParaRPr lang="en-US" dirty="0"/>
          </a:p>
        </p:txBody>
      </p:sp>
    </p:spTree>
    <p:extLst>
      <p:ext uri="{BB962C8B-B14F-4D97-AF65-F5344CB8AC3E}">
        <p14:creationId xmlns:p14="http://schemas.microsoft.com/office/powerpoint/2010/main" val="4034533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r>
              <a:rPr lang="en-US" baseline="0" dirty="0" smtClean="0"/>
              <a:t> and welcome to this webinar session regarding Handbook-1-3550 revisions which were announced in Procedure Notice 492, effective January 6, 2017.  </a:t>
            </a:r>
            <a:endParaRPr lang="en-US" dirty="0"/>
          </a:p>
        </p:txBody>
      </p:sp>
      <p:sp>
        <p:nvSpPr>
          <p:cNvPr id="4" name="Slide Number Placeholder 3"/>
          <p:cNvSpPr>
            <a:spLocks noGrp="1"/>
          </p:cNvSpPr>
          <p:nvPr>
            <p:ph type="sldNum" sz="quarter" idx="10"/>
          </p:nvPr>
        </p:nvSpPr>
        <p:spPr/>
        <p:txBody>
          <a:bodyPr/>
          <a:lstStyle/>
          <a:p>
            <a:fld id="{479E69FE-F523-43C8-9366-8E7E64874CD0}" type="slidenum">
              <a:rPr lang="en-US" smtClean="0"/>
              <a:t>0</a:t>
            </a:fld>
            <a:endParaRPr lang="en-US" dirty="0"/>
          </a:p>
        </p:txBody>
      </p:sp>
    </p:spTree>
    <p:extLst>
      <p:ext uri="{BB962C8B-B14F-4D97-AF65-F5344CB8AC3E}">
        <p14:creationId xmlns:p14="http://schemas.microsoft.com/office/powerpoint/2010/main" val="568403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r>
              <a:rPr lang="en-US" dirty="0" smtClean="0"/>
              <a:t>While</a:t>
            </a:r>
            <a:r>
              <a:rPr lang="en-US" baseline="0" dirty="0" smtClean="0"/>
              <a:t> this Handbook (HB) update contains numerous revisions, many of the revisions are included and/or repeated in multiple chapters.  Our goal is to provide you with an overall understanding of this HB update, with specific emphasis on the significant changes.  </a:t>
            </a:r>
            <a:endParaRPr dirty="0"/>
          </a:p>
        </p:txBody>
      </p:sp>
    </p:spTree>
    <p:extLst>
      <p:ext uri="{BB962C8B-B14F-4D97-AF65-F5344CB8AC3E}">
        <p14:creationId xmlns:p14="http://schemas.microsoft.com/office/powerpoint/2010/main" val="1482840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baseline="0" smtClean="0"/>
              <a:t>CSC </a:t>
            </a:r>
            <a:r>
              <a:rPr lang="en-US" baseline="0" dirty="0" smtClean="0"/>
              <a:t>will now stand for the CUSTOMER Service Center, which is much more reflective of the services provided to the Direct programs’ borrowers.  </a:t>
            </a:r>
            <a:endParaRPr dirty="0"/>
          </a:p>
        </p:txBody>
      </p:sp>
    </p:spTree>
    <p:extLst>
      <p:ext uri="{BB962C8B-B14F-4D97-AF65-F5344CB8AC3E}">
        <p14:creationId xmlns:p14="http://schemas.microsoft.com/office/powerpoint/2010/main" val="3091823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For this</a:t>
            </a:r>
            <a:r>
              <a:rPr lang="en-US" baseline="0" dirty="0" smtClean="0"/>
              <a:t> session, we will be highlighting some, but not all of the changes made to the Appendix and Glossary.  For a complete listing of those updates, please refer to the Procedure Notice.</a:t>
            </a:r>
            <a:endParaRPr dirty="0"/>
          </a:p>
        </p:txBody>
      </p:sp>
    </p:spTree>
    <p:extLst>
      <p:ext uri="{BB962C8B-B14F-4D97-AF65-F5344CB8AC3E}">
        <p14:creationId xmlns:p14="http://schemas.microsoft.com/office/powerpoint/2010/main" val="167455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Throughout</a:t>
            </a:r>
            <a:r>
              <a:rPr lang="en-US" baseline="0" dirty="0" smtClean="0"/>
              <a:t> the HB, references to the Credit Alert Verification Reporting System (CAIVRS) have been replaced with the Department of Treasury’s Do Not Pay (DNP) portal as the system to verify delinquency on a federal debt.  This slide points out the significant chapters where this change is reflected.</a:t>
            </a:r>
            <a:endParaRPr dirty="0"/>
          </a:p>
        </p:txBody>
      </p:sp>
    </p:spTree>
    <p:extLst>
      <p:ext uri="{BB962C8B-B14F-4D97-AF65-F5344CB8AC3E}">
        <p14:creationId xmlns:p14="http://schemas.microsoft.com/office/powerpoint/2010/main" val="2089063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r>
              <a:rPr lang="en-US" dirty="0" smtClean="0"/>
              <a:t>The HB is updated to incorporate the</a:t>
            </a:r>
            <a:r>
              <a:rPr lang="en-US" baseline="0" dirty="0" smtClean="0"/>
              <a:t> RD 1970 Instruction and reflect the updated environmental review guidance.  </a:t>
            </a:r>
          </a:p>
          <a:p>
            <a:pPr lvl="0"/>
            <a:endParaRPr lang="en-US" baseline="0" dirty="0" smtClean="0"/>
          </a:p>
          <a:p>
            <a:pPr lvl="0"/>
            <a:r>
              <a:rPr lang="en-US" baseline="0" dirty="0" smtClean="0"/>
              <a:t>In many cases, a Single Family Housing (SFH) dwelling may be considered a categorical exclusion when the 5 items listed in the slide are met.  In order to determine if those criteria have been met, Agency staff may need to consult with other entities such as the State Historic Preservation Officer (SHPO) to determine if the property is historic; Tribal Housing Preservation Officer (THPO) to determine if the property is culturally significant; Federal Emergency Management Agency (FEMA) to determine if the property is in a flood plain, or other agencies to determine if protected or endangered species may be impacted.   </a:t>
            </a:r>
          </a:p>
          <a:p>
            <a:pPr lvl="0"/>
            <a:endParaRPr lang="en-US" baseline="0" dirty="0" smtClean="0"/>
          </a:p>
          <a:p>
            <a:pPr lvl="0"/>
            <a:r>
              <a:rPr lang="en-US" baseline="0" dirty="0" smtClean="0"/>
              <a:t>While this language is not entirely new as compared to the 1940-G, HB terminology and exhibits have been updated to reflect the language in RD Instruction 1970.  </a:t>
            </a:r>
          </a:p>
        </p:txBody>
      </p:sp>
    </p:spTree>
    <p:extLst>
      <p:ext uri="{BB962C8B-B14F-4D97-AF65-F5344CB8AC3E}">
        <p14:creationId xmlns:p14="http://schemas.microsoft.com/office/powerpoint/2010/main" val="2212602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r>
              <a:rPr lang="en-US" dirty="0" smtClean="0"/>
              <a:t>Regardless of whether</a:t>
            </a:r>
            <a:r>
              <a:rPr lang="en-US" baseline="0" dirty="0" smtClean="0"/>
              <a:t> the property is existing or new construction, the same level of review is required.  That having been said, for an existing property that is being purchased with minimal repairs, it is very likely that the environmental analysis will result in a categorical exclusion.  </a:t>
            </a:r>
          </a:p>
          <a:p>
            <a:pPr lvl="0"/>
            <a:endParaRPr lang="en-US" baseline="0" dirty="0" smtClean="0"/>
          </a:p>
          <a:p>
            <a:pPr lvl="0"/>
            <a:r>
              <a:rPr lang="en-US" baseline="0" dirty="0" smtClean="0"/>
              <a:t>For new construction, the type of analysis will depend on several factors, some of which will be discussed in the following slides.   </a:t>
            </a:r>
          </a:p>
          <a:p>
            <a:pPr lvl="0"/>
            <a:endParaRPr lang="en-US" baseline="0" dirty="0" smtClean="0"/>
          </a:p>
          <a:p>
            <a:pPr lvl="0"/>
            <a:r>
              <a:rPr lang="en-US" baseline="0" dirty="0" smtClean="0"/>
              <a:t>While HB-1-3550 discusses some of the environmental requirements associated with making a loan or grant, it is imperative to be familiar with the requirements found in RD Instruction 1970, which is much more comprehensive.  </a:t>
            </a:r>
          </a:p>
        </p:txBody>
      </p:sp>
    </p:spTree>
    <p:extLst>
      <p:ext uri="{BB962C8B-B14F-4D97-AF65-F5344CB8AC3E}">
        <p14:creationId xmlns:p14="http://schemas.microsoft.com/office/powerpoint/2010/main" val="1608676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1450" indent="-171450">
              <a:buFont typeface="Arial" panose="020B0604020202020204" pitchFamily="34" charset="0"/>
              <a:buChar char="•"/>
            </a:pPr>
            <a:r>
              <a:rPr lang="en-US" dirty="0" smtClean="0"/>
              <a:t>The website address for the Lead-Based Paint (LBP) Compliance Key has been updated.</a:t>
            </a:r>
          </a:p>
          <a:p>
            <a:pPr marL="171450" indent="-171450">
              <a:lnSpc>
                <a:spcPct val="100000"/>
              </a:lnSpc>
              <a:spcBef>
                <a:spcPts val="0"/>
              </a:spcBef>
              <a:buFont typeface="Arial" panose="020B0604020202020204" pitchFamily="34" charset="0"/>
              <a:buChar char="•"/>
              <a:defRPr/>
            </a:pPr>
            <a:r>
              <a:rPr lang="en-US" dirty="0" smtClean="0"/>
              <a:t>For those states with Tribes or Tribal Reservations, the importance of working with the Tribal Historic Preservation Officer (THPO) has been emphasized.  Remember that in states where a programmatic agreement exists between the State Historic Preservation Office (SHPO). and the THPO, consultation may only be necessary with one party</a:t>
            </a:r>
          </a:p>
          <a:p>
            <a:pPr marL="171450" indent="-171450">
              <a:lnSpc>
                <a:spcPct val="100000"/>
              </a:lnSpc>
              <a:spcBef>
                <a:spcPts val="0"/>
              </a:spcBef>
              <a:buFont typeface="Arial" panose="020B0604020202020204" pitchFamily="34" charset="0"/>
              <a:buChar char="•"/>
              <a:defRPr/>
            </a:pPr>
            <a:r>
              <a:rPr lang="en-US" dirty="0" smtClean="0"/>
              <a:t>Paragraph 13.3 (C), to incorporate language from RD Instruction 1970 which indicates that servicing actions (such as partial release of security, assumption, or subordination requests) do not require a separate environmental review.  </a:t>
            </a:r>
          </a:p>
          <a:p>
            <a:pPr lvl="0"/>
            <a:endParaRPr dirty="0"/>
          </a:p>
        </p:txBody>
      </p:sp>
    </p:spTree>
    <p:extLst>
      <p:ext uri="{BB962C8B-B14F-4D97-AF65-F5344CB8AC3E}">
        <p14:creationId xmlns:p14="http://schemas.microsoft.com/office/powerpoint/2010/main" val="158369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endParaRPr dirty="0"/>
          </a:p>
        </p:txBody>
      </p:sp>
    </p:spTree>
    <p:extLst>
      <p:ext uri="{BB962C8B-B14F-4D97-AF65-F5344CB8AC3E}">
        <p14:creationId xmlns:p14="http://schemas.microsoft.com/office/powerpoint/2010/main" val="2446830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a low income applicant has acceptable credit, assets, and/or a lack of apparent need for payment assistance, loan underwriters will make the determination whether the applicant should be asked to attempt to obtain other credit either through a Guaranteed Rural Housing or conventional loan product. </a:t>
            </a:r>
          </a:p>
          <a:p>
            <a:pPr lvl="0"/>
            <a:endParaRPr dirty="0"/>
          </a:p>
        </p:txBody>
      </p:sp>
    </p:spTree>
    <p:extLst>
      <p:ext uri="{BB962C8B-B14F-4D97-AF65-F5344CB8AC3E}">
        <p14:creationId xmlns:p14="http://schemas.microsoft.com/office/powerpoint/2010/main" val="2673681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defTabSz="921807">
              <a:defRPr/>
            </a:pPr>
            <a:r>
              <a:rPr lang="en-US" cap="none" baseline="0" dirty="0" smtClean="0"/>
              <a:t>Because homeownership education provides applicants with information pertaining to all stages of the loan application and home buying process, it is recommended that the training be taken early in the application process.</a:t>
            </a:r>
          </a:p>
          <a:p>
            <a:pPr defTabSz="921807">
              <a:defRPr/>
            </a:pPr>
            <a:endParaRPr lang="en-US" cap="none" baseline="0" dirty="0" smtClean="0"/>
          </a:p>
          <a:p>
            <a:pPr defTabSz="921807">
              <a:defRPr/>
            </a:pPr>
            <a:r>
              <a:rPr lang="en-US" cap="none" baseline="0" dirty="0" smtClean="0"/>
              <a:t>Attachment 3-J will be used as the checklist for a complete application package submittal.  Regardless of who is submitting the application, Attachment 3-J is the only document which is the basis to determine if the application is complete.    However, </a:t>
            </a:r>
            <a:r>
              <a:rPr lang="en-US" u="none" cap="none" baseline="0" dirty="0" smtClean="0"/>
              <a:t>if </a:t>
            </a:r>
            <a:r>
              <a:rPr lang="en-US" u="none" cap="none" baseline="0" dirty="0"/>
              <a:t>the application package does not contain a written explanation of derogatory credit, </a:t>
            </a:r>
            <a:r>
              <a:rPr lang="en-US" u="none" cap="none" baseline="0" dirty="0" smtClean="0"/>
              <a:t>staff should initially assume </a:t>
            </a:r>
            <a:r>
              <a:rPr lang="en-US" u="none" cap="none" baseline="0" dirty="0"/>
              <a:t>its absence is </a:t>
            </a:r>
            <a:r>
              <a:rPr lang="en-US" u="none" cap="none" baseline="0" dirty="0" smtClean="0"/>
              <a:t>acceptable.  </a:t>
            </a:r>
            <a:r>
              <a:rPr lang="en-US" u="none" cap="none" baseline="0" dirty="0"/>
              <a:t>In the event that derogatory credit appears on the </a:t>
            </a:r>
            <a:r>
              <a:rPr lang="en-US" u="none" cap="none" baseline="0" dirty="0" smtClean="0"/>
              <a:t>tri-merge </a:t>
            </a:r>
            <a:r>
              <a:rPr lang="en-US" u="none" cap="none" baseline="0" dirty="0"/>
              <a:t>credit report and an explanation was not provided with the application, then an explanation </a:t>
            </a:r>
            <a:r>
              <a:rPr lang="en-US" u="none" cap="none" baseline="0" dirty="0" smtClean="0"/>
              <a:t>may </a:t>
            </a:r>
            <a:r>
              <a:rPr lang="en-US" u="none" cap="none" baseline="0" dirty="0"/>
              <a:t>be </a:t>
            </a:r>
            <a:r>
              <a:rPr lang="en-US" u="none" cap="none" baseline="0" dirty="0" smtClean="0"/>
              <a:t>requested at that time.</a:t>
            </a:r>
          </a:p>
          <a:p>
            <a:pPr defTabSz="921807">
              <a:defRPr/>
            </a:pPr>
            <a:endParaRPr lang="en-US" b="1" u="none" cap="none" baseline="0" dirty="0" smtClean="0"/>
          </a:p>
          <a:p>
            <a:pPr defTabSz="921807">
              <a:defRPr/>
            </a:pPr>
            <a:r>
              <a:rPr lang="en-US" b="0" u="none" cap="none" baseline="0" dirty="0" smtClean="0"/>
              <a:t>In addition to attachment 3-J, packagers and intermediaries should submit information in accordance with guidance contained in Attachment 3-A.  </a:t>
            </a:r>
            <a:endParaRPr lang="en-US" b="0" u="none" cap="none" baseline="0" dirty="0"/>
          </a:p>
          <a:p>
            <a:pPr lvl="0"/>
            <a:endParaRPr cap="none" baseline="0" dirty="0"/>
          </a:p>
        </p:txBody>
      </p:sp>
    </p:spTree>
    <p:extLst>
      <p:ext uri="{BB962C8B-B14F-4D97-AF65-F5344CB8AC3E}">
        <p14:creationId xmlns:p14="http://schemas.microsoft.com/office/powerpoint/2010/main" val="404315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r>
              <a:rPr lang="en-US" b="0" u="none" dirty="0"/>
              <a:t>TRID establishes variation limitations between the charges disclosed in the Loan Estimate and the final charges listed in </a:t>
            </a:r>
            <a:r>
              <a:rPr lang="en-US" b="0" u="none" dirty="0" smtClean="0"/>
              <a:t>the </a:t>
            </a:r>
            <a:r>
              <a:rPr lang="en-US" b="0" u="none" dirty="0"/>
              <a:t>Closing Disclosure.  All lender charges, including fees paid to a packager or qualified intermediary, which are imposed on a consumer must </a:t>
            </a:r>
            <a:r>
              <a:rPr lang="en-US" b="0" u="none" dirty="0" smtClean="0"/>
              <a:t>be disclosed </a:t>
            </a:r>
            <a:r>
              <a:rPr lang="en-US" b="0" u="none" dirty="0"/>
              <a:t>whether </a:t>
            </a:r>
            <a:r>
              <a:rPr lang="en-US" b="0" u="none" dirty="0" smtClean="0"/>
              <a:t>financed</a:t>
            </a:r>
            <a:r>
              <a:rPr lang="en-US" b="0" u="none" dirty="0"/>
              <a:t>, paid by the buyer, paid by the seller, or paid by a third </a:t>
            </a:r>
            <a:r>
              <a:rPr lang="en-US" b="0" u="none" dirty="0" smtClean="0"/>
              <a:t>party. </a:t>
            </a:r>
          </a:p>
          <a:p>
            <a:pPr lvl="0"/>
            <a:endParaRPr lang="en-US" b="0" u="none" dirty="0"/>
          </a:p>
          <a:p>
            <a:r>
              <a:rPr lang="en-US" b="0" u="none" dirty="0" smtClean="0"/>
              <a:t>The </a:t>
            </a:r>
            <a:r>
              <a:rPr lang="en-US" b="0" u="none" dirty="0"/>
              <a:t>Truth in Lending Act (TILA) is intended to assist consumers understand the cost of credit and the difference of such cost among creditors. </a:t>
            </a:r>
            <a:r>
              <a:rPr lang="en-US" b="0" u="none" dirty="0" smtClean="0"/>
              <a:t>The </a:t>
            </a:r>
            <a:r>
              <a:rPr lang="en-US" b="0" u="none" dirty="0"/>
              <a:t>Agency is required to issue </a:t>
            </a:r>
            <a:r>
              <a:rPr lang="en-US" b="0" u="none" dirty="0" smtClean="0"/>
              <a:t>a TIL S</a:t>
            </a:r>
            <a:r>
              <a:rPr lang="en-US" b="0" u="none" strike="noStrike" dirty="0" smtClean="0"/>
              <a:t>t</a:t>
            </a:r>
            <a:r>
              <a:rPr lang="en-US" b="0" u="none" dirty="0" smtClean="0"/>
              <a:t>atement </a:t>
            </a:r>
            <a:r>
              <a:rPr lang="en-US" b="0" u="none" dirty="0"/>
              <a:t>disclosing specific information about the terms and costs of the loan </a:t>
            </a:r>
            <a:r>
              <a:rPr lang="en-US" b="0" u="none" dirty="0" smtClean="0"/>
              <a:t>for </a:t>
            </a:r>
            <a:r>
              <a:rPr lang="en-US" b="0" u="none" dirty="0"/>
              <a:t>all unsecured Section 502 or 504 loan transactions.  The </a:t>
            </a:r>
            <a:r>
              <a:rPr lang="en-US" b="0" u="none" dirty="0" smtClean="0"/>
              <a:t>Annual Percentage Rate </a:t>
            </a:r>
            <a:r>
              <a:rPr lang="en-US" b="0" u="none" dirty="0"/>
              <a:t>(APR) is one of the key components of the </a:t>
            </a:r>
            <a:r>
              <a:rPr lang="en-US" b="0" u="none" dirty="0" smtClean="0"/>
              <a:t>TIL S</a:t>
            </a:r>
            <a:r>
              <a:rPr lang="en-US" b="0" u="none" strike="noStrike" dirty="0" smtClean="0"/>
              <a:t>t</a:t>
            </a:r>
            <a:r>
              <a:rPr lang="en-US" b="0" u="none" dirty="0" smtClean="0"/>
              <a:t>atement and </a:t>
            </a:r>
            <a:r>
              <a:rPr lang="en-US" b="0" u="none" dirty="0"/>
              <a:t>it represents the cost of the credit expressed as a percentage. </a:t>
            </a:r>
            <a:r>
              <a:rPr lang="en-US" b="0" u="none" dirty="0" smtClean="0"/>
              <a:t>For </a:t>
            </a:r>
            <a:r>
              <a:rPr lang="en-US" b="0" u="none" dirty="0"/>
              <a:t>loans where a security interest will not be taken </a:t>
            </a:r>
            <a:r>
              <a:rPr lang="en-US" b="0" u="none" dirty="0" smtClean="0"/>
              <a:t>on </a:t>
            </a:r>
            <a:r>
              <a:rPr lang="en-US" b="0" u="none" dirty="0"/>
              <a:t>the property, Form RD 1940-41, </a:t>
            </a:r>
            <a:r>
              <a:rPr lang="en-US" b="0" u="none" dirty="0" smtClean="0"/>
              <a:t>TIL </a:t>
            </a:r>
            <a:r>
              <a:rPr lang="en-US" b="0" u="none" dirty="0"/>
              <a:t>Statement, must be issued within 3 business days of receiving a complete application as defined above.  </a:t>
            </a:r>
            <a:r>
              <a:rPr lang="en-US" b="0" u="none" dirty="0" smtClean="0"/>
              <a:t>If </a:t>
            </a:r>
            <a:r>
              <a:rPr lang="en-US" b="0" u="none" dirty="0"/>
              <a:t>the APR varies by more than one-eighth of </a:t>
            </a:r>
            <a:r>
              <a:rPr lang="en-US" b="0" u="none" dirty="0" smtClean="0"/>
              <a:t>one </a:t>
            </a:r>
            <a:r>
              <a:rPr lang="en-US" b="0" u="none" dirty="0"/>
              <a:t>percent at </a:t>
            </a:r>
            <a:r>
              <a:rPr lang="en-US" b="0" u="none" dirty="0" smtClean="0"/>
              <a:t>loan </a:t>
            </a:r>
            <a:r>
              <a:rPr lang="en-US" b="0" u="none" dirty="0"/>
              <a:t>closing, the </a:t>
            </a:r>
            <a:r>
              <a:rPr lang="en-US" b="0" u="none" dirty="0" smtClean="0"/>
              <a:t>TIL Statement </a:t>
            </a:r>
            <a:r>
              <a:rPr lang="en-US" b="0" u="none" dirty="0"/>
              <a:t>must be re-issued using the actual terms of the transaction.  </a:t>
            </a:r>
            <a:endParaRPr b="0" u="none" dirty="0"/>
          </a:p>
        </p:txBody>
      </p:sp>
    </p:spTree>
    <p:extLst>
      <p:ext uri="{BB962C8B-B14F-4D97-AF65-F5344CB8AC3E}">
        <p14:creationId xmlns:p14="http://schemas.microsoft.com/office/powerpoint/2010/main" val="2245805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All </a:t>
            </a:r>
            <a:r>
              <a:rPr lang="en-US" dirty="0"/>
              <a:t>letters </a:t>
            </a:r>
            <a:r>
              <a:rPr lang="en-US" dirty="0" smtClean="0"/>
              <a:t>requesting information from an applicant must </a:t>
            </a:r>
            <a:r>
              <a:rPr lang="en-US" dirty="0"/>
              <a:t>clearly indicate that the application will be withdrawn if the appropriate information is not provided within the specified time </a:t>
            </a:r>
            <a:r>
              <a:rPr lang="en-US" dirty="0" smtClean="0"/>
              <a:t>frame.</a:t>
            </a:r>
            <a:r>
              <a:rPr lang="en-US" baseline="0" dirty="0" smtClean="0"/>
              <a:t>  In most cases, a 15 day timeframe will be provided.  However, in some limited situations (like obtaining repair bids) additional time may be needed.  In those cases, the response time is not to exceed 30 days.   </a:t>
            </a:r>
            <a:endParaRPr lang="en-US" dirty="0"/>
          </a:p>
          <a:p>
            <a:r>
              <a:rPr lang="en-US" dirty="0"/>
              <a:t> </a:t>
            </a:r>
          </a:p>
          <a:p>
            <a:r>
              <a:rPr lang="en-US" u="none" dirty="0" smtClean="0"/>
              <a:t>In </a:t>
            </a:r>
            <a:r>
              <a:rPr lang="en-US" u="none" dirty="0"/>
              <a:t>general, applications are </a:t>
            </a:r>
            <a:r>
              <a:rPr lang="en-US" u="none" dirty="0" smtClean="0"/>
              <a:t>processed </a:t>
            </a:r>
            <a:r>
              <a:rPr lang="en-US" u="none" dirty="0"/>
              <a:t>on a first-come, first-served basis.  However, </a:t>
            </a:r>
            <a:r>
              <a:rPr lang="en-US" u="none" dirty="0" smtClean="0"/>
              <a:t>if </a:t>
            </a:r>
            <a:r>
              <a:rPr lang="en-US" u="none" dirty="0"/>
              <a:t>available funding is not sufficient for all </a:t>
            </a:r>
            <a:r>
              <a:rPr lang="en-US" u="none" dirty="0" smtClean="0"/>
              <a:t>eligible </a:t>
            </a:r>
            <a:r>
              <a:rPr lang="en-US" u="none" dirty="0"/>
              <a:t>applications, the Loan Originator selects applications for processing using the priorities described in Paragraph 3.13.  </a:t>
            </a:r>
            <a:r>
              <a:rPr lang="en-US" u="none" dirty="0" smtClean="0"/>
              <a:t> When</a:t>
            </a:r>
            <a:r>
              <a:rPr lang="en-US" u="none" baseline="0" dirty="0" smtClean="0"/>
              <a:t> determining whether funding is available, both national and state reserves should be considered. </a:t>
            </a:r>
            <a:endParaRPr lang="en-US" u="none" dirty="0" smtClean="0"/>
          </a:p>
          <a:p>
            <a:endParaRPr dirty="0"/>
          </a:p>
        </p:txBody>
      </p:sp>
    </p:spTree>
    <p:extLst>
      <p:ext uri="{BB962C8B-B14F-4D97-AF65-F5344CB8AC3E}">
        <p14:creationId xmlns:p14="http://schemas.microsoft.com/office/powerpoint/2010/main" val="2504405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lgn="l"/>
            <a:r>
              <a:rPr lang="en-US" b="0" dirty="0" smtClean="0"/>
              <a:t>The fourth priority</a:t>
            </a:r>
            <a:r>
              <a:rPr lang="en-US" b="0" baseline="0" dirty="0" smtClean="0"/>
              <a:t> has been amended to include applications processed through the certified loan application process via an intermediary. </a:t>
            </a:r>
          </a:p>
          <a:p>
            <a:pPr lvl="0" algn="l"/>
            <a:endParaRPr lang="en-US" b="0" baseline="0" dirty="0" smtClean="0"/>
          </a:p>
          <a:p>
            <a:pPr lvl="0" algn="l"/>
            <a:r>
              <a:rPr lang="en-US" b="0" baseline="0" dirty="0" smtClean="0"/>
              <a:t>Additionally, in order to qualify as a leveraged loan under this priority the leveraging arrangement must be at least:  20% for an affordable housing loan or 15% for a grant, forgivable loan or deferred payment loan.  </a:t>
            </a:r>
          </a:p>
          <a:p>
            <a:pPr lvl="0" algn="l"/>
            <a:endParaRPr lang="en-US" b="0" baseline="0" dirty="0" smtClean="0"/>
          </a:p>
          <a:p>
            <a:pPr lvl="0" algn="l"/>
            <a:r>
              <a:rPr lang="en-US" b="0" baseline="0" dirty="0" smtClean="0"/>
              <a:t>Finally, this section clarifies that a Mutual Self-Help loan or a loan submitted via an intermediary receives 4</a:t>
            </a:r>
            <a:r>
              <a:rPr lang="en-US" b="0" baseline="30000" dirty="0" smtClean="0"/>
              <a:t>th</a:t>
            </a:r>
            <a:r>
              <a:rPr lang="en-US" b="0" baseline="0" dirty="0" smtClean="0"/>
              <a:t> priority as a stand alone qualification, and need not have supplemental funding.  </a:t>
            </a:r>
            <a:endParaRPr lang="en-US" b="0" dirty="0" smtClean="0"/>
          </a:p>
          <a:p>
            <a:pPr lvl="3"/>
            <a:r>
              <a:rPr lang="en-US" dirty="0" smtClean="0"/>
              <a:t>  </a:t>
            </a:r>
            <a:endParaRPr lang="en-US" dirty="0"/>
          </a:p>
          <a:p>
            <a:endParaRPr dirty="0"/>
          </a:p>
        </p:txBody>
      </p:sp>
    </p:spTree>
    <p:extLst>
      <p:ext uri="{BB962C8B-B14F-4D97-AF65-F5344CB8AC3E}">
        <p14:creationId xmlns:p14="http://schemas.microsoft.com/office/powerpoint/2010/main" val="2412018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defTabSz="921807">
              <a:defRPr/>
            </a:pPr>
            <a:r>
              <a:rPr lang="en-US" u="none" dirty="0"/>
              <a:t>When funds are not readily available to obligate a loan request from an eligible applicant who has already been issued a </a:t>
            </a:r>
            <a:r>
              <a:rPr lang="en-US" u="none" dirty="0" smtClean="0"/>
              <a:t>COE </a:t>
            </a:r>
            <a:r>
              <a:rPr lang="en-US" u="none" dirty="0"/>
              <a:t>and/or who </a:t>
            </a:r>
            <a:r>
              <a:rPr lang="en-US" u="none" dirty="0" smtClean="0"/>
              <a:t>has </a:t>
            </a:r>
            <a:r>
              <a:rPr lang="en-US" u="none" dirty="0"/>
              <a:t>identified a property, Field Offices </a:t>
            </a:r>
            <a:r>
              <a:rPr lang="en-US" u="none" dirty="0" smtClean="0"/>
              <a:t>will  </a:t>
            </a:r>
            <a:r>
              <a:rPr lang="en-US" u="none" dirty="0"/>
              <a:t>issue </a:t>
            </a:r>
            <a:r>
              <a:rPr lang="en-US" u="none" dirty="0" smtClean="0"/>
              <a:t>HB </a:t>
            </a:r>
            <a:r>
              <a:rPr lang="en-US" u="none" dirty="0"/>
              <a:t>Letter 4 (3550), Funds Not Available – Certificate of Eligibility/Identified Property. </a:t>
            </a:r>
            <a:r>
              <a:rPr lang="en-US" u="sng" dirty="0"/>
              <a:t> </a:t>
            </a:r>
            <a:endParaRPr lang="en-US" dirty="0"/>
          </a:p>
          <a:p>
            <a:pPr lvl="0"/>
            <a:endParaRPr lang="en-US" dirty="0" smtClean="0"/>
          </a:p>
          <a:p>
            <a:r>
              <a:rPr lang="en-US" dirty="0" smtClean="0"/>
              <a:t>Because all applications</a:t>
            </a:r>
            <a:r>
              <a:rPr lang="en-US" baseline="0" dirty="0" smtClean="0"/>
              <a:t> are now processed and reviewed for eligibility upon receipt, HB Letter 11 is now considered a letter to “Request Information”.</a:t>
            </a:r>
            <a:endParaRPr dirty="0"/>
          </a:p>
        </p:txBody>
      </p:sp>
    </p:spTree>
    <p:extLst>
      <p:ext uri="{BB962C8B-B14F-4D97-AF65-F5344CB8AC3E}">
        <p14:creationId xmlns:p14="http://schemas.microsoft.com/office/powerpoint/2010/main" val="2668404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600" dirty="0"/>
              <a:t>Exhibit 4-1 in paragraph 4.2 (A) has been updated to remove “Adult member of the household” language, so that </a:t>
            </a:r>
            <a:r>
              <a:rPr lang="en-US" sz="600" dirty="0" smtClean="0"/>
              <a:t>it </a:t>
            </a:r>
            <a:r>
              <a:rPr lang="en-US" sz="600" dirty="0"/>
              <a:t>reads “the earned income of a full-time student 18 yrs or older who is not the Applicant, Co-Applicant/Borrower, or Spouse, is excluded after it exceeds $480”.</a:t>
            </a:r>
            <a:br>
              <a:rPr lang="en-US" sz="600" dirty="0"/>
            </a:br>
            <a:endParaRPr lang="en-US" sz="600" dirty="0"/>
          </a:p>
          <a:p>
            <a:pPr marL="172839" indent="-172839" defTabSz="921807">
              <a:buFont typeface="Arial" panose="020B0604020202020204" pitchFamily="34" charset="0"/>
              <a:buChar char="•"/>
              <a:defRPr/>
            </a:pPr>
            <a:r>
              <a:rPr lang="en-US" sz="600" dirty="0" smtClean="0"/>
              <a:t>SNAP</a:t>
            </a:r>
            <a:r>
              <a:rPr lang="en-US" sz="600" baseline="0" dirty="0" smtClean="0"/>
              <a:t> </a:t>
            </a:r>
            <a:r>
              <a:rPr lang="en-US" sz="600" dirty="0" smtClean="0"/>
              <a:t>benefits </a:t>
            </a:r>
            <a:r>
              <a:rPr lang="en-US" sz="600" dirty="0"/>
              <a:t>has been moved from Paragraph 4.3 (A), Income Considered for Annual and Repayment Income, to Paragraph 4.3 (B), to clarify that SNAP benefits attributable to parties to the note are to be considered as a source of repayment income only.  </a:t>
            </a:r>
            <a:br>
              <a:rPr lang="en-US" sz="600" dirty="0"/>
            </a:br>
            <a:endParaRPr lang="en-US" sz="600" dirty="0"/>
          </a:p>
          <a:p>
            <a:pPr marL="172839" indent="-172839" defTabSz="921807">
              <a:buFont typeface="Arial" panose="020B0604020202020204" pitchFamily="34" charset="0"/>
              <a:buChar char="•"/>
              <a:defRPr/>
            </a:pPr>
            <a:r>
              <a:rPr lang="en-US" sz="600" dirty="0"/>
              <a:t>In regard to payments for the care of foster children or adults, paragraph 4.3 (C) removes the language which read: “who are not otherwise related to the mortgagor’s household by blood, marriage, or operation of law”.  This clarifies that payments for the care of foster children or adults are </a:t>
            </a:r>
            <a:r>
              <a:rPr lang="en-US" sz="600" u="sng" dirty="0"/>
              <a:t>never</a:t>
            </a:r>
            <a:r>
              <a:rPr lang="en-US" sz="600" dirty="0"/>
              <a:t> considered when calculating annual or repayment income, whether they are related to the mortgagor’s household or not.  Paragraph 4.3 (D) has also been updated to clarify this as well.</a:t>
            </a:r>
            <a:endParaRPr sz="600" dirty="0"/>
          </a:p>
        </p:txBody>
      </p:sp>
    </p:spTree>
    <p:extLst>
      <p:ext uri="{BB962C8B-B14F-4D97-AF65-F5344CB8AC3E}">
        <p14:creationId xmlns:p14="http://schemas.microsoft.com/office/powerpoint/2010/main" val="41579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800" dirty="0"/>
              <a:t>Paragraph 4.3 (E) adds guidance regarding electronically filed tax returns to clarify that manual signatures are not required, if there is sufficient documentation the applicant has signed &amp; filed the return electronically (e.g. use of  Self-Select PIN for Free File Fillable Forms, Electronic Filing PIN, authorized E-File Provider, etc.).  Corresponding changes have been made elsewhere in the </a:t>
            </a:r>
            <a:r>
              <a:rPr lang="en-US" sz="800" dirty="0" smtClean="0"/>
              <a:t>HB </a:t>
            </a:r>
            <a:r>
              <a:rPr lang="en-US" sz="800" dirty="0"/>
              <a:t>on this topic, including (but not limited to) Attachment 4-C.</a:t>
            </a:r>
            <a:br>
              <a:rPr lang="en-US" sz="800" dirty="0"/>
            </a:br>
            <a:endParaRPr lang="en-US" sz="800" dirty="0"/>
          </a:p>
          <a:p>
            <a:pPr marL="172839" indent="-172839" defTabSz="921807">
              <a:buFont typeface="Arial" panose="020B0604020202020204" pitchFamily="34" charset="0"/>
              <a:buChar char="•"/>
              <a:defRPr/>
            </a:pPr>
            <a:r>
              <a:rPr lang="en-US" sz="800" dirty="0"/>
              <a:t>Additional guidance has </a:t>
            </a:r>
            <a:r>
              <a:rPr lang="en-US" sz="800" dirty="0" smtClean="0"/>
              <a:t>been </a:t>
            </a:r>
            <a:r>
              <a:rPr lang="en-US" sz="800" dirty="0"/>
              <a:t>added regarding IRS Form 4506-T, Request for Transcript of Tax Return, to clarify that all applicants (except 504 grant only) must sign IRS Form 4506-T at the time of loan application.</a:t>
            </a:r>
            <a:r>
              <a:rPr lang="en-US" sz="800" b="1" dirty="0"/>
              <a:t>  </a:t>
            </a:r>
            <a:r>
              <a:rPr lang="en-US" sz="800" dirty="0"/>
              <a:t>The applicant must submit the signed</a:t>
            </a:r>
            <a:r>
              <a:rPr lang="en-US" sz="800" b="1" dirty="0"/>
              <a:t> </a:t>
            </a:r>
            <a:r>
              <a:rPr lang="en-US" sz="800" dirty="0"/>
              <a:t>IRS Form 4506-T directly to the Agency; if the applicant is working with a loan application packager, the packager (or intermediary if present) will send the signed IRS Form 4506-T to the Agency and should not request the transcript. The Agency will use IRS Form 4506-T to obtain a tax return transcript for the previous two tax years, prior to loan underwriting, </a:t>
            </a:r>
            <a:r>
              <a:rPr lang="en-US" sz="800" b="1" i="1" dirty="0"/>
              <a:t>only if additional income validation is needed</a:t>
            </a:r>
            <a:r>
              <a:rPr lang="en-US" sz="800" dirty="0"/>
              <a:t>.  If there are inconsistencies between the income verifications (e.g. pay stubs, tax returns, etc.), or if the applicant was unable to furnish complete copies of their last two filed returns (e.g. a W-2 was missing), then the transcript should be requested.  </a:t>
            </a:r>
            <a:endParaRPr sz="800" dirty="0"/>
          </a:p>
        </p:txBody>
      </p:sp>
    </p:spTree>
    <p:extLst>
      <p:ext uri="{BB962C8B-B14F-4D97-AF65-F5344CB8AC3E}">
        <p14:creationId xmlns:p14="http://schemas.microsoft.com/office/powerpoint/2010/main" val="649058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288065" indent="-288065">
              <a:buFont typeface="Arial" panose="020B0604020202020204" pitchFamily="34" charset="0"/>
              <a:buChar char="•"/>
            </a:pPr>
            <a:r>
              <a:rPr lang="en-US" sz="800" dirty="0"/>
              <a:t>Paragraph 4.3 (E) Verification Requirements and Procedures chart removes guidance on the use of IRS Form 4506-T for self-employed persons and as a seasonal employment verification source.</a:t>
            </a:r>
          </a:p>
          <a:p>
            <a:pPr marL="288065" indent="-288065">
              <a:buFont typeface="Arial" panose="020B0604020202020204" pitchFamily="34" charset="0"/>
              <a:buChar char="•"/>
            </a:pPr>
            <a:endParaRPr lang="en-US" sz="800" dirty="0"/>
          </a:p>
          <a:p>
            <a:pPr marL="288065" indent="-288065">
              <a:buFont typeface="Arial" panose="020B0604020202020204" pitchFamily="34" charset="0"/>
              <a:buChar char="•"/>
            </a:pPr>
            <a:r>
              <a:rPr lang="en-US" sz="800" dirty="0"/>
              <a:t>This section also removes guidance for exceptions to asset limits (which are no longer permitted) when medical expenses exceed 3% of annual income.  Corresponding changes are made elsewhere in the </a:t>
            </a:r>
            <a:r>
              <a:rPr lang="en-US" sz="800" dirty="0" smtClean="0"/>
              <a:t>HB </a:t>
            </a:r>
            <a:r>
              <a:rPr lang="en-US" sz="800" dirty="0"/>
              <a:t>on this topic, including Section 2 of this chapter, and chapter 6, paragraph 6.10 (B). </a:t>
            </a:r>
          </a:p>
          <a:p>
            <a:r>
              <a:rPr lang="en-US" sz="800" dirty="0"/>
              <a:t> </a:t>
            </a:r>
          </a:p>
        </p:txBody>
      </p:sp>
    </p:spTree>
    <p:extLst>
      <p:ext uri="{BB962C8B-B14F-4D97-AF65-F5344CB8AC3E}">
        <p14:creationId xmlns:p14="http://schemas.microsoft.com/office/powerpoint/2010/main" val="3675400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800" dirty="0" smtClean="0"/>
              <a:t>Paragraph </a:t>
            </a:r>
            <a:r>
              <a:rPr lang="en-US" sz="800" dirty="0"/>
              <a:t>4.4 (H) clarifies guidance on nontaxable income sources to be “grossed up”, such as Housing Choice Vouchers, social security, and child support (provided it is stable and is expected to continue for at least two years); such that it </a:t>
            </a:r>
            <a:r>
              <a:rPr lang="en-US" sz="800" i="1" dirty="0"/>
              <a:t>will</a:t>
            </a:r>
            <a:r>
              <a:rPr lang="en-US" sz="800" dirty="0"/>
              <a:t> be included in repayment income (not just ‘</a:t>
            </a:r>
            <a:r>
              <a:rPr lang="en-US" sz="800" i="1" dirty="0"/>
              <a:t>may</a:t>
            </a:r>
            <a:r>
              <a:rPr lang="en-US" sz="800" dirty="0"/>
              <a:t>’ be included as the HB previously read) and multiplied by 120% to gross up such income. </a:t>
            </a:r>
            <a:r>
              <a:rPr lang="en-US" sz="800" dirty="0" smtClean="0"/>
              <a:t>  The first test is if the overall source of income is stable and dependable.  The second</a:t>
            </a:r>
            <a:r>
              <a:rPr lang="en-US" sz="800" baseline="0" dirty="0" smtClean="0"/>
              <a:t> test is that it is likely to continue for two years.  If these two tests are met, then the income is considered stable, will be counted for repayment and will be grossed up.  However, if the tests are not met, the income (both the base and gross up amounts) will not be counted in repayment income.  </a:t>
            </a:r>
          </a:p>
          <a:p>
            <a:pPr marL="172839" indent="-172839" defTabSz="921807">
              <a:buFont typeface="Arial" panose="020B0604020202020204" pitchFamily="34" charset="0"/>
              <a:buChar char="•"/>
              <a:defRPr/>
            </a:pPr>
            <a:r>
              <a:rPr lang="en-US" sz="800" baseline="0" dirty="0" smtClean="0"/>
              <a:t>For example, if child support is received for a child who is 17 and the support ends at age 18, then that income source would not be considered stable and dependable because it is not expected to continue for 2 years. It would not be counted as repayment income nor would it be grossed up.   However, i</a:t>
            </a:r>
            <a:r>
              <a:rPr lang="en-US" sz="800" dirty="0" smtClean="0"/>
              <a:t>f the support order indicated that the support would continue until age 20, and that base amount is stable/dependable</a:t>
            </a:r>
            <a:r>
              <a:rPr lang="en-US" sz="800" baseline="0" dirty="0" smtClean="0"/>
              <a:t> (I.e. there is a history that it has been received) then it would be considered for repayment income, the entire amount will be grossed up and the resulting figure used for repayment calculations.  </a:t>
            </a:r>
            <a:endParaRPr sz="800" dirty="0"/>
          </a:p>
        </p:txBody>
      </p:sp>
    </p:spTree>
    <p:extLst>
      <p:ext uri="{BB962C8B-B14F-4D97-AF65-F5344CB8AC3E}">
        <p14:creationId xmlns:p14="http://schemas.microsoft.com/office/powerpoint/2010/main" val="3480025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a:buFont typeface="Arial" panose="020B0604020202020204" pitchFamily="34" charset="0"/>
              <a:buChar char="•"/>
            </a:pPr>
            <a:r>
              <a:rPr lang="en-US" sz="800" dirty="0"/>
              <a:t>Section 2 clarifies guidance on assets to be considered for down payment purposes, such that only non-retirement assets may be required to make a down payment.  Corresponding changes have been made elsewhere in the </a:t>
            </a:r>
            <a:r>
              <a:rPr lang="en-US" sz="800" dirty="0" smtClean="0"/>
              <a:t>HB </a:t>
            </a:r>
            <a:r>
              <a:rPr lang="en-US" sz="800" dirty="0"/>
              <a:t>on this topic, including in Chapters 10 &amp; 11, to reflect this updated guidance.     </a:t>
            </a:r>
            <a:br>
              <a:rPr lang="en-US" sz="800" dirty="0"/>
            </a:br>
            <a:endParaRPr lang="en-US" sz="800" dirty="0"/>
          </a:p>
          <a:p>
            <a:pPr marL="172839" indent="-172839">
              <a:buFont typeface="Arial" panose="020B0604020202020204" pitchFamily="34" charset="0"/>
              <a:buChar char="•"/>
            </a:pPr>
            <a:r>
              <a:rPr lang="en-US" sz="800" dirty="0"/>
              <a:t>Paragraph 4.8 removes guidance on asset limits to be considered when calculating repayment income.  This section previously included language which read: “Do not consider assets with a total cash value of $15,000 or less for non-elderly households, or $20,000 or less for elderly households, unless it would significantly and adversely impact the loan qualification amount.”, but this has been removed and these assets should be considered.   </a:t>
            </a:r>
          </a:p>
        </p:txBody>
      </p:sp>
    </p:spTree>
    <p:extLst>
      <p:ext uri="{BB962C8B-B14F-4D97-AF65-F5344CB8AC3E}">
        <p14:creationId xmlns:p14="http://schemas.microsoft.com/office/powerpoint/2010/main" val="1187797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800" dirty="0" smtClean="0"/>
              <a:t>Paragraph </a:t>
            </a:r>
            <a:r>
              <a:rPr lang="en-US" sz="800" dirty="0"/>
              <a:t>4.12 adds guidance on handling of the credit report fee when an incomplete application has been received.  When an incomplete application packet and credit report fee have been received, the Loan Originator will order the tri-merge credit report through UniFi as long as, at a minimum, Form RD 3550-1, Authorization to Release Information has been received.  Otherwise, the fee must be returned to the applicant if it cannot be deposited within 3 business days of receipt. </a:t>
            </a:r>
            <a:endParaRPr lang="en-US" sz="800" dirty="0" smtClean="0"/>
          </a:p>
          <a:p>
            <a:pPr marL="172839" marR="0" lvl="0" indent="-172839" algn="l" defTabSz="92180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smtClean="0"/>
              <a:t>Paragraph 4.12 (A) clarifies that when there is no OFAC match message on the TMCR, or the match was not valid, processing may continue.  It also clarifies that disputed accounts are not considered an eligible trade line to validate credit (Par. 4.12 (B) provides additional information on the Agency’s review of disputed accounts as well).  </a:t>
            </a:r>
            <a:br>
              <a:rPr lang="en-US" sz="800" dirty="0" smtClean="0"/>
            </a:br>
            <a:endParaRPr lang="en-US" sz="800" dirty="0" smtClean="0"/>
          </a:p>
          <a:p>
            <a:pPr marL="172839" indent="-172839" defTabSz="921807">
              <a:buFont typeface="Arial" panose="020B0604020202020204" pitchFamily="34" charset="0"/>
              <a:buChar char="•"/>
              <a:defRPr/>
            </a:pPr>
            <a:endParaRPr lang="en-US" sz="800" dirty="0"/>
          </a:p>
          <a:p>
            <a:pPr marL="172839" indent="-172839">
              <a:buFont typeface="Arial" panose="020B0604020202020204" pitchFamily="34" charset="0"/>
              <a:buChar char="•"/>
            </a:pPr>
            <a:endParaRPr lang="en-US" sz="800" dirty="0"/>
          </a:p>
        </p:txBody>
      </p:sp>
    </p:spTree>
    <p:extLst>
      <p:ext uri="{BB962C8B-B14F-4D97-AF65-F5344CB8AC3E}">
        <p14:creationId xmlns:p14="http://schemas.microsoft.com/office/powerpoint/2010/main" val="2753240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a:buFont typeface="Arial" panose="020B0604020202020204" pitchFamily="34" charset="0"/>
              <a:buChar char="•"/>
            </a:pPr>
            <a:r>
              <a:rPr lang="en-US" sz="800" dirty="0" smtClean="0"/>
              <a:t>Paragraph </a:t>
            </a:r>
            <a:r>
              <a:rPr lang="en-US" sz="800" dirty="0"/>
              <a:t>4.12 (A) also updates guidance on the age of the TMCR at the time of underwriting (or closing) from no more than 6 months old, to no more than 9 months old, before a new credit report must be ordered.</a:t>
            </a:r>
          </a:p>
          <a:p>
            <a:endParaRPr lang="en-US" sz="800" dirty="0"/>
          </a:p>
          <a:p>
            <a:pPr marL="172839" indent="-172839">
              <a:buFont typeface="Arial" panose="020B0604020202020204" pitchFamily="34" charset="0"/>
              <a:buChar char="•"/>
            </a:pPr>
            <a:r>
              <a:rPr lang="en-US" sz="800" dirty="0"/>
              <a:t>Paragraph 4.12 (C)(3) clarifies that only two non-traditional/alternative credit sources are required when one of those is a verification of rent or mortgage payments.  This paragraph also updates guidance about alternative sources when confirming the existence of nontraditional credit (for example, child support paid is not an acceptable alternative credit verification.) </a:t>
            </a:r>
          </a:p>
        </p:txBody>
      </p:sp>
    </p:spTree>
    <p:extLst>
      <p:ext uri="{BB962C8B-B14F-4D97-AF65-F5344CB8AC3E}">
        <p14:creationId xmlns:p14="http://schemas.microsoft.com/office/powerpoint/2010/main" val="2010606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a:buFont typeface="Arial" panose="020B0604020202020204" pitchFamily="34" charset="0"/>
              <a:buChar char="•"/>
            </a:pPr>
            <a:r>
              <a:rPr lang="en-US" sz="800" dirty="0"/>
              <a:t>Paragraph 4.12 (D) clarifies that the use of a community property agreement or a community property trust is tied to Alaska.</a:t>
            </a:r>
          </a:p>
          <a:p>
            <a:pPr marL="172839" indent="-172839">
              <a:buFont typeface="Arial" panose="020B0604020202020204" pitchFamily="34" charset="0"/>
              <a:buChar char="•"/>
            </a:pPr>
            <a:endParaRPr lang="en-US" sz="800" dirty="0"/>
          </a:p>
          <a:p>
            <a:pPr marL="172839" indent="-172839">
              <a:buFont typeface="Arial" panose="020B0604020202020204" pitchFamily="34" charset="0"/>
              <a:buChar char="•"/>
            </a:pPr>
            <a:r>
              <a:rPr lang="en-US" sz="800" dirty="0"/>
              <a:t>Exhibit 4-5 updates guidance on authorized users, such that an authorized user account may not be considered a trade line when determining the reliability of the applicant’s credit score, or when determining the applicant’s creditworthiness, unless the applicant provides supporting documentation to demonstrate that they have made the monthly payments for the past 12 months.</a:t>
            </a:r>
          </a:p>
          <a:p>
            <a:r>
              <a:rPr lang="en-US" sz="800" dirty="0"/>
              <a:t> </a:t>
            </a:r>
          </a:p>
          <a:p>
            <a:pPr marL="172839" indent="-172839">
              <a:buFont typeface="Arial" panose="020B0604020202020204" pitchFamily="34" charset="0"/>
              <a:buChar char="•"/>
            </a:pPr>
            <a:r>
              <a:rPr lang="en-US" sz="800" dirty="0"/>
              <a:t>Paragraph 4.14 (B), Reviewing Significant Delinquencies, now includes item 4. which reads: “Agency debts that were debt settled within the past 36 months, or are being considered for debt settlement.”</a:t>
            </a:r>
          </a:p>
          <a:p>
            <a:pPr marL="172839" indent="-172839">
              <a:buFont typeface="Arial" panose="020B0604020202020204" pitchFamily="34" charset="0"/>
              <a:buChar char="•"/>
            </a:pPr>
            <a:endParaRPr lang="en-US" sz="800" dirty="0"/>
          </a:p>
          <a:p>
            <a:pPr marL="172839" indent="-172839">
              <a:buFont typeface="Arial" panose="020B0604020202020204" pitchFamily="34" charset="0"/>
              <a:buChar char="•"/>
            </a:pPr>
            <a:r>
              <a:rPr lang="en-US" sz="800" dirty="0"/>
              <a:t>Additionally, the reference to “Resolving Collection Accounts” was moved to its own paragraph (C) to make it clear that a collection account is not considered a significant delinquency (as it collections are already factored in to the credit score)</a:t>
            </a:r>
            <a:endParaRPr sz="800" dirty="0"/>
          </a:p>
        </p:txBody>
      </p:sp>
    </p:spTree>
    <p:extLst>
      <p:ext uri="{BB962C8B-B14F-4D97-AF65-F5344CB8AC3E}">
        <p14:creationId xmlns:p14="http://schemas.microsoft.com/office/powerpoint/2010/main" val="3482564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800" dirty="0"/>
              <a:t>Paragraph 4.20 updates the language from “should be rejected” to “will be denied assistance”. </a:t>
            </a:r>
            <a:br>
              <a:rPr lang="en-US" sz="800" dirty="0"/>
            </a:br>
            <a:endParaRPr lang="en-US" sz="800" dirty="0"/>
          </a:p>
          <a:p>
            <a:pPr marL="172839" indent="-172839" defTabSz="921807">
              <a:buFont typeface="Arial" panose="020B0604020202020204" pitchFamily="34" charset="0"/>
              <a:buChar char="•"/>
              <a:defRPr/>
            </a:pPr>
            <a:r>
              <a:rPr lang="en-US" sz="800" dirty="0"/>
              <a:t>Homes constructed under specific energy efficiency programs may be considered as a compensating factor (when approved by </a:t>
            </a:r>
            <a:r>
              <a:rPr lang="en-US" sz="800" dirty="0" smtClean="0"/>
              <a:t>the next </a:t>
            </a:r>
            <a:r>
              <a:rPr lang="en-US" sz="800" dirty="0"/>
              <a:t>level supervisor). </a:t>
            </a:r>
          </a:p>
          <a:p>
            <a:pPr defTabSz="921807">
              <a:defRPr/>
            </a:pPr>
            <a:endParaRPr sz="800" dirty="0"/>
          </a:p>
        </p:txBody>
      </p:sp>
    </p:spTree>
    <p:extLst>
      <p:ext uri="{BB962C8B-B14F-4D97-AF65-F5344CB8AC3E}">
        <p14:creationId xmlns:p14="http://schemas.microsoft.com/office/powerpoint/2010/main" val="2609991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a:buFont typeface="Arial" panose="020B0604020202020204" pitchFamily="34" charset="0"/>
              <a:buChar char="•"/>
            </a:pPr>
            <a:endParaRPr lang="en-US" sz="800" dirty="0"/>
          </a:p>
          <a:p>
            <a:pPr marL="172839" indent="-172839">
              <a:buFont typeface="Arial" panose="020B0604020202020204" pitchFamily="34" charset="0"/>
              <a:buChar char="•"/>
            </a:pPr>
            <a:r>
              <a:rPr lang="en-US" sz="800" dirty="0" smtClean="0"/>
              <a:t>Attachment 4-A is automated</a:t>
            </a:r>
            <a:r>
              <a:rPr lang="en-US" sz="800" baseline="0" dirty="0" smtClean="0"/>
              <a:t> and includes income calculations, as well as a link to the payment assistance calculator.  The 4-A will be completed and placed in the applicant’s file.  The 4-A should be used by packagers with their submittals, as</a:t>
            </a:r>
          </a:p>
          <a:p>
            <a:pPr marL="172839" indent="-172839">
              <a:buFont typeface="Arial" panose="020B0604020202020204" pitchFamily="34" charset="0"/>
              <a:buChar char="•"/>
            </a:pPr>
            <a:r>
              <a:rPr lang="en-US" sz="800" baseline="0" dirty="0" smtClean="0"/>
              <a:t>On the forms and resources page, you will find the link to the automated 4-A as well as a tutorial for the worksheet.  The worksheet also contains built in directions that you can view by holding your cursor over any cell with a red triangle.  </a:t>
            </a:r>
          </a:p>
          <a:p>
            <a:pPr marL="172839" indent="-172839">
              <a:buFont typeface="Arial" panose="020B0604020202020204" pitchFamily="34" charset="0"/>
              <a:buChar char="•"/>
            </a:pPr>
            <a:r>
              <a:rPr lang="en-US" sz="800" baseline="0" dirty="0" smtClean="0"/>
              <a:t>For packaged loans, the document is intended to be completed by the packager and submitted to Rural Development.  The Loan Approval official need not complete the document again, but may review/concur directly on the document.  </a:t>
            </a:r>
            <a:endParaRPr lang="en-US" sz="800" dirty="0"/>
          </a:p>
          <a:p>
            <a:pPr marL="172839" indent="-172839">
              <a:buFont typeface="Arial" panose="020B0604020202020204" pitchFamily="34" charset="0"/>
              <a:buChar char="•"/>
            </a:pPr>
            <a:r>
              <a:rPr lang="en-US" sz="800" dirty="0" smtClean="0"/>
              <a:t>As</a:t>
            </a:r>
            <a:r>
              <a:rPr lang="en-US" sz="800" baseline="0" dirty="0" smtClean="0"/>
              <a:t> a reminder, this worksheet supersedes any previous versions, including those which may have been developed or used in specific states.</a:t>
            </a:r>
            <a:endParaRPr sz="800" dirty="0"/>
          </a:p>
        </p:txBody>
      </p:sp>
    </p:spTree>
    <p:extLst>
      <p:ext uri="{BB962C8B-B14F-4D97-AF65-F5344CB8AC3E}">
        <p14:creationId xmlns:p14="http://schemas.microsoft.com/office/powerpoint/2010/main" val="2427287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800" dirty="0"/>
              <a:t>Paragraph 5.7 (A) clarifies that a whole house inspection is needed for an initial Section 502 direct loan to purchase an existing dwelling.  A whole house inspection is </a:t>
            </a:r>
            <a:r>
              <a:rPr lang="en-US" sz="800" u="sng" dirty="0"/>
              <a:t>not</a:t>
            </a:r>
            <a:r>
              <a:rPr lang="en-US" sz="800" dirty="0"/>
              <a:t> necessary for an initial Section 502 loan for necessary repairs-only, provided any existing loan against the property is an affordable non-RHS loan.  While a whole house inspection is not needed, the dwelling must otherwise meet the housing needs of the applicant and provide decent, safe, and sanitary living conditions when the improvements financed with the loan are completed. </a:t>
            </a:r>
            <a:br>
              <a:rPr lang="en-US" sz="800" dirty="0"/>
            </a:br>
            <a:endParaRPr lang="en-US" sz="800" dirty="0"/>
          </a:p>
        </p:txBody>
      </p:sp>
    </p:spTree>
    <p:extLst>
      <p:ext uri="{BB962C8B-B14F-4D97-AF65-F5344CB8AC3E}">
        <p14:creationId xmlns:p14="http://schemas.microsoft.com/office/powerpoint/2010/main" val="613310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800" dirty="0"/>
              <a:t>Paragraph 5.14 adds the statement “All appraisals must include a Market Condition Addendum (FORM FNMA 1004MC).”</a:t>
            </a:r>
            <a:br>
              <a:rPr lang="en-US" sz="800" dirty="0"/>
            </a:br>
            <a:endParaRPr lang="en-US" sz="800" dirty="0"/>
          </a:p>
          <a:p>
            <a:pPr marL="172839" indent="-172839" defTabSz="921807">
              <a:buFont typeface="Arial" panose="020B0604020202020204" pitchFamily="34" charset="0"/>
              <a:buChar char="•"/>
              <a:defRPr/>
            </a:pPr>
            <a:r>
              <a:rPr lang="en-US" sz="800" dirty="0"/>
              <a:t>Paragraph 5.25 (A) updates guidance from a minimum of </a:t>
            </a:r>
            <a:r>
              <a:rPr lang="en-US" sz="800" dirty="0" smtClean="0"/>
              <a:t>3 </a:t>
            </a:r>
            <a:r>
              <a:rPr lang="en-US" sz="800" dirty="0"/>
              <a:t>bids, to 2 bids, when applicants are soliciting bids for rehabilitation work</a:t>
            </a:r>
            <a:r>
              <a:rPr lang="en-US" sz="800" dirty="0" smtClean="0"/>
              <a:t>. </a:t>
            </a:r>
            <a:r>
              <a:rPr lang="en-US" sz="800" baseline="0" dirty="0" smtClean="0"/>
              <a:t>  When unable to obtain 2 bids, the file will be documented that the cost is reasonable, with one bid.</a:t>
            </a:r>
            <a:r>
              <a:rPr lang="en-US" sz="800" dirty="0"/>
              <a:t/>
            </a:r>
            <a:br>
              <a:rPr lang="en-US" sz="800" dirty="0"/>
            </a:br>
            <a:endParaRPr lang="en-US" sz="800" dirty="0"/>
          </a:p>
          <a:p>
            <a:pPr marL="172839" indent="-172839" defTabSz="921807">
              <a:buFont typeface="Arial" panose="020B0604020202020204" pitchFamily="34" charset="0"/>
              <a:buChar char="•"/>
              <a:defRPr/>
            </a:pPr>
            <a:r>
              <a:rPr lang="en-US" sz="800" dirty="0"/>
              <a:t>Paragraph 5.25 (B) adds guidance regarding information to be conveyed to a contractor at the pre-construction conference.  Specifically, the contractor must be advised that should human remains, historic or cultural resources be uncovered during excavation or site development, all work must be stopped until an additional environmental analysis is completed.</a:t>
            </a:r>
            <a:br>
              <a:rPr lang="en-US" sz="800" dirty="0"/>
            </a:br>
            <a:endParaRPr lang="en-US" sz="800" dirty="0"/>
          </a:p>
          <a:p>
            <a:pPr marL="172839" indent="-172839" defTabSz="921807">
              <a:buFont typeface="Arial" panose="020B0604020202020204" pitchFamily="34" charset="0"/>
              <a:buChar char="•"/>
              <a:defRPr/>
            </a:pPr>
            <a:r>
              <a:rPr lang="en-US" sz="800" dirty="0"/>
              <a:t>While not shown on the slide, we would also like to note that Paragraph 5.26 (B) addresses noncompliance with environmental mitigation measures; and the language has been changed from “Noncompliance with environmental mitigation measures </a:t>
            </a:r>
            <a:r>
              <a:rPr lang="en-US" sz="800" i="1" dirty="0"/>
              <a:t>shall</a:t>
            </a:r>
            <a:r>
              <a:rPr lang="en-US" sz="800" dirty="0"/>
              <a:t> be reported to the Loan Originator and State Environmental Coordinator promptly”, to “…</a:t>
            </a:r>
            <a:r>
              <a:rPr lang="en-US" sz="800" i="1" dirty="0"/>
              <a:t>must</a:t>
            </a:r>
            <a:r>
              <a:rPr lang="en-US" sz="800" dirty="0"/>
              <a:t> be reported…”.</a:t>
            </a:r>
          </a:p>
          <a:p>
            <a:pPr marL="172839" indent="-172839" defTabSz="921807">
              <a:buFont typeface="Arial" panose="020B0604020202020204" pitchFamily="34" charset="0"/>
              <a:buChar char="•"/>
              <a:defRPr/>
            </a:pPr>
            <a:endParaRPr sz="800" dirty="0"/>
          </a:p>
        </p:txBody>
      </p:sp>
    </p:spTree>
    <p:extLst>
      <p:ext uri="{BB962C8B-B14F-4D97-AF65-F5344CB8AC3E}">
        <p14:creationId xmlns:p14="http://schemas.microsoft.com/office/powerpoint/2010/main" val="1529386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a:buFont typeface="Arial" panose="020B0604020202020204" pitchFamily="34" charset="0"/>
              <a:buChar char="•"/>
            </a:pPr>
            <a:r>
              <a:rPr lang="en-US" sz="800" dirty="0"/>
              <a:t>Paragraph 6.4 (C) adds guidance that administrative fees charged to the buyer by the real estate agent are not eligible costs.  Staff should review purchase agreements carefully, as these are often placed inconspicuously in the canned language of the purchase agreement, but can be several hundreds of dollars.</a:t>
            </a:r>
          </a:p>
          <a:p>
            <a:endParaRPr lang="en-US" sz="800" dirty="0"/>
          </a:p>
          <a:p>
            <a:pPr marL="172839" indent="-172839" defTabSz="921807">
              <a:buFont typeface="Arial" panose="020B0604020202020204" pitchFamily="34" charset="0"/>
              <a:buChar char="•"/>
              <a:defRPr/>
            </a:pPr>
            <a:r>
              <a:rPr lang="en-US" sz="800" dirty="0"/>
              <a:t>Paragraph 6.17 updates guidance on use of the Underwriting, Pre-Closing, and Compliance Tool. The Underwriting, Pre-Closing, and Compliance Tool is required if a Loan Approval Official’s first or second year delinquency exceeds the national new loan delinquency rates.  This is a change from the LAO’s rate(s) being compared to their state’s average.     </a:t>
            </a:r>
          </a:p>
          <a:p>
            <a:r>
              <a:rPr lang="en-US" sz="800" dirty="0"/>
              <a:t> </a:t>
            </a:r>
          </a:p>
          <a:p>
            <a:pPr marL="172839" indent="-172839">
              <a:buFont typeface="Arial" panose="020B0604020202020204" pitchFamily="34" charset="0"/>
              <a:buChar char="•"/>
            </a:pPr>
            <a:endParaRPr sz="800" dirty="0"/>
          </a:p>
        </p:txBody>
      </p:sp>
    </p:spTree>
    <p:extLst>
      <p:ext uri="{BB962C8B-B14F-4D97-AF65-F5344CB8AC3E}">
        <p14:creationId xmlns:p14="http://schemas.microsoft.com/office/powerpoint/2010/main" val="2896575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172839" indent="-172839" defTabSz="921807">
              <a:buFont typeface="Arial" panose="020B0604020202020204" pitchFamily="34" charset="0"/>
              <a:buChar char="•"/>
              <a:defRPr/>
            </a:pPr>
            <a:r>
              <a:rPr lang="en-US" sz="800" dirty="0"/>
              <a:t>Attachment 6-A has been updated to reflect changes elsewhere in the </a:t>
            </a:r>
            <a:r>
              <a:rPr lang="en-US" sz="800" dirty="0" smtClean="0"/>
              <a:t>HB, </a:t>
            </a:r>
            <a:r>
              <a:rPr lang="en-US" sz="800" dirty="0"/>
              <a:t>which impact documentation required prior to approving a loan (Attachment 3-J, DNP information, age of TMCR, new environmental information, </a:t>
            </a:r>
            <a:r>
              <a:rPr lang="en-US" sz="800" dirty="0" smtClean="0"/>
              <a:t>etc.). </a:t>
            </a:r>
            <a:endParaRPr lang="en-US" sz="800" dirty="0"/>
          </a:p>
          <a:p>
            <a:pPr defTabSz="921807">
              <a:defRPr/>
            </a:pPr>
            <a:endParaRPr lang="en-US" sz="800" dirty="0"/>
          </a:p>
          <a:p>
            <a:pPr marL="172839" indent="-172839" defTabSz="921807">
              <a:buFont typeface="Arial" panose="020B0604020202020204" pitchFamily="34" charset="0"/>
              <a:buChar char="•"/>
              <a:defRPr/>
            </a:pPr>
            <a:r>
              <a:rPr lang="en-US" sz="800" dirty="0"/>
              <a:t>Attachment 6-B has been updated to include additional information State Offices will need to review for their underwriting reviews of delinquent new loans.  This includes the LAO’s 1</a:t>
            </a:r>
            <a:r>
              <a:rPr lang="en-US" sz="800" baseline="30000" dirty="0"/>
              <a:t>st</a:t>
            </a:r>
            <a:r>
              <a:rPr lang="en-US" sz="800" dirty="0"/>
              <a:t> &amp; 2</a:t>
            </a:r>
            <a:r>
              <a:rPr lang="en-US" sz="800" baseline="30000" dirty="0"/>
              <a:t>nd</a:t>
            </a:r>
            <a:r>
              <a:rPr lang="en-US" sz="800" dirty="0"/>
              <a:t> year delinquency rates, whether they are using the Underwriting, Pre-Closing, and Compliance Tool, property eligibility requirements, etc. </a:t>
            </a:r>
            <a:br>
              <a:rPr lang="en-US" sz="800" dirty="0"/>
            </a:br>
            <a:endParaRPr lang="en-US" sz="800" dirty="0"/>
          </a:p>
        </p:txBody>
      </p:sp>
    </p:spTree>
    <p:extLst>
      <p:ext uri="{BB962C8B-B14F-4D97-AF65-F5344CB8AC3E}">
        <p14:creationId xmlns:p14="http://schemas.microsoft.com/office/powerpoint/2010/main" val="1921718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r>
              <a:rPr lang="en-US" dirty="0" smtClean="0"/>
              <a:t>Paragraph 8.4 (A):  </a:t>
            </a:r>
            <a:r>
              <a:rPr lang="en-US" baseline="0" dirty="0" smtClean="0"/>
              <a:t>Title insurance is not required for loans made on tribal trust land when a certified Title Status Report (TSR) is used by the Bureau of Indian Affairs (BIA).</a:t>
            </a:r>
          </a:p>
          <a:p>
            <a:pPr lvl="0"/>
            <a:endParaRPr lang="en-US" baseline="0" dirty="0" smtClean="0"/>
          </a:p>
          <a:p>
            <a:pPr lvl="0"/>
            <a:r>
              <a:rPr lang="en-US" baseline="0" dirty="0" smtClean="0"/>
              <a:t>Paragraph 8.4 (B):  L</a:t>
            </a:r>
            <a:r>
              <a:rPr lang="en-US" dirty="0"/>
              <a:t>oans made on tribal trust land do not require a closing agent as they may be closed by the Agency in conjunction with the </a:t>
            </a:r>
            <a:r>
              <a:rPr lang="en-US" dirty="0" smtClean="0"/>
              <a:t>BIA.</a:t>
            </a:r>
            <a:r>
              <a:rPr lang="en-US" baseline="0" dirty="0" smtClean="0"/>
              <a:t> </a:t>
            </a:r>
          </a:p>
          <a:p>
            <a:pPr lvl="0"/>
            <a:endParaRPr lang="en-US" baseline="0" dirty="0" smtClean="0"/>
          </a:p>
          <a:p>
            <a:pPr lvl="0"/>
            <a:r>
              <a:rPr lang="en-US" baseline="0" dirty="0" smtClean="0"/>
              <a:t>Paragraph 8.4 (C):  As it relates to the approval process, this process will now be repeated at least every five years since title insurance companies are not regulated by State Offices.</a:t>
            </a:r>
          </a:p>
          <a:p>
            <a:pPr lvl="0"/>
            <a:endParaRPr lang="en-US" baseline="0" dirty="0" smtClean="0"/>
          </a:p>
          <a:p>
            <a:pPr lvl="0"/>
            <a:r>
              <a:rPr lang="en-US" baseline="0" dirty="0" smtClean="0"/>
              <a:t>Paragraph 8.6 (F):  The Agency must request a TSR from the Bureau of Indian Affairs (BIA).  The loan can then be closed once BIA approves and commits to issuing the certified TSR which will show the Agency lien.  </a:t>
            </a:r>
            <a:endParaRPr dirty="0"/>
          </a:p>
        </p:txBody>
      </p:sp>
    </p:spTree>
    <p:extLst>
      <p:ext uri="{BB962C8B-B14F-4D97-AF65-F5344CB8AC3E}">
        <p14:creationId xmlns:p14="http://schemas.microsoft.com/office/powerpoint/2010/main" val="30414711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defTabSz="921807">
              <a:defRPr/>
            </a:pPr>
            <a:r>
              <a:rPr lang="en-US" dirty="0"/>
              <a:t>Applicants must include a $550 fee for each dwelling for which a conditional commitment is requested.  If a preliminary inspection of the property or investigation of the conditional commitment applicant indicates that a conditional commitment will not be issued, the application fee should be refunded.  Once the appraisal is conducted, the application fee cannot be refunded.  When a loan on a property with a conditional commitment is closed, the appraisal fee collected from the purchaser is disbursed to the conditional commitment contractor.</a:t>
            </a:r>
          </a:p>
          <a:p>
            <a:pPr lvl="0"/>
            <a:endParaRPr lang="en-US" dirty="0" smtClean="0"/>
          </a:p>
          <a:p>
            <a:pPr lvl="0"/>
            <a:endParaRPr dirty="0"/>
          </a:p>
        </p:txBody>
      </p:sp>
    </p:spTree>
    <p:extLst>
      <p:ext uri="{BB962C8B-B14F-4D97-AF65-F5344CB8AC3E}">
        <p14:creationId xmlns:p14="http://schemas.microsoft.com/office/powerpoint/2010/main" val="1310119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defTabSz="921807"/>
            <a:r>
              <a:rPr lang="en-US" dirty="0">
                <a:ea typeface="Times New Roman" panose="02020603050405020304" pitchFamily="18" charset="0"/>
                <a:cs typeface="Times New Roman" panose="02020603050405020304" pitchFamily="18" charset="0"/>
              </a:rPr>
              <a:t>A minor revision to Chapter 10, 10.9 (C), is simply a corresponding change to bring it in line with a previous update to Chapter 4, which permits the fee for homeownership education as an allowable excess cost. </a:t>
            </a:r>
            <a:endParaRPr lang="en-US" dirty="0"/>
          </a:p>
          <a:p>
            <a:pPr lvl="0"/>
            <a:endParaRPr dirty="0"/>
          </a:p>
        </p:txBody>
      </p:sp>
    </p:spTree>
    <p:extLst>
      <p:ext uri="{BB962C8B-B14F-4D97-AF65-F5344CB8AC3E}">
        <p14:creationId xmlns:p14="http://schemas.microsoft.com/office/powerpoint/2010/main" val="20540279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Paragraph 12.3 / Attachment 12-E:  When sending</a:t>
            </a:r>
            <a:r>
              <a:rPr lang="en-US" baseline="0" dirty="0" smtClean="0"/>
              <a:t> an application to an interested party, you will send Attachment 12-E, </a:t>
            </a:r>
            <a:r>
              <a:rPr lang="en-US" dirty="0"/>
              <a:t>Items To Accompany The Uniform Residential Loan Application (504 Loan And Grant Programs), along with the application.  This is similar to the requirement in Chapter 3 (to send Attachment 3-J) but the new Attachment 12-E is </a:t>
            </a:r>
            <a:r>
              <a:rPr lang="en-US" dirty="0" smtClean="0"/>
              <a:t>for </a:t>
            </a:r>
            <a:r>
              <a:rPr lang="en-US" dirty="0"/>
              <a:t>Section 504 programs.</a:t>
            </a:r>
          </a:p>
          <a:p>
            <a:endParaRPr lang="en-US" dirty="0"/>
          </a:p>
          <a:p>
            <a:r>
              <a:rPr lang="en-US" dirty="0"/>
              <a:t>Paragraph 12.3:  As you may recall in Chapter 5, the number of </a:t>
            </a:r>
            <a:r>
              <a:rPr lang="en-US" dirty="0" smtClean="0"/>
              <a:t>bid</a:t>
            </a:r>
            <a:r>
              <a:rPr lang="en-US" baseline="0" dirty="0" smtClean="0"/>
              <a:t> solicitations </a:t>
            </a:r>
            <a:r>
              <a:rPr lang="en-US" dirty="0" smtClean="0"/>
              <a:t>for </a:t>
            </a:r>
            <a:r>
              <a:rPr lang="en-US" dirty="0"/>
              <a:t>repair work is now 2.  The same requirement has been made in Chapter 12:  two bids must be acquired/solicited, if feasible.  Additionally, the number of </a:t>
            </a:r>
            <a:r>
              <a:rPr lang="en-US" dirty="0" smtClean="0"/>
              <a:t>days </a:t>
            </a:r>
            <a:r>
              <a:rPr lang="en-US" dirty="0"/>
              <a:t>to obtain a repair bid(s) </a:t>
            </a:r>
            <a:r>
              <a:rPr lang="en-US" dirty="0" smtClean="0"/>
              <a:t>is 30 </a:t>
            </a:r>
            <a:r>
              <a:rPr lang="en-US" dirty="0"/>
              <a:t>days</a:t>
            </a:r>
            <a:r>
              <a:rPr lang="en-US"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Attachment 12-B:  The asset requirements were updated to remove the use of retirement funds and the exception for households with high medical expenses; however, the thresholds still remain true:  applicants are required to contribute nonretirement assets exceeding $15,000 ($20,000 for elderly households) toward the purchase and/or repair of the property. </a:t>
            </a:r>
          </a:p>
          <a:p>
            <a:endParaRPr lang="en-US" dirty="0"/>
          </a:p>
          <a:p>
            <a:endParaRPr lang="en-US" dirty="0"/>
          </a:p>
        </p:txBody>
      </p:sp>
    </p:spTree>
    <p:extLst>
      <p:ext uri="{BB962C8B-B14F-4D97-AF65-F5344CB8AC3E}">
        <p14:creationId xmlns:p14="http://schemas.microsoft.com/office/powerpoint/2010/main" val="20405680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77500" lnSpcReduction="20000"/>
          </a:bodyPr>
          <a:lstStyle/>
          <a:p>
            <a:r>
              <a:rPr lang="en-US" b="1" dirty="0"/>
              <a:t>E.  Insurance Claims</a:t>
            </a:r>
          </a:p>
          <a:p>
            <a:r>
              <a:rPr lang="en-US" dirty="0"/>
              <a:t>Borrowers with insurance claims must contact CSC to establish a plan to repair </a:t>
            </a:r>
            <a:r>
              <a:rPr lang="en-US" dirty="0" smtClean="0"/>
              <a:t>or rehabilitate </a:t>
            </a:r>
            <a:r>
              <a:rPr lang="en-US" dirty="0"/>
              <a:t>the security property. If the insurance claim proceeds will not be used to </a:t>
            </a:r>
            <a:r>
              <a:rPr lang="en-US" dirty="0" smtClean="0"/>
              <a:t>redevelop the </a:t>
            </a:r>
            <a:r>
              <a:rPr lang="en-US" dirty="0"/>
              <a:t>security property, the amount received must be applied to the account. The </a:t>
            </a:r>
            <a:r>
              <a:rPr lang="en-US" dirty="0" smtClean="0"/>
              <a:t>responsibilities placed </a:t>
            </a:r>
            <a:r>
              <a:rPr lang="en-US" dirty="0"/>
              <a:t>upon the Field Staff and the CSC in the administering of an insurance claim fall </a:t>
            </a:r>
            <a:r>
              <a:rPr lang="en-US" dirty="0" smtClean="0"/>
              <a:t>within one </a:t>
            </a:r>
            <a:r>
              <a:rPr lang="en-US" dirty="0"/>
              <a:t>of the following three categories, which </a:t>
            </a:r>
            <a:r>
              <a:rPr lang="en-US" dirty="0" smtClean="0"/>
              <a:t>consider </a:t>
            </a:r>
            <a:r>
              <a:rPr lang="en-US" dirty="0"/>
              <a:t>the amount of the insurance claim, </a:t>
            </a:r>
            <a:r>
              <a:rPr lang="en-US" dirty="0" smtClean="0"/>
              <a:t>the repair </a:t>
            </a:r>
            <a:r>
              <a:rPr lang="en-US" dirty="0"/>
              <a:t>or rehab cost and the risk to the government:</a:t>
            </a:r>
          </a:p>
          <a:p>
            <a:r>
              <a:rPr lang="en-US" dirty="0"/>
              <a:t> </a:t>
            </a:r>
          </a:p>
          <a:p>
            <a:pPr lvl="0"/>
            <a:r>
              <a:rPr lang="en-US" b="1" dirty="0"/>
              <a:t>Total claim of $7,500 or less and the borrower’s account is curren</a:t>
            </a:r>
            <a:r>
              <a:rPr lang="en-US" dirty="0"/>
              <a:t>t</a:t>
            </a:r>
            <a:r>
              <a:rPr lang="en-US" b="1" dirty="0"/>
              <a:t>: </a:t>
            </a:r>
            <a:r>
              <a:rPr lang="en-US" dirty="0"/>
              <a:t>Field </a:t>
            </a:r>
            <a:r>
              <a:rPr lang="en-US" dirty="0" smtClean="0"/>
              <a:t>Staff endorses </a:t>
            </a:r>
            <a:r>
              <a:rPr lang="en-US" dirty="0"/>
              <a:t>the check to the borrower after reviewing the adjuster’s worksheet.</a:t>
            </a:r>
          </a:p>
          <a:p>
            <a:r>
              <a:rPr lang="en-US" dirty="0"/>
              <a:t>	</a:t>
            </a:r>
            <a:endParaRPr lang="en-US" dirty="0" smtClean="0">
              <a:effectLst/>
            </a:endParaRPr>
          </a:p>
          <a:p>
            <a:pPr lvl="0"/>
            <a:r>
              <a:rPr lang="en-US" b="1" dirty="0"/>
              <a:t>Total claim exceeding $7,500 but less than $30,000 or claims of $7,500 or less </a:t>
            </a:r>
            <a:r>
              <a:rPr lang="en-US" b="1" dirty="0" smtClean="0"/>
              <a:t>and the </a:t>
            </a:r>
            <a:r>
              <a:rPr lang="en-US" b="1" dirty="0"/>
              <a:t>borrower’s account is not current: </a:t>
            </a:r>
            <a:r>
              <a:rPr lang="en-US" dirty="0"/>
              <a:t>Field Staff forwards insurance proceeds </a:t>
            </a:r>
            <a:r>
              <a:rPr lang="en-US" dirty="0" smtClean="0"/>
              <a:t>to CSC’s </a:t>
            </a:r>
            <a:r>
              <a:rPr lang="en-US" dirty="0"/>
              <a:t>insurance escrow, and inspects the work as requested by CSC. Field Staff </a:t>
            </a:r>
            <a:r>
              <a:rPr lang="en-US" dirty="0" smtClean="0"/>
              <a:t>should contact </a:t>
            </a:r>
            <a:r>
              <a:rPr lang="en-US" dirty="0"/>
              <a:t>the Field Assistance Desk at 314-457-5200 for further guidance.</a:t>
            </a:r>
          </a:p>
          <a:p>
            <a:endParaRPr lang="en-US" dirty="0"/>
          </a:p>
          <a:p>
            <a:pPr lvl="0"/>
            <a:r>
              <a:rPr lang="en-US" b="1" dirty="0"/>
              <a:t>Administering Insurance Proceeds</a:t>
            </a:r>
            <a:endParaRPr lang="en-US" dirty="0"/>
          </a:p>
          <a:p>
            <a:r>
              <a:rPr lang="en-US" b="1" dirty="0"/>
              <a:t> </a:t>
            </a:r>
            <a:endParaRPr lang="en-US" dirty="0"/>
          </a:p>
          <a:p>
            <a:r>
              <a:rPr lang="en-US" dirty="0"/>
              <a:t>In cases where the amount of the insurance loss claim check is $7,500 or less and </a:t>
            </a:r>
            <a:r>
              <a:rPr lang="en-US" dirty="0" smtClean="0"/>
              <a:t>the account </a:t>
            </a:r>
            <a:r>
              <a:rPr lang="en-US" dirty="0"/>
              <a:t>is current, Field Offices are authorized to endorse insurance claim checks </a:t>
            </a:r>
            <a:r>
              <a:rPr lang="en-US" dirty="0" smtClean="0"/>
              <a:t>without recourse </a:t>
            </a:r>
            <a:r>
              <a:rPr lang="en-US" dirty="0"/>
              <a:t>provided the borrower provides a copy of the adjuster’s worksheet and </a:t>
            </a:r>
            <a:r>
              <a:rPr lang="en-US" dirty="0" smtClean="0"/>
              <a:t>documentation that </a:t>
            </a:r>
            <a:r>
              <a:rPr lang="en-US" dirty="0"/>
              <a:t>repairs will be made or has been completed. If the borrower does not have </a:t>
            </a:r>
            <a:r>
              <a:rPr lang="en-US" dirty="0" smtClean="0"/>
              <a:t>this documentation</a:t>
            </a:r>
            <a:r>
              <a:rPr lang="en-US" dirty="0"/>
              <a:t>, the Field Office will contact the Field Assistance Desk at 1-314-457-5200 </a:t>
            </a:r>
            <a:r>
              <a:rPr lang="en-US" dirty="0" smtClean="0"/>
              <a:t>for further </a:t>
            </a:r>
            <a:r>
              <a:rPr lang="en-US" dirty="0"/>
              <a:t>guidance. Field Offices should first review the adjuster’s worksheet to ensure that </a:t>
            </a:r>
            <a:r>
              <a:rPr lang="en-US" dirty="0" smtClean="0"/>
              <a:t>the check </a:t>
            </a:r>
            <a:r>
              <a:rPr lang="en-US" dirty="0"/>
              <a:t>is the total claim disbursement.</a:t>
            </a:r>
          </a:p>
          <a:p>
            <a:r>
              <a:rPr lang="en-US" dirty="0"/>
              <a:t> </a:t>
            </a:r>
          </a:p>
          <a:p>
            <a:r>
              <a:rPr lang="en-US" dirty="0"/>
              <a:t>When Field Offices have endorsed an insurance check for $7,500 or less, they will </a:t>
            </a:r>
            <a:r>
              <a:rPr lang="en-US" dirty="0" smtClean="0"/>
              <a:t>queue CSC </a:t>
            </a:r>
            <a:r>
              <a:rPr lang="en-US" dirty="0"/>
              <a:t>utilizing Task 285 and provide the claim check amount and date of the loss. If a </a:t>
            </a:r>
            <a:r>
              <a:rPr lang="en-US" dirty="0" smtClean="0"/>
              <a:t>borrower notifies </a:t>
            </a:r>
            <a:r>
              <a:rPr lang="en-US" dirty="0"/>
              <a:t>a Field Office of an uninsured loss, the Field Office will cue CSC </a:t>
            </a:r>
            <a:r>
              <a:rPr lang="en-US" dirty="0" smtClean="0"/>
              <a:t>utilizing </a:t>
            </a:r>
            <a:r>
              <a:rPr lang="en-US" dirty="0"/>
              <a:t>Task 285 </a:t>
            </a:r>
            <a:r>
              <a:rPr lang="en-US" dirty="0" smtClean="0"/>
              <a:t>and provide </a:t>
            </a:r>
            <a:r>
              <a:rPr lang="en-US" dirty="0"/>
              <a:t>the estimated amount of damage to the property and the date of loss. CSC may </a:t>
            </a:r>
            <a:r>
              <a:rPr lang="en-US" dirty="0" smtClean="0"/>
              <a:t>force place </a:t>
            </a:r>
            <a:r>
              <a:rPr lang="en-US" dirty="0"/>
              <a:t>insurance and submit a claim to the carrier. CSC will cue the Field Office if </a:t>
            </a:r>
            <a:r>
              <a:rPr lang="en-US" dirty="0" smtClean="0"/>
              <a:t>further actions </a:t>
            </a:r>
            <a:r>
              <a:rPr lang="en-US" dirty="0"/>
              <a:t>are needed at the Field Office level.</a:t>
            </a:r>
          </a:p>
          <a:p>
            <a:endParaRPr lang="en-US" dirty="0"/>
          </a:p>
          <a:p>
            <a:r>
              <a:rPr lang="en-US" dirty="0"/>
              <a:t> </a:t>
            </a:r>
          </a:p>
        </p:txBody>
      </p:sp>
    </p:spTree>
    <p:extLst>
      <p:ext uri="{BB962C8B-B14F-4D97-AF65-F5344CB8AC3E}">
        <p14:creationId xmlns:p14="http://schemas.microsoft.com/office/powerpoint/2010/main" val="24227643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92500"/>
          </a:bodyPr>
          <a:lstStyle/>
          <a:p>
            <a:r>
              <a:rPr lang="en-US" dirty="0" smtClean="0"/>
              <a:t>To </a:t>
            </a:r>
            <a:r>
              <a:rPr lang="en-US" dirty="0"/>
              <a:t>request approval for subordination, mineral leases, partial release of security, and lease of security property, a borrower must submit Form RD 465-1, Application for Partial Release, Subordination, or Consent. </a:t>
            </a:r>
            <a:endParaRPr lang="en-US" dirty="0" smtClean="0"/>
          </a:p>
          <a:p>
            <a:endParaRPr lang="en-US" b="1" dirty="0" smtClean="0"/>
          </a:p>
          <a:p>
            <a:r>
              <a:rPr lang="en-US" dirty="0" smtClean="0"/>
              <a:t>An </a:t>
            </a:r>
            <a:r>
              <a:rPr lang="en-US" dirty="0"/>
              <a:t>appraisal is required for the Agency to subordinate its interests or to approve a partial release of security if the amount of consideration exceeds $5,000.  The borrower must pay for the appraisal, although the cost for an appraisal can be charged to the borrower’s account.</a:t>
            </a:r>
          </a:p>
          <a:p>
            <a:pPr defTabSz="921807">
              <a:defRPr/>
            </a:pPr>
            <a:r>
              <a:rPr lang="en-US" dirty="0"/>
              <a:t>An existing appraisal may be used if it is less than 1 year old and appears to reflect market value.  An Agency appraisal is not required if a lender is involved and can provide an appraisal that adequately reflects market value. Actions requiring Agency approval of mineral leases are subject to the environmental requirements of RD Instruction 1970 prior to approval.</a:t>
            </a:r>
          </a:p>
          <a:p>
            <a:pPr defTabSz="921807">
              <a:defRPr/>
            </a:pPr>
            <a:endParaRPr lang="en-US" dirty="0"/>
          </a:p>
          <a:p>
            <a:r>
              <a:rPr lang="en-US" dirty="0" smtClean="0"/>
              <a:t>Borrowers </a:t>
            </a:r>
            <a:r>
              <a:rPr lang="en-US" dirty="0"/>
              <a:t>must obtain Agency authorization before leasing mineral rights on their security property.  Such requests are rare, but </a:t>
            </a:r>
            <a:r>
              <a:rPr lang="en-US" dirty="0" smtClean="0"/>
              <a:t>may </a:t>
            </a:r>
            <a:r>
              <a:rPr lang="en-US" dirty="0"/>
              <a:t>occur in situations such as a property in a town located above a coal mine or a property located on a water source.  OGC should be involved in mineral lease decisions because State and local laws vary.  In addition, an environmental review is required in accordance with RD Instruction 1970, prior to approval.  Subordination of an Agency loan to a mineral lease does not entitle the leaseholder to any proceeds from the sale of the security property.  If the lease of mineral rights is approved, rental proceeds not assigned to the Agency are treated as income and any payment subsidy must be adjusted accordingly.</a:t>
            </a:r>
          </a:p>
          <a:p>
            <a:pPr defTabSz="921807">
              <a:defRPr/>
            </a:pPr>
            <a:endParaRPr lang="en-US" dirty="0"/>
          </a:p>
          <a:p>
            <a:endParaRPr lang="en-US" dirty="0"/>
          </a:p>
          <a:p>
            <a:endParaRPr lang="en-US" dirty="0"/>
          </a:p>
          <a:p>
            <a:pPr lvl="0"/>
            <a:endParaRPr dirty="0"/>
          </a:p>
        </p:txBody>
      </p:sp>
    </p:spTree>
    <p:extLst>
      <p:ext uri="{BB962C8B-B14F-4D97-AF65-F5344CB8AC3E}">
        <p14:creationId xmlns:p14="http://schemas.microsoft.com/office/powerpoint/2010/main" val="20762102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85000" lnSpcReduction="20000"/>
          </a:bodyPr>
          <a:lstStyle/>
          <a:p>
            <a:r>
              <a:rPr lang="en-US" dirty="0"/>
              <a:t>Paragraph 13.12  Partial Release of Security [7 CFR 3550.159(c)]</a:t>
            </a:r>
          </a:p>
          <a:p>
            <a:r>
              <a:rPr lang="en-US" dirty="0"/>
              <a:t>To process a partial release, the Field Office must </a:t>
            </a:r>
            <a:r>
              <a:rPr lang="en-US" dirty="0" smtClean="0"/>
              <a:t>complete </a:t>
            </a:r>
            <a:r>
              <a:rPr lang="en-US" dirty="0"/>
              <a:t>any required State release forms. The unrecorded documents will be uploaded to the imaging repository as “Loan Documents Class – Deeds of Trust Mortgages” as part of the borrower’s permanent record. The party requesting a partial release is responsible for recording costs.</a:t>
            </a:r>
          </a:p>
          <a:p>
            <a:pPr lvl="0"/>
            <a:endParaRPr lang="en-US" dirty="0"/>
          </a:p>
          <a:p>
            <a:r>
              <a:rPr lang="en-US" dirty="0" smtClean="0"/>
              <a:t>The </a:t>
            </a:r>
            <a:r>
              <a:rPr lang="en-US" dirty="0"/>
              <a:t>Agency may advance funds to pay for fees and services that are needed to protect the Government’s interest in either program or nonprogram property.  Protective advances are </a:t>
            </a:r>
            <a:r>
              <a:rPr lang="en-US" b="1" dirty="0"/>
              <a:t>only</a:t>
            </a:r>
            <a:r>
              <a:rPr lang="en-US" dirty="0"/>
              <a:t> considered when the Agency cannot provide a subsequent loan for such purpose to the borrower.  This could occur because the borrower does not meet current eligibility standards, lack of funds, or unwillingness of the borrower to cooperate.  The Agency recovers the amounts advanced by charging the borrower’s account.  Amounts advanced are due with the next scheduled payment.  If the borrower is unable to repay the advance in a lump sum, the Field Office may request that CSC schedule repayment consistent with the borrower’s ability to pay or reamortize the loan.</a:t>
            </a:r>
          </a:p>
          <a:p>
            <a:pPr lvl="0"/>
            <a:endParaRPr lang="en-US" dirty="0"/>
          </a:p>
          <a:p>
            <a:r>
              <a:rPr lang="en-US" b="1" i="1" dirty="0"/>
              <a:t> Review and Approval</a:t>
            </a:r>
          </a:p>
          <a:p>
            <a:r>
              <a:rPr lang="en-US" b="1" i="1" dirty="0"/>
              <a:t>The decision to use a protective advance for essential repairs must be reviewed and approved by the Housing Program Director. </a:t>
            </a:r>
          </a:p>
          <a:p>
            <a:endParaRPr lang="en-US" dirty="0" smtClean="0"/>
          </a:p>
          <a:p>
            <a:r>
              <a:rPr lang="en-US" dirty="0" smtClean="0"/>
              <a:t>Before </a:t>
            </a:r>
            <a:r>
              <a:rPr lang="en-US" dirty="0"/>
              <a:t>processing the advance, the Field Office must first determine whether it appears that the borrower qualifies for a subsequent loan.  If a subsequent loan appears feasible, a loan application will be processed immediately.  If the need for a protective advance is so urgent, clearly apparent that the borrower would not qualify for a loan, is uncooperative, or that a protective advance is more appropriate, the Field Office must document why alternatives were not feasible and why the repairs are needed to protective the Government’s interest when processing an advance.  Protective advances will be reported to the IRS as income to the vendor and IRS Form 1099 will be generated.  In no case will the borrower or a RD employee be listed as the vendor.</a:t>
            </a:r>
          </a:p>
          <a:p>
            <a:endParaRPr lang="en-US" dirty="0"/>
          </a:p>
          <a:p>
            <a:endParaRPr lang="en-US" dirty="0"/>
          </a:p>
          <a:p>
            <a:pPr lvl="0"/>
            <a:endParaRPr dirty="0"/>
          </a:p>
        </p:txBody>
      </p:sp>
    </p:spTree>
    <p:extLst>
      <p:ext uri="{BB962C8B-B14F-4D97-AF65-F5344CB8AC3E}">
        <p14:creationId xmlns:p14="http://schemas.microsoft.com/office/powerpoint/2010/main" val="40863903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lvl="0"/>
            <a:r>
              <a:rPr lang="en-US" dirty="0" smtClean="0"/>
              <a:t>Appendix 2:  Due to the inclusion</a:t>
            </a:r>
            <a:r>
              <a:rPr lang="en-US" baseline="0" dirty="0" smtClean="0"/>
              <a:t> of the certified packaging process and related content in HB-1-3550, Form RD 1944-12 was removed from Appendix 2.  References to obsolete environmental forms were also removed from the appendix due to the new environmental regulation as mentioned in previous slides.</a:t>
            </a:r>
          </a:p>
          <a:p>
            <a:pPr lvl="0"/>
            <a:endParaRPr lang="en-US" baseline="0" dirty="0" smtClean="0"/>
          </a:p>
          <a:p>
            <a:pPr lvl="0"/>
            <a:r>
              <a:rPr lang="en-US" baseline="0" dirty="0" smtClean="0"/>
              <a:t>Appendix 3, HBL 4:  In Appendix 3, HB Letter 4, Funds Not Avail…, was added since the Agency may experience limited funding situations and an applicant has already been issued a COE and/or identified a property.</a:t>
            </a:r>
          </a:p>
          <a:p>
            <a:pPr lvl="0"/>
            <a:endParaRPr lang="en-US" baseline="0" dirty="0" smtClean="0"/>
          </a:p>
          <a:p>
            <a:pPr lvl="0"/>
            <a:r>
              <a:rPr lang="en-US" baseline="0" dirty="0" smtClean="0"/>
              <a:t>Appendix 3, HBL 11:  Additionally in Appendix 3, HB Letter 11 was generalized so that it can be used more holistically.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Appendix</a:t>
            </a:r>
            <a:r>
              <a:rPr lang="en-US" baseline="0" dirty="0" smtClean="0"/>
              <a:t> 16:  </a:t>
            </a:r>
            <a:r>
              <a:rPr lang="en-US" dirty="0" smtClean="0"/>
              <a:t>In </a:t>
            </a:r>
            <a:r>
              <a:rPr lang="en-US" baseline="0" dirty="0" smtClean="0"/>
              <a:t>Appendix 16, the amount of insurance proceeds Field Offices are allowed to release to borrowers who have experienced a natural disaster was increased to $10,000.</a:t>
            </a:r>
            <a:endParaRPr lang="en-US" dirty="0" smtClean="0"/>
          </a:p>
          <a:p>
            <a:pPr lvl="0"/>
            <a:endParaRPr dirty="0"/>
          </a:p>
        </p:txBody>
      </p:sp>
    </p:spTree>
    <p:extLst>
      <p:ext uri="{BB962C8B-B14F-4D97-AF65-F5344CB8AC3E}">
        <p14:creationId xmlns:p14="http://schemas.microsoft.com/office/powerpoint/2010/main" val="2602210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pPr marL="0" indent="0">
              <a:buNone/>
            </a:pPr>
            <a:r>
              <a:rPr lang="en-US" b="1" dirty="0" smtClean="0"/>
              <a:t>Many of changes discussed in this training were made as a result of several working groups’ ideas and recommendations, including:  the Partnership Council for Successful Homeowners, the 502 Process Improvement Team, National Association of Credit Specialists/National Association of Support Personnel (NACS/NASP), non-RD partner agencies, and others.  </a:t>
            </a:r>
          </a:p>
          <a:p>
            <a:pPr marL="0" indent="0">
              <a:buNone/>
            </a:pPr>
            <a:endParaRPr lang="en-US" b="1" dirty="0" smtClean="0"/>
          </a:p>
          <a:p>
            <a:pPr marL="0" indent="0">
              <a:buNone/>
            </a:pPr>
            <a:r>
              <a:rPr lang="en-US" b="1" dirty="0" smtClean="0"/>
              <a:t>Our goal is to streamline processes and improve delivery of the Direct programs.  We appreciate your input and welcome additional ideas.  </a:t>
            </a:r>
            <a:endParaRPr lang="en-US" dirty="0" smtClean="0"/>
          </a:p>
          <a:p>
            <a:pPr lvl="1"/>
            <a:endParaRPr lang="en-US" dirty="0" smtClean="0"/>
          </a:p>
          <a:p>
            <a:pPr lvl="0"/>
            <a:endParaRPr dirty="0"/>
          </a:p>
        </p:txBody>
      </p:sp>
    </p:spTree>
    <p:extLst>
      <p:ext uri="{BB962C8B-B14F-4D97-AF65-F5344CB8AC3E}">
        <p14:creationId xmlns:p14="http://schemas.microsoft.com/office/powerpoint/2010/main" val="12129546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33128813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9E69FE-F523-43C8-9366-8E7E64874CD0}" type="slidenum">
              <a:rPr lang="en-US" smtClean="0"/>
              <a:t>39</a:t>
            </a:fld>
            <a:endParaRPr lang="en-US" dirty="0"/>
          </a:p>
        </p:txBody>
      </p:sp>
    </p:spTree>
    <p:extLst>
      <p:ext uri="{BB962C8B-B14F-4D97-AF65-F5344CB8AC3E}">
        <p14:creationId xmlns:p14="http://schemas.microsoft.com/office/powerpoint/2010/main" val="25031462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1006B5F-5709-4F74-8B58-6BECDF437BE9}"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
        <p:nvSpPr>
          <p:cNvPr id="7" name="Title 1"/>
          <p:cNvSpPr>
            <a:spLocks noGrp="1"/>
          </p:cNvSpPr>
          <p:nvPr>
            <p:ph type="title"/>
          </p:nvPr>
        </p:nvSpPr>
        <p:spPr>
          <a:xfrm>
            <a:off x="838200" y="622300"/>
            <a:ext cx="10515600" cy="611140"/>
          </a:xfrm>
          <a:prstGeom prst="rect">
            <a:avLst/>
          </a:prstGeom>
        </p:spPr>
        <p:txBody>
          <a:bodyPr>
            <a:normAutofit fontScale="90000"/>
          </a:bodyPr>
          <a:lstStyle/>
          <a:p>
            <a:endParaRPr lang="en-US"/>
          </a:p>
        </p:txBody>
      </p:sp>
      <p:sp>
        <p:nvSpPr>
          <p:cNvPr id="8" name="Content Placeholder 2"/>
          <p:cNvSpPr>
            <a:spLocks noGrp="1"/>
          </p:cNvSpPr>
          <p:nvPr>
            <p:ph idx="1"/>
          </p:nvPr>
        </p:nvSpPr>
        <p:spPr>
          <a:xfrm>
            <a:off x="838200" y="1323927"/>
            <a:ext cx="10515600" cy="4853036"/>
          </a:xfrm>
          <a:prstGeom prst="rect">
            <a:avLst/>
          </a:prstGeom>
        </p:spPr>
        <p:txBody>
          <a:bodyPr/>
          <a:lstStyle/>
          <a:p>
            <a:endParaRPr lang="en-US"/>
          </a:p>
        </p:txBody>
      </p:sp>
      <p:sp>
        <p:nvSpPr>
          <p:cNvPr id="9" name="Slide Number Placeholder 3"/>
          <p:cNvSpPr txBox="1">
            <a:spLocks/>
          </p:cNvSpPr>
          <p:nvPr userDrawn="1"/>
        </p:nvSpPr>
        <p:spPr>
          <a:xfrm>
            <a:off x="9448800" y="648652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B92E547-31ED-419F-9D6D-4BC9DDE2672C}" type="slidenum">
              <a:rPr lang="en-US" smtClean="0"/>
              <a:pPr/>
              <a:t>‹#›</a:t>
            </a:fld>
            <a:endParaRPr lang="en-US" dirty="0"/>
          </a:p>
        </p:txBody>
      </p:sp>
      <p:pic>
        <p:nvPicPr>
          <p:cNvPr id="10" name="Picture 4" descr="http://2.bp.blogspot.com/-F2f3mAuv3Y4/UE0C1r0M7ZI/AAAAAAAAImE/g1KDe7bU4rE/s1600/windows%2B7%2Bhd%2Bwallpapers%2B%25282%2529.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2905"/>
            <a:ext cx="12192000" cy="69774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73161" y="497845"/>
            <a:ext cx="3655990" cy="219140"/>
          </a:xfrm>
          <a:prstGeom prst="rect">
            <a:avLst/>
          </a:prstGeom>
        </p:spPr>
      </p:pic>
      <p:sp>
        <p:nvSpPr>
          <p:cNvPr id="13" name="Text Placeholder 1"/>
          <p:cNvSpPr txBox="1">
            <a:spLocks/>
          </p:cNvSpPr>
          <p:nvPr userDrawn="1"/>
        </p:nvSpPr>
        <p:spPr>
          <a:xfrm>
            <a:off x="285949" y="5335737"/>
            <a:ext cx="9162851" cy="15159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5000"/>
              </a:lnSpc>
              <a:buNone/>
            </a:pPr>
            <a:endParaRPr lang="en-US" sz="5400" b="1" dirty="0">
              <a:solidFill>
                <a:srgbClr val="002060"/>
              </a:solidFill>
            </a:endParaRPr>
          </a:p>
        </p:txBody>
      </p:sp>
      <p:sp>
        <p:nvSpPr>
          <p:cNvPr id="14" name="Text Placeholder 2"/>
          <p:cNvSpPr txBox="1">
            <a:spLocks/>
          </p:cNvSpPr>
          <p:nvPr userDrawn="1"/>
        </p:nvSpPr>
        <p:spPr>
          <a:xfrm>
            <a:off x="285948" y="6103093"/>
            <a:ext cx="9192482" cy="5179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b="1" dirty="0">
              <a:solidFill>
                <a:schemeClr val="bg1">
                  <a:lumMod val="65000"/>
                </a:schemeClr>
              </a:solidFill>
            </a:endParaRPr>
          </a:p>
        </p:txBody>
      </p:sp>
      <p:grpSp>
        <p:nvGrpSpPr>
          <p:cNvPr id="15" name="Group 7"/>
          <p:cNvGrpSpPr/>
          <p:nvPr userDrawn="1"/>
        </p:nvGrpSpPr>
        <p:grpSpPr bwMode="auto">
          <a:xfrm>
            <a:off x="265440" y="17083"/>
            <a:ext cx="2042281" cy="639108"/>
            <a:chOff x="448031" y="5788818"/>
            <a:chExt cx="2183719" cy="635721"/>
          </a:xfrm>
        </p:grpSpPr>
        <p:pic>
          <p:nvPicPr>
            <p:cNvPr id="16"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448031" y="6039743"/>
              <a:ext cx="2183719" cy="384796"/>
            </a:xfrm>
            <a:prstGeom prst="rect">
              <a:avLst/>
            </a:prstGeom>
          </p:spPr>
        </p:pic>
        <p:sp>
          <p:nvSpPr>
            <p:cNvPr id="17" name="Freeform 10"/>
            <p:cNvSpPr/>
            <p:nvPr/>
          </p:nvSpPr>
          <p:spPr bwMode="auto">
            <a:xfrm>
              <a:off x="1730496" y="5788818"/>
              <a:ext cx="210221" cy="215102"/>
            </a:xfrm>
            <a:custGeom>
              <a:avLst/>
              <a:gdLst>
                <a:gd name="connsiteX0" fmla="*/ 0 w 4457700"/>
                <a:gd name="connsiteY0" fmla="*/ 0 h 4552950"/>
                <a:gd name="connsiteX1" fmla="*/ 4457700 w 4457700"/>
                <a:gd name="connsiteY1" fmla="*/ 1828800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57700"/>
                <a:gd name="connsiteY0" fmla="*/ 0 h 4552950"/>
                <a:gd name="connsiteX1" fmla="*/ 4457700 w 4457700"/>
                <a:gd name="connsiteY1" fmla="*/ 1824037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57700"/>
                <a:gd name="connsiteY0" fmla="*/ 0 h 4552950"/>
                <a:gd name="connsiteX1" fmla="*/ 4457700 w 4457700"/>
                <a:gd name="connsiteY1" fmla="*/ 1816893 h 4552950"/>
                <a:gd name="connsiteX2" fmla="*/ 4457700 w 4457700"/>
                <a:gd name="connsiteY2" fmla="*/ 2743200 h 4552950"/>
                <a:gd name="connsiteX3" fmla="*/ 0 w 4457700"/>
                <a:gd name="connsiteY3" fmla="*/ 4552950 h 4552950"/>
                <a:gd name="connsiteX4" fmla="*/ 0 w 4457700"/>
                <a:gd name="connsiteY4" fmla="*/ 3543300 h 4552950"/>
                <a:gd name="connsiteX5" fmla="*/ 3282950 w 4457700"/>
                <a:gd name="connsiteY5" fmla="*/ 2286000 h 4552950"/>
                <a:gd name="connsiteX6" fmla="*/ 0 w 4457700"/>
                <a:gd name="connsiteY6" fmla="*/ 1016000 h 4552950"/>
                <a:gd name="connsiteX7" fmla="*/ 0 w 4457700"/>
                <a:gd name="connsiteY7" fmla="*/ 0 h 4552950"/>
                <a:gd name="connsiteX0" fmla="*/ 0 w 4462462"/>
                <a:gd name="connsiteY0" fmla="*/ 0 h 4552950"/>
                <a:gd name="connsiteX1" fmla="*/ 4462462 w 4462462"/>
                <a:gd name="connsiteY1" fmla="*/ 1819275 h 4552950"/>
                <a:gd name="connsiteX2" fmla="*/ 4457700 w 4462462"/>
                <a:gd name="connsiteY2" fmla="*/ 2743200 h 4552950"/>
                <a:gd name="connsiteX3" fmla="*/ 0 w 4462462"/>
                <a:gd name="connsiteY3" fmla="*/ 4552950 h 4552950"/>
                <a:gd name="connsiteX4" fmla="*/ 0 w 4462462"/>
                <a:gd name="connsiteY4" fmla="*/ 3543300 h 4552950"/>
                <a:gd name="connsiteX5" fmla="*/ 3282950 w 4462462"/>
                <a:gd name="connsiteY5" fmla="*/ 2286000 h 4552950"/>
                <a:gd name="connsiteX6" fmla="*/ 0 w 4462462"/>
                <a:gd name="connsiteY6" fmla="*/ 1016000 h 4552950"/>
                <a:gd name="connsiteX7" fmla="*/ 0 w 4462462"/>
                <a:gd name="connsiteY7" fmla="*/ 0 h 4552950"/>
                <a:gd name="connsiteX0" fmla="*/ 0 w 4462921"/>
                <a:gd name="connsiteY0" fmla="*/ 0 h 4552950"/>
                <a:gd name="connsiteX1" fmla="*/ 4462462 w 4462921"/>
                <a:gd name="connsiteY1" fmla="*/ 1819275 h 4552950"/>
                <a:gd name="connsiteX2" fmla="*/ 4462463 w 4462921"/>
                <a:gd name="connsiteY2" fmla="*/ 2747962 h 4552950"/>
                <a:gd name="connsiteX3" fmla="*/ 0 w 4462921"/>
                <a:gd name="connsiteY3" fmla="*/ 4552950 h 4552950"/>
                <a:gd name="connsiteX4" fmla="*/ 0 w 4462921"/>
                <a:gd name="connsiteY4" fmla="*/ 3543300 h 4552950"/>
                <a:gd name="connsiteX5" fmla="*/ 3282950 w 4462921"/>
                <a:gd name="connsiteY5" fmla="*/ 2286000 h 4552950"/>
                <a:gd name="connsiteX6" fmla="*/ 0 w 4462921"/>
                <a:gd name="connsiteY6" fmla="*/ 1016000 h 4552950"/>
                <a:gd name="connsiteX7" fmla="*/ 0 w 4462921"/>
                <a:gd name="connsiteY7" fmla="*/ 0 h 4552950"/>
                <a:gd name="connsiteX0" fmla="*/ 0 w 4462921"/>
                <a:gd name="connsiteY0" fmla="*/ 0 h 4552950"/>
                <a:gd name="connsiteX1" fmla="*/ 4462462 w 4462921"/>
                <a:gd name="connsiteY1" fmla="*/ 1819275 h 4552950"/>
                <a:gd name="connsiteX2" fmla="*/ 4462463 w 4462921"/>
                <a:gd name="connsiteY2" fmla="*/ 2747962 h 4552950"/>
                <a:gd name="connsiteX3" fmla="*/ 0 w 4462921"/>
                <a:gd name="connsiteY3" fmla="*/ 4552950 h 4552950"/>
                <a:gd name="connsiteX4" fmla="*/ 0 w 4462921"/>
                <a:gd name="connsiteY4" fmla="*/ 3543300 h 4552950"/>
                <a:gd name="connsiteX5" fmla="*/ 3282950 w 4462921"/>
                <a:gd name="connsiteY5" fmla="*/ 2286000 h 4552950"/>
                <a:gd name="connsiteX6" fmla="*/ 0 w 4462921"/>
                <a:gd name="connsiteY6" fmla="*/ 1016000 h 4552950"/>
                <a:gd name="connsiteX7" fmla="*/ 0 w 4462921"/>
                <a:gd name="connsiteY7" fmla="*/ 0 h 4552950"/>
                <a:gd name="connsiteX0" fmla="*/ 0 w 4462921"/>
                <a:gd name="connsiteY0" fmla="*/ 0 h 4560094"/>
                <a:gd name="connsiteX1" fmla="*/ 4462462 w 4462921"/>
                <a:gd name="connsiteY1" fmla="*/ 1819275 h 4560094"/>
                <a:gd name="connsiteX2" fmla="*/ 4462463 w 4462921"/>
                <a:gd name="connsiteY2" fmla="*/ 2747962 h 4560094"/>
                <a:gd name="connsiteX3" fmla="*/ 2381 w 4462921"/>
                <a:gd name="connsiteY3" fmla="*/ 4560094 h 4560094"/>
                <a:gd name="connsiteX4" fmla="*/ 0 w 4462921"/>
                <a:gd name="connsiteY4" fmla="*/ 3543300 h 4560094"/>
                <a:gd name="connsiteX5" fmla="*/ 3282950 w 4462921"/>
                <a:gd name="connsiteY5" fmla="*/ 2286000 h 4560094"/>
                <a:gd name="connsiteX6" fmla="*/ 0 w 4462921"/>
                <a:gd name="connsiteY6" fmla="*/ 1016000 h 4560094"/>
                <a:gd name="connsiteX7" fmla="*/ 0 w 4462921"/>
                <a:gd name="connsiteY7" fmla="*/ 0 h 4560094"/>
                <a:gd name="connsiteX0" fmla="*/ 0 w 4462921"/>
                <a:gd name="connsiteY0" fmla="*/ 0 h 4560094"/>
                <a:gd name="connsiteX1" fmla="*/ 4462462 w 4462921"/>
                <a:gd name="connsiteY1" fmla="*/ 1819275 h 4560094"/>
                <a:gd name="connsiteX2" fmla="*/ 4462463 w 4462921"/>
                <a:gd name="connsiteY2" fmla="*/ 2747962 h 4560094"/>
                <a:gd name="connsiteX3" fmla="*/ 2381 w 4462921"/>
                <a:gd name="connsiteY3" fmla="*/ 4560094 h 4560094"/>
                <a:gd name="connsiteX4" fmla="*/ 0 w 4462921"/>
                <a:gd name="connsiteY4" fmla="*/ 3543300 h 4560094"/>
                <a:gd name="connsiteX5" fmla="*/ 3275807 w 4462921"/>
                <a:gd name="connsiteY5" fmla="*/ 2286000 h 4560094"/>
                <a:gd name="connsiteX6" fmla="*/ 0 w 4462921"/>
                <a:gd name="connsiteY6" fmla="*/ 1016000 h 4560094"/>
                <a:gd name="connsiteX7" fmla="*/ 0 w 4462921"/>
                <a:gd name="connsiteY7" fmla="*/ 0 h 4560094"/>
                <a:gd name="connsiteX0" fmla="*/ 0 w 4462921"/>
                <a:gd name="connsiteY0" fmla="*/ 0 h 4557713"/>
                <a:gd name="connsiteX1" fmla="*/ 4462462 w 4462921"/>
                <a:gd name="connsiteY1" fmla="*/ 1819275 h 4557713"/>
                <a:gd name="connsiteX2" fmla="*/ 4462463 w 4462921"/>
                <a:gd name="connsiteY2" fmla="*/ 2747962 h 4557713"/>
                <a:gd name="connsiteX3" fmla="*/ 2381 w 4462921"/>
                <a:gd name="connsiteY3" fmla="*/ 4557713 h 4557713"/>
                <a:gd name="connsiteX4" fmla="*/ 0 w 4462921"/>
                <a:gd name="connsiteY4" fmla="*/ 3543300 h 4557713"/>
                <a:gd name="connsiteX5" fmla="*/ 3275807 w 4462921"/>
                <a:gd name="connsiteY5" fmla="*/ 2286000 h 4557713"/>
                <a:gd name="connsiteX6" fmla="*/ 0 w 4462921"/>
                <a:gd name="connsiteY6" fmla="*/ 1016000 h 4557713"/>
                <a:gd name="connsiteX7" fmla="*/ 0 w 4462921"/>
                <a:gd name="connsiteY7" fmla="*/ 0 h 4557713"/>
                <a:gd name="connsiteX0" fmla="*/ 0 w 4462921"/>
                <a:gd name="connsiteY0" fmla="*/ 0 h 4562475"/>
                <a:gd name="connsiteX1" fmla="*/ 4462462 w 4462921"/>
                <a:gd name="connsiteY1" fmla="*/ 1819275 h 4562475"/>
                <a:gd name="connsiteX2" fmla="*/ 4462463 w 4462921"/>
                <a:gd name="connsiteY2" fmla="*/ 2747962 h 4562475"/>
                <a:gd name="connsiteX3" fmla="*/ 2381 w 4462921"/>
                <a:gd name="connsiteY3" fmla="*/ 4562475 h 4562475"/>
                <a:gd name="connsiteX4" fmla="*/ 0 w 4462921"/>
                <a:gd name="connsiteY4" fmla="*/ 3543300 h 4562475"/>
                <a:gd name="connsiteX5" fmla="*/ 3275807 w 4462921"/>
                <a:gd name="connsiteY5" fmla="*/ 2286000 h 4562475"/>
                <a:gd name="connsiteX6" fmla="*/ 0 w 4462921"/>
                <a:gd name="connsiteY6" fmla="*/ 1016000 h 4562475"/>
                <a:gd name="connsiteX7" fmla="*/ 0 w 4462921"/>
                <a:gd name="connsiteY7" fmla="*/ 0 h 4562475"/>
                <a:gd name="connsiteX0" fmla="*/ 2486 w 4465407"/>
                <a:gd name="connsiteY0" fmla="*/ 0 h 4564856"/>
                <a:gd name="connsiteX1" fmla="*/ 4464948 w 4465407"/>
                <a:gd name="connsiteY1" fmla="*/ 1819275 h 4564856"/>
                <a:gd name="connsiteX2" fmla="*/ 4464949 w 4465407"/>
                <a:gd name="connsiteY2" fmla="*/ 2747962 h 4564856"/>
                <a:gd name="connsiteX3" fmla="*/ 105 w 4465407"/>
                <a:gd name="connsiteY3" fmla="*/ 4564856 h 4564856"/>
                <a:gd name="connsiteX4" fmla="*/ 2486 w 4465407"/>
                <a:gd name="connsiteY4" fmla="*/ 3543300 h 4564856"/>
                <a:gd name="connsiteX5" fmla="*/ 3278293 w 4465407"/>
                <a:gd name="connsiteY5" fmla="*/ 2286000 h 4564856"/>
                <a:gd name="connsiteX6" fmla="*/ 2486 w 4465407"/>
                <a:gd name="connsiteY6" fmla="*/ 1016000 h 4564856"/>
                <a:gd name="connsiteX7" fmla="*/ 2486 w 4465407"/>
                <a:gd name="connsiteY7" fmla="*/ 0 h 4564856"/>
                <a:gd name="connsiteX0" fmla="*/ 2610 w 4465531"/>
                <a:gd name="connsiteY0" fmla="*/ 0 h 4564856"/>
                <a:gd name="connsiteX1" fmla="*/ 4465072 w 4465531"/>
                <a:gd name="connsiteY1" fmla="*/ 1819275 h 4564856"/>
                <a:gd name="connsiteX2" fmla="*/ 4465073 w 4465531"/>
                <a:gd name="connsiteY2" fmla="*/ 2747962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5531"/>
                <a:gd name="connsiteY0" fmla="*/ 0 h 4564856"/>
                <a:gd name="connsiteX1" fmla="*/ 4465072 w 4465531"/>
                <a:gd name="connsiteY1" fmla="*/ 1819275 h 4564856"/>
                <a:gd name="connsiteX2" fmla="*/ 4465073 w 4465531"/>
                <a:gd name="connsiteY2" fmla="*/ 2750343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5531"/>
                <a:gd name="connsiteY0" fmla="*/ 0 h 4564856"/>
                <a:gd name="connsiteX1" fmla="*/ 4465072 w 4465531"/>
                <a:gd name="connsiteY1" fmla="*/ 1819275 h 4564856"/>
                <a:gd name="connsiteX2" fmla="*/ 4465073 w 4465531"/>
                <a:gd name="connsiteY2" fmla="*/ 2755106 h 4564856"/>
                <a:gd name="connsiteX3" fmla="*/ 229 w 4465531"/>
                <a:gd name="connsiteY3" fmla="*/ 4564856 h 4564856"/>
                <a:gd name="connsiteX4" fmla="*/ 228 w 4465531"/>
                <a:gd name="connsiteY4" fmla="*/ 3545681 h 4564856"/>
                <a:gd name="connsiteX5" fmla="*/ 3278417 w 4465531"/>
                <a:gd name="connsiteY5" fmla="*/ 2286000 h 4564856"/>
                <a:gd name="connsiteX6" fmla="*/ 2610 w 4465531"/>
                <a:gd name="connsiteY6" fmla="*/ 1016000 h 4564856"/>
                <a:gd name="connsiteX7" fmla="*/ 2610 w 4465531"/>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8417 w 4467453"/>
                <a:gd name="connsiteY5" fmla="*/ 2286000 h 4564856"/>
                <a:gd name="connsiteX6" fmla="*/ 2610 w 4467453"/>
                <a:gd name="connsiteY6" fmla="*/ 1016000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8417 w 4467453"/>
                <a:gd name="connsiteY5" fmla="*/ 2286000 h 4564856"/>
                <a:gd name="connsiteX6" fmla="*/ 2610 w 4467453"/>
                <a:gd name="connsiteY6" fmla="*/ 1020763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1273 w 4467453"/>
                <a:gd name="connsiteY5" fmla="*/ 2288382 h 4564856"/>
                <a:gd name="connsiteX6" fmla="*/ 2610 w 4467453"/>
                <a:gd name="connsiteY6" fmla="*/ 1020763 h 4564856"/>
                <a:gd name="connsiteX7" fmla="*/ 2610 w 4467453"/>
                <a:gd name="connsiteY7" fmla="*/ 0 h 4564856"/>
                <a:gd name="connsiteX0" fmla="*/ 2610 w 4467453"/>
                <a:gd name="connsiteY0" fmla="*/ 0 h 4564856"/>
                <a:gd name="connsiteX1" fmla="*/ 4467453 w 4467453"/>
                <a:gd name="connsiteY1" fmla="*/ 1816894 h 4564856"/>
                <a:gd name="connsiteX2" fmla="*/ 4465073 w 4467453"/>
                <a:gd name="connsiteY2" fmla="*/ 2755106 h 4564856"/>
                <a:gd name="connsiteX3" fmla="*/ 229 w 4467453"/>
                <a:gd name="connsiteY3" fmla="*/ 4564856 h 4564856"/>
                <a:gd name="connsiteX4" fmla="*/ 228 w 4467453"/>
                <a:gd name="connsiteY4" fmla="*/ 3545681 h 4564856"/>
                <a:gd name="connsiteX5" fmla="*/ 3271273 w 4467453"/>
                <a:gd name="connsiteY5" fmla="*/ 2288382 h 4564856"/>
                <a:gd name="connsiteX6" fmla="*/ 2610 w 4467453"/>
                <a:gd name="connsiteY6" fmla="*/ 1020763 h 4564856"/>
                <a:gd name="connsiteX7" fmla="*/ 2610 w 4467453"/>
                <a:gd name="connsiteY7" fmla="*/ 0 h 4564856"/>
                <a:gd name="connsiteX0" fmla="*/ 2610 w 4465530"/>
                <a:gd name="connsiteY0" fmla="*/ 0 h 4564856"/>
                <a:gd name="connsiteX1" fmla="*/ 4465071 w 4465530"/>
                <a:gd name="connsiteY1" fmla="*/ 1819275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0763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0763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71273 w 4465530"/>
                <a:gd name="connsiteY5" fmla="*/ 2288382 h 4564856"/>
                <a:gd name="connsiteX6" fmla="*/ 2610 w 4465530"/>
                <a:gd name="connsiteY6" fmla="*/ 1023145 h 4564856"/>
                <a:gd name="connsiteX7" fmla="*/ 2610 w 4465530"/>
                <a:gd name="connsiteY7" fmla="*/ 0 h 4564856"/>
                <a:gd name="connsiteX0" fmla="*/ 2610 w 4465530"/>
                <a:gd name="connsiteY0" fmla="*/ 0 h 4564856"/>
                <a:gd name="connsiteX1" fmla="*/ 4465071 w 4465530"/>
                <a:gd name="connsiteY1" fmla="*/ 1812131 h 4564856"/>
                <a:gd name="connsiteX2" fmla="*/ 4465073 w 4465530"/>
                <a:gd name="connsiteY2" fmla="*/ 2755106 h 4564856"/>
                <a:gd name="connsiteX3" fmla="*/ 229 w 4465530"/>
                <a:gd name="connsiteY3" fmla="*/ 4564856 h 4564856"/>
                <a:gd name="connsiteX4" fmla="*/ 228 w 4465530"/>
                <a:gd name="connsiteY4" fmla="*/ 3545681 h 4564856"/>
                <a:gd name="connsiteX5" fmla="*/ 3264129 w 4465530"/>
                <a:gd name="connsiteY5" fmla="*/ 2288382 h 4564856"/>
                <a:gd name="connsiteX6" fmla="*/ 2610 w 4465530"/>
                <a:gd name="connsiteY6" fmla="*/ 1023145 h 4564856"/>
                <a:gd name="connsiteX7" fmla="*/ 2610 w 4465530"/>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5066 w 4467986"/>
                <a:gd name="connsiteY6" fmla="*/ 1023145 h 4564856"/>
                <a:gd name="connsiteX7" fmla="*/ 0 w 4467986"/>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2533 w 4467986"/>
                <a:gd name="connsiteY6" fmla="*/ 1018079 h 4564856"/>
                <a:gd name="connsiteX7" fmla="*/ 0 w 4467986"/>
                <a:gd name="connsiteY7" fmla="*/ 0 h 4564856"/>
                <a:gd name="connsiteX0" fmla="*/ 0 w 4467986"/>
                <a:gd name="connsiteY0" fmla="*/ 0 h 4564856"/>
                <a:gd name="connsiteX1" fmla="*/ 4467527 w 4467986"/>
                <a:gd name="connsiteY1" fmla="*/ 1812131 h 4564856"/>
                <a:gd name="connsiteX2" fmla="*/ 4467529 w 4467986"/>
                <a:gd name="connsiteY2" fmla="*/ 2755106 h 4564856"/>
                <a:gd name="connsiteX3" fmla="*/ 2685 w 4467986"/>
                <a:gd name="connsiteY3" fmla="*/ 4564856 h 4564856"/>
                <a:gd name="connsiteX4" fmla="*/ 2684 w 4467986"/>
                <a:gd name="connsiteY4" fmla="*/ 3545681 h 4564856"/>
                <a:gd name="connsiteX5" fmla="*/ 3266585 w 4467986"/>
                <a:gd name="connsiteY5" fmla="*/ 2288382 h 4564856"/>
                <a:gd name="connsiteX6" fmla="*/ 2533 w 4467986"/>
                <a:gd name="connsiteY6" fmla="*/ 1023145 h 4564856"/>
                <a:gd name="connsiteX7" fmla="*/ 0 w 4467986"/>
                <a:gd name="connsiteY7" fmla="*/ 0 h 4564856"/>
                <a:gd name="connsiteX0" fmla="*/ 0 w 4467986"/>
                <a:gd name="connsiteY0" fmla="*/ 0 h 4567262"/>
                <a:gd name="connsiteX1" fmla="*/ 4467527 w 4467986"/>
                <a:gd name="connsiteY1" fmla="*/ 1814537 h 4567262"/>
                <a:gd name="connsiteX2" fmla="*/ 4467529 w 4467986"/>
                <a:gd name="connsiteY2" fmla="*/ 2757512 h 4567262"/>
                <a:gd name="connsiteX3" fmla="*/ 2685 w 4467986"/>
                <a:gd name="connsiteY3" fmla="*/ 4567262 h 4567262"/>
                <a:gd name="connsiteX4" fmla="*/ 2684 w 4467986"/>
                <a:gd name="connsiteY4" fmla="*/ 3548087 h 4567262"/>
                <a:gd name="connsiteX5" fmla="*/ 3266585 w 4467986"/>
                <a:gd name="connsiteY5" fmla="*/ 2290788 h 4567262"/>
                <a:gd name="connsiteX6" fmla="*/ 2533 w 4467986"/>
                <a:gd name="connsiteY6" fmla="*/ 1025551 h 4567262"/>
                <a:gd name="connsiteX7" fmla="*/ 0 w 4467986"/>
                <a:gd name="connsiteY7" fmla="*/ 0 h 4567262"/>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50493 h 4569668"/>
                <a:gd name="connsiteX5" fmla="*/ 3264555 w 4465956"/>
                <a:gd name="connsiteY5" fmla="*/ 2293194 h 4569668"/>
                <a:gd name="connsiteX6" fmla="*/ 503 w 4465956"/>
                <a:gd name="connsiteY6" fmla="*/ 1027957 h 4569668"/>
                <a:gd name="connsiteX7" fmla="*/ 377 w 4465956"/>
                <a:gd name="connsiteY7" fmla="*/ 0 h 4569668"/>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48111 h 4569668"/>
                <a:gd name="connsiteX5" fmla="*/ 3264555 w 4465956"/>
                <a:gd name="connsiteY5" fmla="*/ 2293194 h 4569668"/>
                <a:gd name="connsiteX6" fmla="*/ 503 w 4465956"/>
                <a:gd name="connsiteY6" fmla="*/ 1027957 h 4569668"/>
                <a:gd name="connsiteX7" fmla="*/ 377 w 4465956"/>
                <a:gd name="connsiteY7" fmla="*/ 0 h 4569668"/>
                <a:gd name="connsiteX0" fmla="*/ 377 w 4465956"/>
                <a:gd name="connsiteY0" fmla="*/ 0 h 4569668"/>
                <a:gd name="connsiteX1" fmla="*/ 4465497 w 4465956"/>
                <a:gd name="connsiteY1" fmla="*/ 1816943 h 4569668"/>
                <a:gd name="connsiteX2" fmla="*/ 4465499 w 4465956"/>
                <a:gd name="connsiteY2" fmla="*/ 2759918 h 4569668"/>
                <a:gd name="connsiteX3" fmla="*/ 655 w 4465956"/>
                <a:gd name="connsiteY3" fmla="*/ 4569668 h 4569668"/>
                <a:gd name="connsiteX4" fmla="*/ 654 w 4465956"/>
                <a:gd name="connsiteY4" fmla="*/ 3548111 h 4569668"/>
                <a:gd name="connsiteX5" fmla="*/ 3257411 w 4465956"/>
                <a:gd name="connsiteY5" fmla="*/ 2293194 h 4569668"/>
                <a:gd name="connsiteX6" fmla="*/ 503 w 4465956"/>
                <a:gd name="connsiteY6" fmla="*/ 1027957 h 4569668"/>
                <a:gd name="connsiteX7" fmla="*/ 377 w 4465956"/>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5956" h="4569668">
                  <a:moveTo>
                    <a:pt x="377" y="0"/>
                  </a:moveTo>
                  <a:lnTo>
                    <a:pt x="4465497" y="1816943"/>
                  </a:lnTo>
                  <a:cubicBezTo>
                    <a:pt x="4463910" y="2124918"/>
                    <a:pt x="4467086" y="2451943"/>
                    <a:pt x="4465499" y="2759918"/>
                  </a:cubicBezTo>
                  <a:lnTo>
                    <a:pt x="655" y="4569668"/>
                  </a:lnTo>
                  <a:cubicBezTo>
                    <a:pt x="-139" y="4230737"/>
                    <a:pt x="1448" y="3887042"/>
                    <a:pt x="654" y="3548111"/>
                  </a:cubicBezTo>
                  <a:lnTo>
                    <a:pt x="3257411" y="2293194"/>
                  </a:lnTo>
                  <a:lnTo>
                    <a:pt x="503" y="1027957"/>
                  </a:lnTo>
                  <a:cubicBezTo>
                    <a:pt x="-1186" y="686909"/>
                    <a:pt x="2066" y="341048"/>
                    <a:pt x="37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19" name="Text Placeholder 3"/>
          <p:cNvSpPr txBox="1">
            <a:spLocks/>
          </p:cNvSpPr>
          <p:nvPr userDrawn="1"/>
        </p:nvSpPr>
        <p:spPr>
          <a:xfrm>
            <a:off x="9734749" y="6146309"/>
            <a:ext cx="1989025" cy="4283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i="1" dirty="0">
              <a:solidFill>
                <a:schemeClr val="bg1"/>
              </a:solidFill>
            </a:endParaRPr>
          </a:p>
        </p:txBody>
      </p:sp>
      <p:sp>
        <p:nvSpPr>
          <p:cNvPr id="20" name="Rectangle 95"/>
          <p:cNvSpPr>
            <a:spLocks noChangeArrowheads="1"/>
          </p:cNvSpPr>
          <p:nvPr userDrawn="1"/>
        </p:nvSpPr>
        <p:spPr bwMode="auto">
          <a:xfrm>
            <a:off x="0" y="4997004"/>
            <a:ext cx="12192000" cy="1965293"/>
          </a:xfrm>
          <a:prstGeom prst="rect">
            <a:avLst/>
          </a:prstGeom>
          <a:solidFill>
            <a:schemeClr val="accent5">
              <a:lumMod val="60000"/>
              <a:lumOff val="40000"/>
            </a:schemeClr>
          </a:solidFill>
          <a:ln w="9525">
            <a:noFill/>
            <a:miter lim="800000"/>
            <a:headEnd/>
            <a:tailEnd/>
          </a:ln>
          <a:effectLst/>
        </p:spPr>
        <p:txBody>
          <a:bodyPr wrap="none" anchor="ctr"/>
          <a:lstStyle/>
          <a:p>
            <a:pPr eaLnBrk="0" hangingPunct="0">
              <a:lnSpc>
                <a:spcPct val="80000"/>
              </a:lnSpc>
              <a:defRPr/>
            </a:pPr>
            <a:endParaRPr lang="en-US" dirty="0">
              <a:solidFill>
                <a:srgbClr val="000000"/>
              </a:solidFill>
            </a:endParaRPr>
          </a:p>
        </p:txBody>
      </p:sp>
      <p:pic>
        <p:nvPicPr>
          <p:cNvPr id="21" name="Picture 74" descr="http://www.operationcompassion.org/wp-content/uploads/2011/03/usda-logo.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531404" y="5121141"/>
            <a:ext cx="2470096" cy="1704366"/>
          </a:xfrm>
          <a:prstGeom prst="rect">
            <a:avLst/>
          </a:prstGeom>
          <a:noFill/>
          <a:extLst>
            <a:ext uri="{909E8E84-426E-40DD-AFC4-6F175D3DCCD1}">
              <a14:hiddenFill xmlns:a14="http://schemas.microsoft.com/office/drawing/2010/main">
                <a:solidFill>
                  <a:srgbClr val="FFFFFF"/>
                </a:solidFill>
              </a14:hiddenFill>
            </a:ext>
          </a:extLst>
        </p:spPr>
      </p:pic>
      <p:sp>
        <p:nvSpPr>
          <p:cNvPr id="23" name="Subtitle 2"/>
          <p:cNvSpPr>
            <a:spLocks noGrp="1"/>
          </p:cNvSpPr>
          <p:nvPr>
            <p:ph type="subTitle" idx="13"/>
          </p:nvPr>
        </p:nvSpPr>
        <p:spPr>
          <a:xfrm>
            <a:off x="317500" y="5169745"/>
            <a:ext cx="9144000" cy="1655762"/>
          </a:xfrm>
        </p:spPr>
        <p:txBody>
          <a:bodyPr>
            <a:normAutofit/>
          </a:bodyPr>
          <a:lstStyle>
            <a:lvl1pPr marL="0" indent="0" algn="l">
              <a:buNone/>
              <a:defRPr sz="4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2566183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
        <p:nvSpPr>
          <p:cNvPr id="7" name="Title 1"/>
          <p:cNvSpPr>
            <a:spLocks noGrp="1"/>
          </p:cNvSpPr>
          <p:nvPr>
            <p:ph type="title"/>
          </p:nvPr>
        </p:nvSpPr>
        <p:spPr>
          <a:xfrm>
            <a:off x="838200" y="622300"/>
            <a:ext cx="10515600" cy="611140"/>
          </a:xfrm>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8" name="Content Placeholder 2"/>
          <p:cNvSpPr>
            <a:spLocks noGrp="1"/>
          </p:cNvSpPr>
          <p:nvPr>
            <p:ph idx="1"/>
          </p:nvPr>
        </p:nvSpPr>
        <p:spPr>
          <a:xfrm>
            <a:off x="838200" y="1323927"/>
            <a:ext cx="10515600" cy="4853036"/>
          </a:xfrm>
        </p:spPr>
        <p:txBody>
          <a:bodyPr/>
          <a:lstStyle>
            <a:lvl1pPr>
              <a:defRPr>
                <a:solidFill>
                  <a:schemeClr val="tx2">
                    <a:lumMod val="75000"/>
                  </a:schemeClr>
                </a:solidFill>
              </a:defRPr>
            </a:lvl1pPr>
            <a:lvl2pPr marL="685800" indent="-228600">
              <a:buFont typeface="Courier New" panose="02070309020205020404" pitchFamily="49" charset="0"/>
              <a:buChar char="o"/>
              <a:defRPr>
                <a:solidFill>
                  <a:schemeClr val="tx2">
                    <a:lumMod val="60000"/>
                    <a:lumOff val="40000"/>
                  </a:schemeClr>
                </a:solidFill>
              </a:defRPr>
            </a:lvl2pPr>
            <a:lvl3pPr marL="1143000" indent="-228600">
              <a:buFont typeface="Wingdings" panose="05000000000000000000" pitchFamily="2" charset="2"/>
              <a:buChar char="§"/>
              <a:defRPr>
                <a:solidFill>
                  <a:schemeClr val="accent6"/>
                </a:solidFill>
              </a:defRPr>
            </a:lvl3pPr>
            <a:lvl4pPr marL="1600200" indent="-228600">
              <a:buFont typeface="Wingdings" panose="05000000000000000000" pitchFamily="2" charset="2"/>
              <a:buChar char="Ø"/>
              <a:defRPr>
                <a:solidFill>
                  <a:schemeClr val="accent2">
                    <a:lumMod val="75000"/>
                  </a:schemeClr>
                </a:solidFill>
              </a:defRPr>
            </a:lvl4pPr>
            <a:lvl5pPr marL="2057400" indent="-228600">
              <a:buFont typeface="Wingdings" panose="05000000000000000000" pitchFamily="2" charset="2"/>
              <a:buChar char="v"/>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62"/>
          <p:cNvSpPr txBox="1">
            <a:spLocks noChangeArrowheads="1"/>
          </p:cNvSpPr>
          <p:nvPr userDrawn="1"/>
        </p:nvSpPr>
        <p:spPr>
          <a:xfrm>
            <a:off x="3851275" y="6356350"/>
            <a:ext cx="4489450" cy="457200"/>
          </a:xfrm>
          <a:prstGeom prst="rect">
            <a:avLst/>
          </a:prstGeom>
          <a:ln/>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AU" dirty="0" smtClean="0">
                <a:solidFill>
                  <a:srgbClr val="000000"/>
                </a:solidFill>
              </a:rPr>
              <a:t>Copyright © 2015 Accenture All Rights Reserved.</a:t>
            </a:r>
            <a:endParaRPr lang="en-AU" dirty="0">
              <a:solidFill>
                <a:srgbClr val="000000"/>
              </a:solidFill>
            </a:endParaRPr>
          </a:p>
        </p:txBody>
      </p:sp>
    </p:spTree>
    <p:extLst>
      <p:ext uri="{BB962C8B-B14F-4D97-AF65-F5344CB8AC3E}">
        <p14:creationId xmlns:p14="http://schemas.microsoft.com/office/powerpoint/2010/main" val="1980746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324A73-80ED-4DD9-A734-9E65713EF790}"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309579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039E91-E97B-41E4-8F8D-89D6EA2BFA3D}"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2586812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EAB8CC-813C-44A9-A08C-A0D8B4CD6662}" type="datetime1">
              <a:rPr lang="en-US" smtClean="0"/>
              <a:t>5/4/2017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3656036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AB9E6B-E578-4D2D-882D-BE4E4DDB7093}" type="datetime1">
              <a:rPr lang="en-US" smtClean="0"/>
              <a:t>5/4/2017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832351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25715C-BEA5-4A4F-8184-94C593B2B6FA}" type="datetime1">
              <a:rPr lang="en-US" smtClean="0"/>
              <a:t>5/4/2017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302934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1E3EBD-3FA6-47C0-B449-E1E8BC4678D4}"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29931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0FA3DC-3D76-4369-9C45-873C8A3441E3}"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973394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6C74FE-603D-4D44-9A06-E543CB1B1064}"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09377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223553-C208-4AE8-95D3-264CE1E4245D}"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445283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E1F8168-1E7F-4B7C-B3D1-ACE68804FB88}"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
        <p:nvSpPr>
          <p:cNvPr id="7" name="Title 1"/>
          <p:cNvSpPr>
            <a:spLocks noGrp="1"/>
          </p:cNvSpPr>
          <p:nvPr>
            <p:ph type="title"/>
          </p:nvPr>
        </p:nvSpPr>
        <p:spPr>
          <a:xfrm>
            <a:off x="838200" y="622300"/>
            <a:ext cx="10515600" cy="611140"/>
          </a:xfrm>
          <a:prstGeom prst="rect">
            <a:avLst/>
          </a:prstGeom>
        </p:spPr>
        <p:txBody>
          <a:bodyPr>
            <a:normAutofit fontScale="90000"/>
          </a:bodyPr>
          <a:lstStyle/>
          <a:p>
            <a:endParaRPr lang="en-US"/>
          </a:p>
        </p:txBody>
      </p:sp>
      <p:sp>
        <p:nvSpPr>
          <p:cNvPr id="8" name="Content Placeholder 2"/>
          <p:cNvSpPr>
            <a:spLocks noGrp="1"/>
          </p:cNvSpPr>
          <p:nvPr>
            <p:ph idx="1"/>
          </p:nvPr>
        </p:nvSpPr>
        <p:spPr>
          <a:xfrm>
            <a:off x="838200" y="1323927"/>
            <a:ext cx="10515600" cy="4853036"/>
          </a:xfrm>
          <a:prstGeom prst="rect">
            <a:avLst/>
          </a:prstGeom>
        </p:spPr>
        <p:txBody>
          <a:bodyPr/>
          <a:lstStyle/>
          <a:p>
            <a:endParaRPr lang="en-US"/>
          </a:p>
        </p:txBody>
      </p:sp>
      <p:sp>
        <p:nvSpPr>
          <p:cNvPr id="13" name="Text Placeholder 1"/>
          <p:cNvSpPr txBox="1">
            <a:spLocks/>
          </p:cNvSpPr>
          <p:nvPr userDrawn="1"/>
        </p:nvSpPr>
        <p:spPr>
          <a:xfrm>
            <a:off x="285949" y="5335737"/>
            <a:ext cx="9162851" cy="15159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5000"/>
              </a:lnSpc>
              <a:buNone/>
            </a:pPr>
            <a:endParaRPr lang="en-US" sz="5400" b="1" dirty="0">
              <a:solidFill>
                <a:srgbClr val="002060"/>
              </a:solidFill>
            </a:endParaRPr>
          </a:p>
        </p:txBody>
      </p:sp>
      <p:sp>
        <p:nvSpPr>
          <p:cNvPr id="14" name="Text Placeholder 2"/>
          <p:cNvSpPr txBox="1">
            <a:spLocks/>
          </p:cNvSpPr>
          <p:nvPr userDrawn="1"/>
        </p:nvSpPr>
        <p:spPr>
          <a:xfrm>
            <a:off x="285948" y="6103093"/>
            <a:ext cx="9192482" cy="5179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b="1" dirty="0">
              <a:solidFill>
                <a:schemeClr val="bg1">
                  <a:lumMod val="65000"/>
                </a:schemeClr>
              </a:solidFill>
            </a:endParaRPr>
          </a:p>
        </p:txBody>
      </p:sp>
      <p:sp>
        <p:nvSpPr>
          <p:cNvPr id="19" name="Text Placeholder 3"/>
          <p:cNvSpPr txBox="1">
            <a:spLocks/>
          </p:cNvSpPr>
          <p:nvPr userDrawn="1"/>
        </p:nvSpPr>
        <p:spPr>
          <a:xfrm>
            <a:off x="9734749" y="6146309"/>
            <a:ext cx="1989025" cy="4283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i="1" dirty="0">
              <a:solidFill>
                <a:schemeClr val="bg1"/>
              </a:solidFill>
            </a:endParaRPr>
          </a:p>
        </p:txBody>
      </p:sp>
      <p:sp>
        <p:nvSpPr>
          <p:cNvPr id="23" name="Subtitle 2"/>
          <p:cNvSpPr>
            <a:spLocks noGrp="1"/>
          </p:cNvSpPr>
          <p:nvPr>
            <p:ph type="subTitle" idx="13"/>
          </p:nvPr>
        </p:nvSpPr>
        <p:spPr>
          <a:xfrm>
            <a:off x="317500" y="5169745"/>
            <a:ext cx="9144000" cy="1655762"/>
          </a:xfrm>
        </p:spPr>
        <p:txBody>
          <a:bodyPr>
            <a:normAutofit/>
          </a:bodyPr>
          <a:lstStyle>
            <a:lvl1pPr marL="0" indent="0" algn="l">
              <a:buNone/>
              <a:defRPr sz="4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428459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2AED33F-2409-4B91-B410-D5A05F3AAD2E}"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2E95ED-1C55-4B40-BD0C-5CE586A42CE2}" type="slidenum">
              <a:rPr lang="en-US" smtClean="0"/>
              <a:t>‹#›</a:t>
            </a:fld>
            <a:endParaRPr lang="en-US" dirty="0"/>
          </a:p>
        </p:txBody>
      </p:sp>
      <p:pic>
        <p:nvPicPr>
          <p:cNvPr id="10" name="Picture 4" descr="http://2.bp.blogspot.com/-F2f3mAuv3Y4/UE0C1r0M7ZI/AAAAAAAAImE/g1KDe7bU4rE/s1600/windows%2B7%2Bhd%2Bwallpapers%2B%25282%2529.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97749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95"/>
          <p:cNvSpPr>
            <a:spLocks noChangeArrowheads="1"/>
          </p:cNvSpPr>
          <p:nvPr userDrawn="1"/>
        </p:nvSpPr>
        <p:spPr bwMode="auto">
          <a:xfrm>
            <a:off x="0" y="4997004"/>
            <a:ext cx="12192000" cy="1965293"/>
          </a:xfrm>
          <a:prstGeom prst="rect">
            <a:avLst/>
          </a:prstGeom>
          <a:solidFill>
            <a:schemeClr val="accent5">
              <a:lumMod val="60000"/>
              <a:lumOff val="40000"/>
            </a:schemeClr>
          </a:solidFill>
          <a:ln w="9525">
            <a:noFill/>
            <a:miter lim="800000"/>
            <a:headEnd/>
            <a:tailEnd/>
          </a:ln>
          <a:effectLst/>
        </p:spPr>
        <p:txBody>
          <a:bodyPr wrap="none" anchor="ctr"/>
          <a:lstStyle/>
          <a:p>
            <a:pPr eaLnBrk="0" hangingPunct="0">
              <a:lnSpc>
                <a:spcPct val="80000"/>
              </a:lnSpc>
              <a:defRPr/>
            </a:pPr>
            <a:endParaRPr lang="en-US" dirty="0">
              <a:solidFill>
                <a:srgbClr val="000000"/>
              </a:solidFill>
            </a:endParaRPr>
          </a:p>
        </p:txBody>
      </p:sp>
      <p:pic>
        <p:nvPicPr>
          <p:cNvPr id="12" name="Picture 74" descr="http://www.operationcompassion.org/wp-content/uploads/2011/03/usda-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531404" y="5121141"/>
            <a:ext cx="2470096" cy="17043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317500" y="221910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317500" y="5169745"/>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3374660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D54E78-F349-4094-9F39-0B521360DDA5}"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837116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22300"/>
            <a:ext cx="10515600" cy="611140"/>
          </a:xfrm>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marL="685800" indent="-228600">
              <a:buFont typeface="Courier New" panose="02070309020205020404" pitchFamily="49" charset="0"/>
              <a:buChar char="o"/>
              <a:defRPr>
                <a:solidFill>
                  <a:schemeClr val="tx2">
                    <a:lumMod val="60000"/>
                    <a:lumOff val="40000"/>
                  </a:schemeClr>
                </a:solidFill>
              </a:defRPr>
            </a:lvl2pPr>
            <a:lvl3pPr marL="1143000" indent="-228600">
              <a:buFont typeface="Wingdings" panose="05000000000000000000" pitchFamily="2" charset="2"/>
              <a:buChar char="§"/>
              <a:defRPr>
                <a:solidFill>
                  <a:schemeClr val="accent6"/>
                </a:solidFill>
              </a:defRPr>
            </a:lvl3pPr>
            <a:lvl4pPr marL="1600200" indent="-228600">
              <a:buFont typeface="Wingdings" panose="05000000000000000000" pitchFamily="2" charset="2"/>
              <a:buChar char="Ø"/>
              <a:defRPr>
                <a:solidFill>
                  <a:schemeClr val="accent2">
                    <a:lumMod val="75000"/>
                  </a:schemeClr>
                </a:solidFill>
              </a:defRPr>
            </a:lvl4pPr>
            <a:lvl5pPr marL="2057400" indent="-228600">
              <a:buFont typeface="Wingdings" panose="05000000000000000000" pitchFamily="2" charset="2"/>
              <a:buChar char="v"/>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502EF19-C6D3-4F83-A80A-9F0123101D99}" type="datetime1">
              <a:rPr lang="en-US" smtClean="0"/>
              <a:t>5/4/2017</a:t>
            </a:fld>
            <a:endParaRPr lang="en-US" dirty="0"/>
          </a:p>
        </p:txBody>
      </p:sp>
      <p:sp>
        <p:nvSpPr>
          <p:cNvPr id="6" name="Slide Number Placeholder 5"/>
          <p:cNvSpPr>
            <a:spLocks noGrp="1"/>
          </p:cNvSpPr>
          <p:nvPr>
            <p:ph type="sldNum" sz="quarter" idx="12"/>
          </p:nvPr>
        </p:nvSpPr>
        <p:spPr/>
        <p:txBody>
          <a:bodyPr/>
          <a:lstStyle/>
          <a:p>
            <a:fld id="{7B92E547-31ED-419F-9D6D-4BC9DDE2672C}" type="slidenum">
              <a:rPr lang="en-US" smtClean="0"/>
              <a:t>‹#›</a:t>
            </a:fld>
            <a:endParaRPr lang="en-US" dirty="0"/>
          </a:p>
        </p:txBody>
      </p:sp>
      <p:cxnSp>
        <p:nvCxnSpPr>
          <p:cNvPr id="7" name="Straight Connector 6"/>
          <p:cNvCxnSpPr/>
          <p:nvPr userDrawn="1"/>
        </p:nvCxnSpPr>
        <p:spPr>
          <a:xfrm>
            <a:off x="838200" y="1169940"/>
            <a:ext cx="11353800"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068477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60C6F7-A96C-4A2B-BFE1-B56B1685542F}"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3826350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0F7198-2702-44EA-8A6E-6951887E9ABC}"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55829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31F177-4CFA-4E0F-8539-484D031A76F2}" type="datetime1">
              <a:rPr lang="en-US" smtClean="0"/>
              <a:t>5/4/2017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596922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E5F82E-F0AF-4DB7-8F31-C648E06922B8}" type="datetime1">
              <a:rPr lang="en-US" smtClean="0"/>
              <a:t>5/4/2017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4312536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57B744-036B-4E95-BBC7-EA35949AFE9F}" type="datetime1">
              <a:rPr lang="en-US" smtClean="0"/>
              <a:t>5/4/2017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578629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01E593-3EC2-4B35-A70B-A0BB1592630F}"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4021717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3068D3-4861-46D8-AABF-56DA1F4332D2}"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25814324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F7DA86-5DF9-4A04-B86A-A19D0D3661DE}"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7663457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665E8B-6B53-43F5-9B3D-07B07FD80F87}"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AE7DED-589D-41D1-A78C-D481C3137AF2}" type="slidenum">
              <a:rPr lang="en-US" smtClean="0"/>
              <a:t>‹#›</a:t>
            </a:fld>
            <a:endParaRPr lang="en-US" dirty="0"/>
          </a:p>
        </p:txBody>
      </p:sp>
    </p:spTree>
    <p:extLst>
      <p:ext uri="{BB962C8B-B14F-4D97-AF65-F5344CB8AC3E}">
        <p14:creationId xmlns:p14="http://schemas.microsoft.com/office/powerpoint/2010/main" val="8478589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5" name="Date Placeholder 3"/>
          <p:cNvSpPr>
            <a:spLocks noGrp="1"/>
          </p:cNvSpPr>
          <p:nvPr>
            <p:ph type="dt" sz="half" idx="10"/>
          </p:nvPr>
        </p:nvSpPr>
        <p:spPr>
          <a:xfrm>
            <a:off x="838200" y="6356350"/>
            <a:ext cx="2743200" cy="365125"/>
          </a:xfrm>
        </p:spPr>
        <p:txBody>
          <a:bodyPr/>
          <a:lstStyle/>
          <a:p>
            <a:fld id="{4F5263DA-D838-48B4-824C-34BCE0804286}" type="datetime1">
              <a:rPr lang="en-US" smtClean="0"/>
              <a:t>5/4/2017</a:t>
            </a:fld>
            <a:endParaRPr lang="en-US" dirty="0"/>
          </a:p>
        </p:txBody>
      </p:sp>
      <p:sp>
        <p:nvSpPr>
          <p:cNvPr id="26" name="Footer Placeholder 4"/>
          <p:cNvSpPr>
            <a:spLocks noGrp="1"/>
          </p:cNvSpPr>
          <p:nvPr>
            <p:ph type="ftr" sz="quarter" idx="11"/>
          </p:nvPr>
        </p:nvSpPr>
        <p:spPr>
          <a:xfrm>
            <a:off x="4038600" y="6356350"/>
            <a:ext cx="4114800" cy="365125"/>
          </a:xfrm>
        </p:spPr>
        <p:txBody>
          <a:bodyPr/>
          <a:lstStyle/>
          <a:p>
            <a:endParaRPr lang="en-US" dirty="0"/>
          </a:p>
        </p:txBody>
      </p:sp>
      <p:sp>
        <p:nvSpPr>
          <p:cNvPr id="27" name="Slide Number Placeholder 5"/>
          <p:cNvSpPr>
            <a:spLocks noGrp="1"/>
          </p:cNvSpPr>
          <p:nvPr>
            <p:ph type="sldNum" sz="quarter" idx="12"/>
          </p:nvPr>
        </p:nvSpPr>
        <p:spPr>
          <a:xfrm>
            <a:off x="9448800" y="6486525"/>
            <a:ext cx="2743200" cy="365125"/>
          </a:xfrm>
        </p:spPr>
        <p:txBody>
          <a:bodyPr/>
          <a:lstStyle/>
          <a:p>
            <a:fld id="{7B92E547-31ED-419F-9D6D-4BC9DDE2672C}" type="slidenum">
              <a:rPr lang="en-US" smtClean="0"/>
              <a:t>‹#›</a:t>
            </a:fld>
            <a:endParaRPr lang="en-US" dirty="0"/>
          </a:p>
        </p:txBody>
      </p:sp>
      <p:sp>
        <p:nvSpPr>
          <p:cNvPr id="28" name="Rectangle 27"/>
          <p:cNvSpPr/>
          <p:nvPr userDrawn="1"/>
        </p:nvSpPr>
        <p:spPr>
          <a:xfrm>
            <a:off x="0" y="0"/>
            <a:ext cx="12192000" cy="1447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 Placeholder 8"/>
          <p:cNvSpPr>
            <a:spLocks noGrp="1"/>
          </p:cNvSpPr>
          <p:nvPr>
            <p:ph type="body" sz="quarter" idx="13" hasCustomPrompt="1"/>
          </p:nvPr>
        </p:nvSpPr>
        <p:spPr>
          <a:xfrm>
            <a:off x="460374" y="2067990"/>
            <a:ext cx="5140326" cy="1682453"/>
          </a:xfrm>
        </p:spPr>
        <p:txBody>
          <a:bodyPr anchor="t">
            <a:noAutofit/>
          </a:bodyPr>
          <a:lstStyle>
            <a:lvl1pPr marL="0" indent="0">
              <a:lnSpc>
                <a:spcPts val="3900"/>
              </a:lnSpc>
              <a:spcBef>
                <a:spcPts val="0"/>
              </a:spcBef>
              <a:spcAft>
                <a:spcPts val="0"/>
              </a:spcAft>
              <a:buNone/>
              <a:defRPr sz="4800" b="1" baseline="0">
                <a:solidFill>
                  <a:schemeClr val="accent5"/>
                </a:solidFill>
              </a:defRPr>
            </a:lvl1pPr>
            <a:lvl2pPr marL="0" indent="0">
              <a:lnSpc>
                <a:spcPct val="100000"/>
              </a:lnSpc>
              <a:spcAft>
                <a:spcPts val="0"/>
              </a:spcAft>
              <a:buNone/>
              <a:defRPr sz="1900">
                <a:solidFill>
                  <a:schemeClr val="bg1"/>
                </a:solidFill>
              </a:defRPr>
            </a:lvl2pPr>
            <a:lvl3pPr marL="468000" indent="0">
              <a:buNone/>
              <a:defRPr/>
            </a:lvl3pPr>
          </a:lstStyle>
          <a:p>
            <a:pPr lvl="0"/>
            <a:r>
              <a:rPr lang="en-US" dirty="0" smtClean="0"/>
              <a:t>Master Title Slide Headline</a:t>
            </a:r>
          </a:p>
        </p:txBody>
      </p:sp>
      <p:sp>
        <p:nvSpPr>
          <p:cNvPr id="30" name="Text Placeholder 2"/>
          <p:cNvSpPr>
            <a:spLocks noGrp="1"/>
          </p:cNvSpPr>
          <p:nvPr>
            <p:ph type="body" sz="quarter" idx="14"/>
          </p:nvPr>
        </p:nvSpPr>
        <p:spPr>
          <a:xfrm>
            <a:off x="460374" y="4020808"/>
            <a:ext cx="5178426" cy="902850"/>
          </a:xfrm>
        </p:spPr>
        <p:txBody>
          <a:bodyPr>
            <a:normAutofit/>
          </a:bodyPr>
          <a:lstStyle>
            <a:lvl1pPr marL="0" indent="0">
              <a:buNone/>
              <a:defRPr sz="2800" b="1">
                <a:solidFill>
                  <a:srgbClr val="66AA44"/>
                </a:solidFill>
              </a:defRPr>
            </a:lvl1pPr>
          </a:lstStyle>
          <a:p>
            <a:pPr lvl="0"/>
            <a:r>
              <a:rPr lang="en-US" dirty="0" smtClean="0"/>
              <a:t>Click to edit Master text styles</a:t>
            </a:r>
          </a:p>
        </p:txBody>
      </p:sp>
      <p:pic>
        <p:nvPicPr>
          <p:cNvPr id="31" name="Picture 74" descr="http://www.operationcompassion.org/wp-content/uploads/2011/03/usda-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15100" y="1969770"/>
            <a:ext cx="5124649" cy="3536008"/>
          </a:xfrm>
          <a:prstGeom prst="rect">
            <a:avLst/>
          </a:prstGeom>
          <a:noFill/>
          <a:extLst>
            <a:ext uri="{909E8E84-426E-40DD-AFC4-6F175D3DCCD1}">
              <a14:hiddenFill xmlns:a14="http://schemas.microsoft.com/office/drawing/2010/main">
                <a:solidFill>
                  <a:srgbClr val="FFFFFF"/>
                </a:solidFill>
              </a14:hiddenFill>
            </a:ext>
          </a:extLst>
        </p:spPr>
      </p:pic>
      <p:sp>
        <p:nvSpPr>
          <p:cNvPr id="34" name="Text Placeholder 2"/>
          <p:cNvSpPr>
            <a:spLocks noGrp="1"/>
          </p:cNvSpPr>
          <p:nvPr>
            <p:ph type="body" sz="quarter" idx="15"/>
          </p:nvPr>
        </p:nvSpPr>
        <p:spPr>
          <a:xfrm>
            <a:off x="460374" y="5096168"/>
            <a:ext cx="5178426" cy="428332"/>
          </a:xfrm>
        </p:spPr>
        <p:txBody>
          <a:bodyPr>
            <a:normAutofit/>
          </a:bodyPr>
          <a:lstStyle>
            <a:lvl1pPr marL="0" indent="0">
              <a:buNone/>
              <a:defRPr sz="2000" b="0" i="1">
                <a:solidFill>
                  <a:srgbClr val="66AA44"/>
                </a:solidFill>
              </a:defRPr>
            </a:lvl1pPr>
          </a:lstStyle>
          <a:p>
            <a:pPr lvl="0"/>
            <a:r>
              <a:rPr lang="en-US" dirty="0" smtClean="0"/>
              <a:t>Click to edit Master text styles</a:t>
            </a:r>
          </a:p>
        </p:txBody>
      </p:sp>
      <p:pic>
        <p:nvPicPr>
          <p:cNvPr id="35" name="Picture 180" descr="cow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50400" y="5943600"/>
            <a:ext cx="1371600"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82" descr="crops"/>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07200" y="5943600"/>
            <a:ext cx="1371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83" descr="crandberries"/>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 y="5951550"/>
            <a:ext cx="1320801"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85" descr="sunflowers"/>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064000" y="5943600"/>
            <a:ext cx="1371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92" descr="peach"/>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320800" y="5951550"/>
            <a:ext cx="1371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93" descr="lab"/>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0922000" y="5943600"/>
            <a:ext cx="1270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94" descr="bull"/>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435600" y="5943600"/>
            <a:ext cx="1371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195" descr="organges"/>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2692400" y="5943600"/>
            <a:ext cx="1371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196" descr="lab2"/>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8178800" y="5951550"/>
            <a:ext cx="1371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2142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22300"/>
            <a:ext cx="10515600" cy="611140"/>
          </a:xfrm>
        </p:spPr>
        <p:txBody>
          <a:bodyPr/>
          <a:lstStyle>
            <a:lvl1pPr>
              <a:defRPr b="1">
                <a:solidFill>
                  <a:schemeClr val="accent5">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lumMod val="75000"/>
                  </a:schemeClr>
                </a:solidFill>
              </a:defRPr>
            </a:lvl1pPr>
            <a:lvl2pPr marL="685800" indent="-228600">
              <a:buFont typeface="Courier New" panose="02070309020205020404" pitchFamily="49" charset="0"/>
              <a:buChar char="o"/>
              <a:defRPr>
                <a:solidFill>
                  <a:schemeClr val="tx2">
                    <a:lumMod val="60000"/>
                    <a:lumOff val="40000"/>
                  </a:schemeClr>
                </a:solidFill>
              </a:defRPr>
            </a:lvl2pPr>
            <a:lvl3pPr marL="1143000" indent="-228600">
              <a:buFont typeface="Wingdings" panose="05000000000000000000" pitchFamily="2" charset="2"/>
              <a:buChar char="§"/>
              <a:defRPr>
                <a:solidFill>
                  <a:schemeClr val="accent6"/>
                </a:solidFill>
              </a:defRPr>
            </a:lvl3pPr>
            <a:lvl4pPr marL="1600200" indent="-228600">
              <a:buFont typeface="Wingdings" panose="05000000000000000000" pitchFamily="2" charset="2"/>
              <a:buChar char="Ø"/>
              <a:defRPr>
                <a:solidFill>
                  <a:schemeClr val="accent2">
                    <a:lumMod val="75000"/>
                  </a:schemeClr>
                </a:solidFill>
              </a:defRPr>
            </a:lvl4pPr>
            <a:lvl5pPr marL="2057400" indent="-228600">
              <a:buFont typeface="Wingdings" panose="05000000000000000000" pitchFamily="2" charset="2"/>
              <a:buChar char="v"/>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4577E4F-C764-4856-8B9B-80A654C83A8D}"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114186" y="6369602"/>
            <a:ext cx="2743200" cy="365125"/>
          </a:xfrm>
        </p:spPr>
        <p:txBody>
          <a:bodyPr/>
          <a:lstStyle/>
          <a:p>
            <a:fld id="{7B92E547-31ED-419F-9D6D-4BC9DDE2672C}" type="slidenum">
              <a:rPr lang="en-US" smtClean="0"/>
              <a:t>‹#›</a:t>
            </a:fld>
            <a:endParaRPr lang="en-US" dirty="0"/>
          </a:p>
        </p:txBody>
      </p:sp>
      <p:cxnSp>
        <p:nvCxnSpPr>
          <p:cNvPr id="7" name="Straight Connector 6"/>
          <p:cNvCxnSpPr/>
          <p:nvPr userDrawn="1"/>
        </p:nvCxnSpPr>
        <p:spPr>
          <a:xfrm>
            <a:off x="838200" y="1169940"/>
            <a:ext cx="11353800"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907219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CBC729-FF6E-492F-8662-F2B7EC44D838}"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2689174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D7E5FB-437E-4EB1-BE04-6C8DCFBD2F81}"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39342232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BD2953-3BF9-4895-A1F3-7EEF80CF07B1}" type="datetime1">
              <a:rPr lang="en-US" smtClean="0"/>
              <a:t>5/4/2017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3095133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85A95E-0835-4660-9A2E-1E3A9D9C9728}" type="datetime1">
              <a:rPr lang="en-US" smtClean="0"/>
              <a:t>5/4/2017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39497656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F379A6-AF00-4670-B2DB-38695D6C06D1}" type="datetime1">
              <a:rPr lang="en-US" smtClean="0"/>
              <a:t>5/4/2017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14254784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709600-965A-4C43-B7C3-C3304A09F3E4}"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17584461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0B3814-55E7-4F9F-8FF9-04ED73DBF81F}"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42896550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8B11A3-FF5A-462F-A42D-2C7E63CCE084}"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40663506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19E4E4-778D-40D3-8996-2F50E6ABB016}"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0C24E-41C4-43A5-8449-E7A87BD18AD6}" type="slidenum">
              <a:rPr lang="en-US" smtClean="0"/>
              <a:t>‹#›</a:t>
            </a:fld>
            <a:endParaRPr lang="en-US" dirty="0"/>
          </a:p>
        </p:txBody>
      </p:sp>
    </p:spTree>
    <p:extLst>
      <p:ext uri="{BB962C8B-B14F-4D97-AF65-F5344CB8AC3E}">
        <p14:creationId xmlns:p14="http://schemas.microsoft.com/office/powerpoint/2010/main" val="3270496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FE986A9-AE13-4DB2-8945-EB720A02B3EC}"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376475672"/>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
        <p:nvSpPr>
          <p:cNvPr id="7" name="Rectangle 62"/>
          <p:cNvSpPr txBox="1">
            <a:spLocks noChangeArrowheads="1"/>
          </p:cNvSpPr>
          <p:nvPr userDrawn="1"/>
        </p:nvSpPr>
        <p:spPr>
          <a:xfrm>
            <a:off x="3851275" y="6356350"/>
            <a:ext cx="4489450" cy="457200"/>
          </a:xfrm>
          <a:prstGeom prst="rect">
            <a:avLst/>
          </a:prstGeom>
          <a:ln/>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AU" dirty="0" smtClean="0">
                <a:solidFill>
                  <a:srgbClr val="000000"/>
                </a:solidFill>
              </a:rPr>
              <a:t>Copyright © 2015 Accenture All Rights Reserved.</a:t>
            </a:r>
            <a:endParaRPr lang="en-AU" dirty="0">
              <a:solidFill>
                <a:srgbClr val="000000"/>
              </a:solidFill>
            </a:endParaRPr>
          </a:p>
        </p:txBody>
      </p:sp>
    </p:spTree>
    <p:extLst>
      <p:ext uri="{BB962C8B-B14F-4D97-AF65-F5344CB8AC3E}">
        <p14:creationId xmlns:p14="http://schemas.microsoft.com/office/powerpoint/2010/main" val="17327738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324A73-80ED-4DD9-A734-9E65713EF790}"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7038557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E039E91-E97B-41E4-8F8D-89D6EA2BFA3D}"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3640491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5EAB8CC-813C-44A9-A08C-A0D8B4CD6662}" type="datetime1">
              <a:rPr lang="en-US" smtClean="0"/>
              <a:t>5/4/2017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1858802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AB9E6B-E578-4D2D-882D-BE4E4DDB7093}" type="datetime1">
              <a:rPr lang="en-US" smtClean="0"/>
              <a:t>5/4/2017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293129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25715C-BEA5-4A4F-8184-94C593B2B6FA}" type="datetime1">
              <a:rPr lang="en-US" smtClean="0"/>
              <a:t>5/4/2017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3039363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1E3EBD-3FA6-47C0-B449-E1E8BC4678D4}"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5415000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0FA3DC-3D76-4369-9C45-873C8A3441E3}" type="datetime1">
              <a:rPr lang="en-US" smtClean="0"/>
              <a:t>5/4/2017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7482027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6C74FE-603D-4D44-9A06-E543CB1B1064}"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5271517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223553-C208-4AE8-95D3-264CE1E4245D}"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Tree>
    <p:extLst>
      <p:ext uri="{BB962C8B-B14F-4D97-AF65-F5344CB8AC3E}">
        <p14:creationId xmlns:p14="http://schemas.microsoft.com/office/powerpoint/2010/main" val="1154847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E1F8168-1E7F-4B7C-B3D1-ACE68804FB88}" type="datetime1">
              <a:rPr lang="en-US" smtClean="0"/>
              <a:t>5/4/2017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657F70D-2148-41FA-9966-2CFD5BAB4D69}" type="slidenum">
              <a:rPr lang="en-US" smtClean="0"/>
              <a:t>‹#›</a:t>
            </a:fld>
            <a:endParaRPr lang="en-US" dirty="0"/>
          </a:p>
        </p:txBody>
      </p:sp>
      <p:sp>
        <p:nvSpPr>
          <p:cNvPr id="7" name="Title 1"/>
          <p:cNvSpPr>
            <a:spLocks noGrp="1"/>
          </p:cNvSpPr>
          <p:nvPr>
            <p:ph type="title"/>
          </p:nvPr>
        </p:nvSpPr>
        <p:spPr>
          <a:xfrm>
            <a:off x="838200" y="622300"/>
            <a:ext cx="10515600" cy="611140"/>
          </a:xfrm>
          <a:prstGeom prst="rect">
            <a:avLst/>
          </a:prstGeom>
        </p:spPr>
        <p:txBody>
          <a:bodyPr>
            <a:normAutofit fontScale="90000"/>
          </a:bodyPr>
          <a:lstStyle/>
          <a:p>
            <a:endParaRPr lang="en-US"/>
          </a:p>
        </p:txBody>
      </p:sp>
      <p:sp>
        <p:nvSpPr>
          <p:cNvPr id="8" name="Content Placeholder 2"/>
          <p:cNvSpPr>
            <a:spLocks noGrp="1"/>
          </p:cNvSpPr>
          <p:nvPr>
            <p:ph idx="1"/>
          </p:nvPr>
        </p:nvSpPr>
        <p:spPr>
          <a:xfrm>
            <a:off x="838200" y="1323927"/>
            <a:ext cx="10515600" cy="4853036"/>
          </a:xfrm>
          <a:prstGeom prst="rect">
            <a:avLst/>
          </a:prstGeom>
        </p:spPr>
        <p:txBody>
          <a:bodyPr/>
          <a:lstStyle/>
          <a:p>
            <a:endParaRPr lang="en-US"/>
          </a:p>
        </p:txBody>
      </p:sp>
      <p:sp>
        <p:nvSpPr>
          <p:cNvPr id="13" name="Text Placeholder 1"/>
          <p:cNvSpPr txBox="1">
            <a:spLocks/>
          </p:cNvSpPr>
          <p:nvPr userDrawn="1"/>
        </p:nvSpPr>
        <p:spPr>
          <a:xfrm>
            <a:off x="285949" y="5335737"/>
            <a:ext cx="9162851" cy="15159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5000"/>
              </a:lnSpc>
              <a:buNone/>
            </a:pPr>
            <a:endParaRPr lang="en-US" sz="5400" b="1" dirty="0">
              <a:solidFill>
                <a:srgbClr val="002060"/>
              </a:solidFill>
            </a:endParaRPr>
          </a:p>
        </p:txBody>
      </p:sp>
      <p:sp>
        <p:nvSpPr>
          <p:cNvPr id="14" name="Text Placeholder 2"/>
          <p:cNvSpPr txBox="1">
            <a:spLocks/>
          </p:cNvSpPr>
          <p:nvPr userDrawn="1"/>
        </p:nvSpPr>
        <p:spPr>
          <a:xfrm>
            <a:off x="285948" y="6103093"/>
            <a:ext cx="9192482" cy="5179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200" b="1" dirty="0">
              <a:solidFill>
                <a:schemeClr val="bg1">
                  <a:lumMod val="65000"/>
                </a:schemeClr>
              </a:solidFill>
            </a:endParaRPr>
          </a:p>
        </p:txBody>
      </p:sp>
      <p:sp>
        <p:nvSpPr>
          <p:cNvPr id="19" name="Text Placeholder 3"/>
          <p:cNvSpPr txBox="1">
            <a:spLocks/>
          </p:cNvSpPr>
          <p:nvPr userDrawn="1"/>
        </p:nvSpPr>
        <p:spPr>
          <a:xfrm>
            <a:off x="9734749" y="6146309"/>
            <a:ext cx="1989025" cy="42833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i="1" dirty="0">
              <a:solidFill>
                <a:schemeClr val="bg1"/>
              </a:solidFill>
            </a:endParaRPr>
          </a:p>
        </p:txBody>
      </p:sp>
      <p:sp>
        <p:nvSpPr>
          <p:cNvPr id="23" name="Subtitle 2"/>
          <p:cNvSpPr>
            <a:spLocks noGrp="1"/>
          </p:cNvSpPr>
          <p:nvPr>
            <p:ph type="subTitle" idx="13"/>
          </p:nvPr>
        </p:nvSpPr>
        <p:spPr>
          <a:xfrm>
            <a:off x="317500" y="5169745"/>
            <a:ext cx="9144000" cy="1655762"/>
          </a:xfrm>
        </p:spPr>
        <p:txBody>
          <a:bodyPr>
            <a:normAutofit/>
          </a:bodyPr>
          <a:lstStyle>
            <a:lvl1pPr marL="0" indent="0" algn="l">
              <a:buNone/>
              <a:defRPr sz="4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1774359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6.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E986A9-AE13-4DB2-8945-EB720A02B3EC}" type="datetime1">
              <a:rPr lang="en-US" smtClean="0"/>
              <a:t>5/4/2017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57F70D-2148-41FA-9966-2CFD5BAB4D69}" type="slidenum">
              <a:rPr lang="en-US" smtClean="0"/>
              <a:t>‹#›</a:t>
            </a:fld>
            <a:endParaRPr lang="en-US" dirty="0"/>
          </a:p>
        </p:txBody>
      </p:sp>
      <p:sp>
        <p:nvSpPr>
          <p:cNvPr id="18" name="Title Placeholder 1"/>
          <p:cNvSpPr>
            <a:spLocks noGrp="1"/>
          </p:cNvSpPr>
          <p:nvPr>
            <p:ph type="title"/>
          </p:nvPr>
        </p:nvSpPr>
        <p:spPr>
          <a:xfrm>
            <a:off x="838200" y="365125"/>
            <a:ext cx="10515600" cy="779415"/>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9" name="Text Placeholder 2"/>
          <p:cNvSpPr>
            <a:spLocks noGrp="1"/>
          </p:cNvSpPr>
          <p:nvPr>
            <p:ph type="body" idx="1"/>
          </p:nvPr>
        </p:nvSpPr>
        <p:spPr>
          <a:xfrm>
            <a:off x="838200" y="1323927"/>
            <a:ext cx="10515600" cy="48530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1" name="Picture 4" descr="http://www.tmonline.se/company/wp-content/uploads/sites/3/2012/12/Accenture-transparent-300x148.pn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b="33094"/>
          <a:stretch/>
        </p:blipFill>
        <p:spPr bwMode="auto">
          <a:xfrm>
            <a:off x="181516" y="136906"/>
            <a:ext cx="993287" cy="327852"/>
          </a:xfrm>
          <a:prstGeom prst="rect">
            <a:avLst/>
          </a:prstGeom>
          <a:noFill/>
          <a:extLst>
            <a:ext uri="{909E8E84-426E-40DD-AFC4-6F175D3DCCD1}">
              <a14:hiddenFill xmlns:a14="http://schemas.microsoft.com/office/drawing/2010/main">
                <a:solidFill>
                  <a:srgbClr val="FFFFFF"/>
                </a:solidFill>
              </a14:hiddenFill>
            </a:ext>
          </a:extLst>
        </p:spPr>
      </p:pic>
      <p:cxnSp>
        <p:nvCxnSpPr>
          <p:cNvPr id="22" name="Straight Connector 21"/>
          <p:cNvCxnSpPr/>
          <p:nvPr userDrawn="1"/>
        </p:nvCxnSpPr>
        <p:spPr>
          <a:xfrm>
            <a:off x="838200" y="1169940"/>
            <a:ext cx="11353800"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5392175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0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7C2F0-4BA5-4074-8931-56FB1BDA2DC0}" type="datetime1">
              <a:rPr lang="en-US" smtClean="0"/>
              <a:t>5/4/2017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E7DED-589D-41D1-A78C-D481C3137AF2}" type="slidenum">
              <a:rPr lang="en-US" smtClean="0"/>
              <a:t>‹#›</a:t>
            </a:fld>
            <a:endParaRPr lang="en-US" dirty="0"/>
          </a:p>
        </p:txBody>
      </p:sp>
    </p:spTree>
    <p:extLst>
      <p:ext uri="{BB962C8B-B14F-4D97-AF65-F5344CB8AC3E}">
        <p14:creationId xmlns:p14="http://schemas.microsoft.com/office/powerpoint/2010/main" val="2264251584"/>
      </p:ext>
    </p:extLst>
  </p:cSld>
  <p:clrMap bg1="lt1" tx1="dk1" bg2="lt2" tx2="dk2" accent1="accent1" accent2="accent2" accent3="accent3" accent4="accent4" accent5="accent5" accent6="accent6" hlink="hlink" folHlink="folHlink"/>
  <p:sldLayoutIdLst>
    <p:sldLayoutId id="2147483684" r:id="rId1"/>
    <p:sldLayoutId id="2147483674" r:id="rId2"/>
    <p:sldLayoutId id="2147483698"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0B9896-D826-4AFE-99BE-9C564D9E6734}" type="datetime1">
              <a:rPr lang="en-US" smtClean="0"/>
              <a:t>5/4/2017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0C24E-41C4-43A5-8449-E7A87BD18AD6}" type="slidenum">
              <a:rPr lang="en-US" smtClean="0"/>
              <a:t>‹#›</a:t>
            </a:fld>
            <a:endParaRPr lang="en-US" dirty="0"/>
          </a:p>
        </p:txBody>
      </p:sp>
      <p:pic>
        <p:nvPicPr>
          <p:cNvPr id="7" name="Picture 74" descr="http://www.operationcompassion.org/wp-content/uploads/2011/03/usda-logo.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0659015" y="185738"/>
            <a:ext cx="1389569" cy="958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921082"/>
      </p:ext>
    </p:extLst>
  </p:cSld>
  <p:clrMap bg1="lt1" tx1="dk1" bg2="lt2" tx2="dk2" accent1="accent1" accent2="accent2" accent3="accent3" accent4="accent4" accent5="accent5" accent6="accent6" hlink="hlink" folHlink="folHlink"/>
  <p:sldLayoutIdLst>
    <p:sldLayoutId id="2147483686" r:id="rId1"/>
    <p:sldLayoutId id="214748369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E986A9-AE13-4DB2-8945-EB720A02B3EC}" type="datetime1">
              <a:rPr lang="en-US" smtClean="0"/>
              <a:t>5/4/2017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57F70D-2148-41FA-9966-2CFD5BAB4D69}" type="slidenum">
              <a:rPr lang="en-US" smtClean="0"/>
              <a:t>‹#›</a:t>
            </a:fld>
            <a:endParaRPr lang="en-US" dirty="0"/>
          </a:p>
        </p:txBody>
      </p:sp>
      <p:pic>
        <p:nvPicPr>
          <p:cNvPr id="7" name="Picture 4" descr="http://www.tmonline.se/company/wp-content/uploads/sites/3/2012/12/Accenture-transparent-300x148.png"/>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b="33094"/>
          <a:stretch/>
        </p:blipFill>
        <p:spPr bwMode="auto">
          <a:xfrm>
            <a:off x="181516" y="136906"/>
            <a:ext cx="993287" cy="327852"/>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userDrawn="1"/>
        </p:nvCxnSpPr>
        <p:spPr>
          <a:xfrm>
            <a:off x="838200" y="1169940"/>
            <a:ext cx="11353800"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79095063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9.xml"/><Relationship Id="rId5" Type="http://schemas.openxmlformats.org/officeDocument/2006/relationships/hyperlink" Target="https://www.rd.usda.gov/files/pn492.pdf" TargetMode="Externa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9.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37.xml"/><Relationship Id="rId5" Type="http://schemas.openxmlformats.org/officeDocument/2006/relationships/hyperlink" Target="https://www.rd.usda.gov/programs-services/single-family-housing-direct-home-loans" TargetMode="Externa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39.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39.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39.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37.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39.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39.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39.xml"/><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3" Type="http://schemas.openxmlformats.org/officeDocument/2006/relationships/hyperlink" Target="http://www.ascr.usda.gov/complaint_filing_cust.html" TargetMode="External"/><Relationship Id="rId2" Type="http://schemas.openxmlformats.org/officeDocument/2006/relationships/notesSlide" Target="../notesSlides/notesSlide39.xml"/><Relationship Id="rId1" Type="http://schemas.openxmlformats.org/officeDocument/2006/relationships/slideLayout" Target="../slideLayouts/slideLayout37.xml"/><Relationship Id="rId5" Type="http://schemas.openxmlformats.org/officeDocument/2006/relationships/image" Target="../media/image20.jpeg"/><Relationship Id="rId4" Type="http://schemas.openxmlformats.org/officeDocument/2006/relationships/hyperlink" Target="mailto:program.intake@usda.gov"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0.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4" name="object 3"/>
          <p:cNvSpPr txBox="1"/>
          <p:nvPr/>
        </p:nvSpPr>
        <p:spPr>
          <a:xfrm>
            <a:off x="1328286" y="5394828"/>
            <a:ext cx="10196758" cy="972061"/>
          </a:xfrm>
          <a:prstGeom prst="rect">
            <a:avLst/>
          </a:prstGeom>
        </p:spPr>
        <p:txBody>
          <a:bodyPr vert="horz" wrap="square" lIns="0" tIns="0" rIns="0" bIns="0" rtlCol="0">
            <a:spAutoFit/>
          </a:bodyPr>
          <a:lstStyle/>
          <a:p>
            <a:pPr marL="1181100">
              <a:lnSpc>
                <a:spcPct val="100000"/>
              </a:lnSpc>
            </a:pPr>
            <a:endParaRPr sz="3300" dirty="0">
              <a:latin typeface="Calibri"/>
              <a:cs typeface="Calibri"/>
            </a:endParaRPr>
          </a:p>
          <a:p>
            <a:pPr marL="12700">
              <a:lnSpc>
                <a:spcPct val="100000"/>
              </a:lnSpc>
              <a:spcBef>
                <a:spcPts val="540"/>
              </a:spcBef>
            </a:pPr>
            <a:endParaRPr sz="2600" dirty="0">
              <a:latin typeface="Calibri"/>
              <a:cs typeface="Calibri"/>
            </a:endParaRPr>
          </a:p>
        </p:txBody>
      </p:sp>
      <p:sp>
        <p:nvSpPr>
          <p:cNvPr id="2" name="TextBox 1"/>
          <p:cNvSpPr txBox="1"/>
          <p:nvPr/>
        </p:nvSpPr>
        <p:spPr>
          <a:xfrm>
            <a:off x="3898900" y="5234527"/>
            <a:ext cx="8086271" cy="1384995"/>
          </a:xfrm>
          <a:prstGeom prst="rect">
            <a:avLst/>
          </a:prstGeom>
          <a:noFill/>
        </p:spPr>
        <p:txBody>
          <a:bodyPr wrap="square" rtlCol="0">
            <a:spAutoFit/>
          </a:bodyPr>
          <a:lstStyle/>
          <a:p>
            <a:r>
              <a:rPr lang="en-US" sz="2800" dirty="0" smtClean="0">
                <a:solidFill>
                  <a:schemeClr val="bg1"/>
                </a:solidFill>
              </a:rPr>
              <a:t>Webinar Training</a:t>
            </a:r>
          </a:p>
          <a:p>
            <a:r>
              <a:rPr lang="en-US" sz="2800" dirty="0" smtClean="0">
                <a:solidFill>
                  <a:schemeClr val="bg1"/>
                </a:solidFill>
              </a:rPr>
              <a:t>Procedure Notice 492, effective 1/6/2017</a:t>
            </a:r>
          </a:p>
          <a:p>
            <a:r>
              <a:rPr lang="en-US" sz="2800" dirty="0" smtClean="0">
                <a:solidFill>
                  <a:schemeClr val="bg1"/>
                </a:solidFill>
              </a:rPr>
              <a:t>Handbook-1-3550 Revisions </a:t>
            </a:r>
            <a:endParaRPr lang="en-US" sz="2800" dirty="0">
              <a:solidFill>
                <a:schemeClr val="bg1"/>
              </a:solidFill>
            </a:endParaRPr>
          </a:p>
        </p:txBody>
      </p:sp>
    </p:spTree>
    <p:extLst>
      <p:ext uri="{BB962C8B-B14F-4D97-AF65-F5344CB8AC3E}">
        <p14:creationId xmlns:p14="http://schemas.microsoft.com/office/powerpoint/2010/main" val="34977118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smtClean="0">
                <a:solidFill>
                  <a:schemeClr val="bg1"/>
                </a:solidFill>
              </a:rPr>
              <a:t> Training Purpose</a:t>
            </a:r>
            <a:endParaRPr sz="4800" dirty="0">
              <a:solidFill>
                <a:schemeClr val="bg1"/>
              </a:solidFill>
            </a:endParaRPr>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790072" y="1825625"/>
            <a:ext cx="10690727" cy="4351338"/>
          </a:xfrm>
        </p:spPr>
        <p:txBody>
          <a:bodyPr>
            <a:normAutofit/>
          </a:bodyPr>
          <a:lstStyle/>
          <a:p>
            <a:pPr marL="0" indent="0" algn="ctr">
              <a:buNone/>
            </a:pPr>
            <a:r>
              <a:rPr lang="en-US" sz="3600" dirty="0" smtClean="0"/>
              <a:t>Provide a basic overview </a:t>
            </a:r>
          </a:p>
          <a:p>
            <a:pPr marL="0" indent="0" algn="ctr">
              <a:buNone/>
            </a:pPr>
            <a:r>
              <a:rPr lang="en-US" sz="3600" dirty="0" smtClean="0"/>
              <a:t>of the various Handbook-1-3550 changes </a:t>
            </a:r>
          </a:p>
          <a:p>
            <a:pPr marL="0" indent="0" algn="ctr">
              <a:buNone/>
            </a:pPr>
            <a:r>
              <a:rPr lang="en-US" sz="3600" dirty="0" smtClean="0"/>
              <a:t>effective with Procedure Notice (PN) 492 dated 1/6/17 which may </a:t>
            </a:r>
            <a:r>
              <a:rPr lang="en-US" sz="3600" dirty="0"/>
              <a:t>be located at:  </a:t>
            </a:r>
            <a:endParaRPr lang="en-US" sz="3600" dirty="0" smtClean="0"/>
          </a:p>
          <a:p>
            <a:pPr marL="0" indent="0" algn="ctr">
              <a:buNone/>
            </a:pPr>
            <a:endParaRPr lang="en-US" sz="3600" dirty="0"/>
          </a:p>
          <a:p>
            <a:pPr marL="0" indent="0" algn="ctr">
              <a:buNone/>
            </a:pPr>
            <a:r>
              <a:rPr lang="en-US" sz="3600" dirty="0" smtClean="0">
                <a:solidFill>
                  <a:srgbClr val="0070C0"/>
                </a:solidFill>
                <a:hlinkClick r:id="rId5"/>
              </a:rPr>
              <a:t>https</a:t>
            </a:r>
            <a:r>
              <a:rPr lang="en-US" sz="3600" dirty="0">
                <a:solidFill>
                  <a:srgbClr val="0070C0"/>
                </a:solidFill>
                <a:hlinkClick r:id="rId5"/>
              </a:rPr>
              <a:t>://</a:t>
            </a:r>
            <a:r>
              <a:rPr lang="en-US" sz="3600" dirty="0" smtClean="0">
                <a:solidFill>
                  <a:srgbClr val="0070C0"/>
                </a:solidFill>
                <a:hlinkClick r:id="rId5"/>
              </a:rPr>
              <a:t>www.rd.usda.gov/files/pn492.pdf</a:t>
            </a:r>
            <a:endParaRPr lang="en-US" sz="3600" dirty="0" smtClean="0">
              <a:solidFill>
                <a:srgbClr val="0070C0"/>
              </a:solidFill>
            </a:endParaRPr>
          </a:p>
          <a:p>
            <a:pPr marL="0" indent="0" algn="ctr">
              <a:buNone/>
            </a:pPr>
            <a:endParaRPr lang="en-US" sz="3600" dirty="0"/>
          </a:p>
        </p:txBody>
      </p:sp>
    </p:spTree>
    <p:extLst>
      <p:ext uri="{BB962C8B-B14F-4D97-AF65-F5344CB8AC3E}">
        <p14:creationId xmlns:p14="http://schemas.microsoft.com/office/powerpoint/2010/main" val="3987772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1861457"/>
            <a:ext cx="12187761" cy="4991233"/>
          </a:xfrm>
          <a:custGeom>
            <a:avLst/>
            <a:gdLst/>
            <a:ahLst/>
            <a:cxnLst/>
            <a:rect l="l" t="t" r="r" b="b"/>
            <a:pathLst>
              <a:path w="9128125" h="4779645">
                <a:moveTo>
                  <a:pt x="0" y="4779556"/>
                </a:moveTo>
                <a:lnTo>
                  <a:pt x="0" y="0"/>
                </a:lnTo>
                <a:lnTo>
                  <a:pt x="9128093" y="0"/>
                </a:lnTo>
                <a:lnTo>
                  <a:pt x="9128093" y="4779556"/>
                </a:lnTo>
                <a:lnTo>
                  <a:pt x="0" y="4779556"/>
                </a:lnTo>
                <a:close/>
              </a:path>
            </a:pathLst>
          </a:custGeom>
          <a:solidFill>
            <a:srgbClr val="D9D9D9"/>
          </a:solidFill>
        </p:spPr>
        <p:txBody>
          <a:bodyPr wrap="square" lIns="0" tIns="0" rIns="0" bIns="0" rtlCol="0"/>
          <a:lstStyle/>
          <a:p>
            <a:endParaRPr lang="en-US" dirty="0" smtClean="0"/>
          </a:p>
          <a:p>
            <a:endParaRPr lang="en-US" dirty="0"/>
          </a:p>
          <a:p>
            <a:r>
              <a:rPr lang="en-US" dirty="0"/>
              <a:t> </a:t>
            </a:r>
          </a:p>
        </p:txBody>
      </p:sp>
      <p:sp>
        <p:nvSpPr>
          <p:cNvPr id="3" name="object 3"/>
          <p:cNvSpPr/>
          <p:nvPr/>
        </p:nvSpPr>
        <p:spPr>
          <a:xfrm>
            <a:off x="1" y="-67733"/>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sz="4400" dirty="0">
              <a:solidFill>
                <a:schemeClr val="bg1"/>
              </a:solidFill>
            </a:endParaRPr>
          </a:p>
        </p:txBody>
      </p:sp>
      <p:sp>
        <p:nvSpPr>
          <p:cNvPr id="4" name="object 4"/>
          <p:cNvSpPr/>
          <p:nvPr/>
        </p:nvSpPr>
        <p:spPr>
          <a:xfrm>
            <a:off x="1" y="686446"/>
            <a:ext cx="12187718" cy="952973"/>
          </a:xfrm>
          <a:prstGeom prst="rect">
            <a:avLst/>
          </a:prstGeom>
          <a:blipFill>
            <a:blip r:embed="rId3" cstate="print"/>
            <a:stretch>
              <a:fillRect/>
            </a:stretch>
          </a:blipFill>
        </p:spPr>
        <p:txBody>
          <a:bodyPr wrap="square" lIns="0" tIns="0" rIns="0" bIns="0" rtlCol="0"/>
          <a:lstStyle/>
          <a:p>
            <a:endParaRPr dirty="0"/>
          </a:p>
        </p:txBody>
      </p:sp>
      <p:sp>
        <p:nvSpPr>
          <p:cNvPr id="8" name="Title 7"/>
          <p:cNvSpPr>
            <a:spLocks noGrp="1"/>
          </p:cNvSpPr>
          <p:nvPr>
            <p:ph type="title"/>
          </p:nvPr>
        </p:nvSpPr>
        <p:spPr>
          <a:xfrm>
            <a:off x="0" y="10718"/>
            <a:ext cx="10515600" cy="1325563"/>
          </a:xfrm>
        </p:spPr>
        <p:txBody>
          <a:bodyPr>
            <a:normAutofit/>
          </a:bodyPr>
          <a:lstStyle/>
          <a:p>
            <a:r>
              <a:rPr lang="en-US" sz="4800" dirty="0" smtClean="0">
                <a:solidFill>
                  <a:schemeClr val="bg1"/>
                </a:solidFill>
                <a:latin typeface="+mn-lt"/>
              </a:rPr>
              <a:t>Customer Service Center</a:t>
            </a:r>
            <a:endParaRPr lang="en-US" sz="4800" dirty="0">
              <a:solidFill>
                <a:schemeClr val="bg1"/>
              </a:solidFill>
              <a:latin typeface="+mn-lt"/>
            </a:endParaRPr>
          </a:p>
        </p:txBody>
      </p:sp>
      <p:sp>
        <p:nvSpPr>
          <p:cNvPr id="9" name="Content Placeholder 8"/>
          <p:cNvSpPr>
            <a:spLocks noGrp="1"/>
          </p:cNvSpPr>
          <p:nvPr>
            <p:ph idx="1"/>
          </p:nvPr>
        </p:nvSpPr>
        <p:spPr>
          <a:xfrm>
            <a:off x="836060" y="2012009"/>
            <a:ext cx="10515600" cy="3783365"/>
          </a:xfrm>
        </p:spPr>
        <p:txBody>
          <a:bodyPr>
            <a:normAutofit/>
          </a:bodyPr>
          <a:lstStyle/>
          <a:p>
            <a:pPr marL="0" indent="0" algn="ctr">
              <a:buNone/>
            </a:pPr>
            <a:endParaRPr lang="en-US" sz="3600" dirty="0" smtClean="0"/>
          </a:p>
          <a:p>
            <a:pPr marL="0" indent="0" algn="ctr">
              <a:buNone/>
            </a:pPr>
            <a:r>
              <a:rPr lang="en-US" sz="4800" dirty="0" smtClean="0"/>
              <a:t>Starting </a:t>
            </a:r>
            <a:r>
              <a:rPr lang="en-US" sz="4800" dirty="0"/>
              <a:t>in Paragraph 1.2, and </a:t>
            </a:r>
            <a:r>
              <a:rPr lang="en-US" sz="4800" dirty="0" smtClean="0"/>
              <a:t>continuing throughout,  </a:t>
            </a:r>
            <a:r>
              <a:rPr lang="en-US" sz="4800" dirty="0"/>
              <a:t>the </a:t>
            </a:r>
            <a:r>
              <a:rPr lang="en-US" sz="4800" dirty="0" smtClean="0"/>
              <a:t>Handbook (HB) now </a:t>
            </a:r>
            <a:r>
              <a:rPr lang="en-US" sz="4800" dirty="0"/>
              <a:t>states that </a:t>
            </a:r>
            <a:r>
              <a:rPr lang="en-US" sz="4800" dirty="0" smtClean="0"/>
              <a:t>“CSC” </a:t>
            </a:r>
            <a:r>
              <a:rPr lang="en-US" sz="4800" dirty="0"/>
              <a:t>officially stands for the </a:t>
            </a:r>
            <a:r>
              <a:rPr lang="en-US" sz="4800" dirty="0">
                <a:solidFill>
                  <a:srgbClr val="FF0000"/>
                </a:solidFill>
              </a:rPr>
              <a:t>Customer Service </a:t>
            </a:r>
            <a:r>
              <a:rPr lang="en-US" sz="4800" dirty="0" smtClean="0">
                <a:solidFill>
                  <a:srgbClr val="FF0000"/>
                </a:solidFill>
              </a:rPr>
              <a:t>Center</a:t>
            </a:r>
            <a:r>
              <a:rPr lang="en-US" sz="4800" dirty="0" smtClean="0"/>
              <a:t>.</a:t>
            </a:r>
            <a:endParaRPr lang="en-US" sz="4800" dirty="0"/>
          </a:p>
        </p:txBody>
      </p:sp>
    </p:spTree>
    <p:extLst>
      <p:ext uri="{BB962C8B-B14F-4D97-AF65-F5344CB8AC3E}">
        <p14:creationId xmlns:p14="http://schemas.microsoft.com/office/powerpoint/2010/main" val="2974147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 y="1861457"/>
            <a:ext cx="12187761" cy="4991233"/>
          </a:xfrm>
          <a:custGeom>
            <a:avLst/>
            <a:gdLst/>
            <a:ahLst/>
            <a:cxnLst/>
            <a:rect l="l" t="t" r="r" b="b"/>
            <a:pathLst>
              <a:path w="9128125" h="4779645">
                <a:moveTo>
                  <a:pt x="0" y="4779556"/>
                </a:moveTo>
                <a:lnTo>
                  <a:pt x="0" y="0"/>
                </a:lnTo>
                <a:lnTo>
                  <a:pt x="9128093" y="0"/>
                </a:lnTo>
                <a:lnTo>
                  <a:pt x="9128093" y="4779556"/>
                </a:lnTo>
                <a:lnTo>
                  <a:pt x="0" y="4779556"/>
                </a:lnTo>
                <a:close/>
              </a:path>
            </a:pathLst>
          </a:custGeom>
          <a:solidFill>
            <a:srgbClr val="D9D9D9"/>
          </a:solidFill>
        </p:spPr>
        <p:txBody>
          <a:bodyPr wrap="square" lIns="0" tIns="0" rIns="0" bIns="0" rtlCol="0"/>
          <a:lstStyle/>
          <a:p>
            <a:endParaRPr lang="en-US" dirty="0" smtClean="0"/>
          </a:p>
          <a:p>
            <a:endParaRPr lang="en-US" dirty="0"/>
          </a:p>
          <a:p>
            <a:r>
              <a:rPr lang="en-US" dirty="0"/>
              <a:t> </a:t>
            </a:r>
          </a:p>
        </p:txBody>
      </p:sp>
      <p:sp>
        <p:nvSpPr>
          <p:cNvPr id="3" name="object 3"/>
          <p:cNvSpPr/>
          <p:nvPr/>
        </p:nvSpPr>
        <p:spPr>
          <a:xfrm>
            <a:off x="1" y="-67733"/>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sz="4400" dirty="0">
              <a:solidFill>
                <a:schemeClr val="bg1"/>
              </a:solidFill>
            </a:endParaRPr>
          </a:p>
        </p:txBody>
      </p:sp>
      <p:sp>
        <p:nvSpPr>
          <p:cNvPr id="4" name="object 4"/>
          <p:cNvSpPr/>
          <p:nvPr/>
        </p:nvSpPr>
        <p:spPr>
          <a:xfrm>
            <a:off x="1" y="686446"/>
            <a:ext cx="12187718" cy="952973"/>
          </a:xfrm>
          <a:prstGeom prst="rect">
            <a:avLst/>
          </a:prstGeom>
          <a:blipFill>
            <a:blip r:embed="rId3" cstate="print"/>
            <a:stretch>
              <a:fillRect/>
            </a:stretch>
          </a:blipFill>
        </p:spPr>
        <p:txBody>
          <a:bodyPr wrap="square" lIns="0" tIns="0" rIns="0" bIns="0" rtlCol="0"/>
          <a:lstStyle/>
          <a:p>
            <a:endParaRPr dirty="0"/>
          </a:p>
        </p:txBody>
      </p:sp>
      <p:sp>
        <p:nvSpPr>
          <p:cNvPr id="8" name="Title 7"/>
          <p:cNvSpPr>
            <a:spLocks noGrp="1"/>
          </p:cNvSpPr>
          <p:nvPr>
            <p:ph type="title"/>
          </p:nvPr>
        </p:nvSpPr>
        <p:spPr>
          <a:xfrm>
            <a:off x="0" y="10718"/>
            <a:ext cx="10515600" cy="1325563"/>
          </a:xfrm>
        </p:spPr>
        <p:txBody>
          <a:bodyPr>
            <a:normAutofit/>
          </a:bodyPr>
          <a:lstStyle/>
          <a:p>
            <a:r>
              <a:rPr lang="en-US" sz="4800" dirty="0" smtClean="0">
                <a:solidFill>
                  <a:schemeClr val="bg1"/>
                </a:solidFill>
                <a:latin typeface="+mn-lt"/>
              </a:rPr>
              <a:t>Appendix and Glossary</a:t>
            </a:r>
            <a:endParaRPr lang="en-US" sz="4800" dirty="0">
              <a:solidFill>
                <a:schemeClr val="bg1"/>
              </a:solidFill>
              <a:latin typeface="+mn-lt"/>
            </a:endParaRPr>
          </a:p>
        </p:txBody>
      </p:sp>
      <p:sp>
        <p:nvSpPr>
          <p:cNvPr id="9" name="Content Placeholder 8"/>
          <p:cNvSpPr>
            <a:spLocks noGrp="1"/>
          </p:cNvSpPr>
          <p:nvPr>
            <p:ph idx="1"/>
          </p:nvPr>
        </p:nvSpPr>
        <p:spPr>
          <a:xfrm>
            <a:off x="836060" y="2012009"/>
            <a:ext cx="10515600" cy="4033191"/>
          </a:xfrm>
        </p:spPr>
        <p:txBody>
          <a:bodyPr>
            <a:normAutofit/>
          </a:bodyPr>
          <a:lstStyle/>
          <a:p>
            <a:pPr marL="0" indent="0" algn="ctr">
              <a:spcBef>
                <a:spcPts val="0"/>
              </a:spcBef>
              <a:buNone/>
            </a:pPr>
            <a:r>
              <a:rPr lang="en-US" sz="4400" dirty="0" smtClean="0"/>
              <a:t>HB changes associated with a change </a:t>
            </a:r>
          </a:p>
          <a:p>
            <a:pPr marL="0" indent="0" algn="ctr">
              <a:spcBef>
                <a:spcPts val="0"/>
              </a:spcBef>
              <a:buNone/>
            </a:pPr>
            <a:r>
              <a:rPr lang="en-US" sz="4400" dirty="0" smtClean="0"/>
              <a:t>in terminology, the addition/revision of a </a:t>
            </a:r>
          </a:p>
          <a:p>
            <a:pPr marL="0" indent="0" algn="ctr">
              <a:spcBef>
                <a:spcPts val="0"/>
              </a:spcBef>
              <a:buNone/>
            </a:pPr>
            <a:r>
              <a:rPr lang="en-US" sz="4400" dirty="0" smtClean="0"/>
              <a:t>HB Letter or regulation, etc.  are also reflected with updates to the Glossary and appropriate Appendix.  </a:t>
            </a:r>
          </a:p>
        </p:txBody>
      </p:sp>
    </p:spTree>
    <p:extLst>
      <p:ext uri="{BB962C8B-B14F-4D97-AF65-F5344CB8AC3E}">
        <p14:creationId xmlns:p14="http://schemas.microsoft.com/office/powerpoint/2010/main" val="588461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39" y="1639419"/>
            <a:ext cx="12187761" cy="5141476"/>
          </a:xfrm>
          <a:custGeom>
            <a:avLst/>
            <a:gdLst/>
            <a:ahLst/>
            <a:cxnLst/>
            <a:rect l="l" t="t" r="r" b="b"/>
            <a:pathLst>
              <a:path w="9128125" h="4779645">
                <a:moveTo>
                  <a:pt x="0" y="4779556"/>
                </a:moveTo>
                <a:lnTo>
                  <a:pt x="0" y="0"/>
                </a:lnTo>
                <a:lnTo>
                  <a:pt x="9128093" y="0"/>
                </a:lnTo>
                <a:lnTo>
                  <a:pt x="9128093" y="4779556"/>
                </a:lnTo>
                <a:lnTo>
                  <a:pt x="0" y="4779556"/>
                </a:lnTo>
                <a:close/>
              </a:path>
            </a:pathLst>
          </a:custGeom>
          <a:solidFill>
            <a:srgbClr val="D9D9D9"/>
          </a:solidFill>
        </p:spPr>
        <p:txBody>
          <a:bodyPr wrap="square" lIns="0" tIns="0" rIns="0" bIns="0" rtlCol="0"/>
          <a:lstStyle/>
          <a:p>
            <a:endParaRPr lang="en-US" dirty="0" smtClean="0"/>
          </a:p>
          <a:p>
            <a:endParaRPr lang="en-US" dirty="0"/>
          </a:p>
          <a:p>
            <a:r>
              <a:rPr lang="en-US" dirty="0"/>
              <a:t> </a:t>
            </a:r>
          </a:p>
        </p:txBody>
      </p:sp>
      <p:sp>
        <p:nvSpPr>
          <p:cNvPr id="3" name="object 3"/>
          <p:cNvSpPr/>
          <p:nvPr/>
        </p:nvSpPr>
        <p:spPr>
          <a:xfrm>
            <a:off x="4239" y="-73805"/>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sz="4400" dirty="0">
              <a:solidFill>
                <a:schemeClr val="bg1"/>
              </a:solidFill>
            </a:endParaRPr>
          </a:p>
        </p:txBody>
      </p:sp>
      <p:sp>
        <p:nvSpPr>
          <p:cNvPr id="4" name="object 4"/>
          <p:cNvSpPr/>
          <p:nvPr/>
        </p:nvSpPr>
        <p:spPr>
          <a:xfrm>
            <a:off x="1" y="686446"/>
            <a:ext cx="12187718" cy="952973"/>
          </a:xfrm>
          <a:prstGeom prst="rect">
            <a:avLst/>
          </a:prstGeom>
          <a:blipFill>
            <a:blip r:embed="rId3" cstate="print"/>
            <a:stretch>
              <a:fillRect/>
            </a:stretch>
          </a:blipFill>
        </p:spPr>
        <p:txBody>
          <a:bodyPr wrap="square" lIns="0" tIns="0" rIns="0" bIns="0" rtlCol="0"/>
          <a:lstStyle/>
          <a:p>
            <a:endParaRPr dirty="0"/>
          </a:p>
        </p:txBody>
      </p:sp>
      <p:sp>
        <p:nvSpPr>
          <p:cNvPr id="8" name="Title 7"/>
          <p:cNvSpPr>
            <a:spLocks noGrp="1"/>
          </p:cNvSpPr>
          <p:nvPr>
            <p:ph type="title"/>
          </p:nvPr>
        </p:nvSpPr>
        <p:spPr>
          <a:xfrm>
            <a:off x="0" y="10718"/>
            <a:ext cx="10515600" cy="1325563"/>
          </a:xfrm>
        </p:spPr>
        <p:txBody>
          <a:bodyPr>
            <a:normAutofit/>
          </a:bodyPr>
          <a:lstStyle/>
          <a:p>
            <a:r>
              <a:rPr lang="en-US" sz="4800" dirty="0" smtClean="0">
                <a:solidFill>
                  <a:schemeClr val="bg1"/>
                </a:solidFill>
                <a:latin typeface="+mn-lt"/>
              </a:rPr>
              <a:t>Do Not Pay (DNP) Portal</a:t>
            </a:r>
            <a:endParaRPr lang="en-US" sz="4800" dirty="0">
              <a:solidFill>
                <a:schemeClr val="bg1"/>
              </a:solidFill>
              <a:latin typeface="+mn-lt"/>
            </a:endParaRPr>
          </a:p>
        </p:txBody>
      </p:sp>
      <p:sp>
        <p:nvSpPr>
          <p:cNvPr id="9" name="Content Placeholder 8"/>
          <p:cNvSpPr>
            <a:spLocks noGrp="1"/>
          </p:cNvSpPr>
          <p:nvPr>
            <p:ph idx="1"/>
          </p:nvPr>
        </p:nvSpPr>
        <p:spPr>
          <a:xfrm>
            <a:off x="838200" y="1832141"/>
            <a:ext cx="10515600" cy="4344821"/>
          </a:xfrm>
        </p:spPr>
        <p:txBody>
          <a:bodyPr>
            <a:normAutofit/>
          </a:bodyPr>
          <a:lstStyle/>
          <a:p>
            <a:pPr marL="0" indent="0">
              <a:buNone/>
            </a:pPr>
            <a:r>
              <a:rPr lang="en-US" sz="3600" dirty="0" smtClean="0"/>
              <a:t>The DNP portal replaces the Credit Alert Verification Reporting System (CAIVRS), as the system to verify delinquency on a federal debt.</a:t>
            </a:r>
          </a:p>
          <a:p>
            <a:pPr lvl="1"/>
            <a:r>
              <a:rPr lang="en-US" sz="2800" dirty="0" smtClean="0"/>
              <a:t>Chapter 3, Paragraph </a:t>
            </a:r>
            <a:r>
              <a:rPr lang="en-US" sz="2800" dirty="0"/>
              <a:t>3.3 (</a:t>
            </a:r>
            <a:r>
              <a:rPr lang="en-US" sz="2800" dirty="0" smtClean="0"/>
              <a:t>B)</a:t>
            </a:r>
          </a:p>
          <a:p>
            <a:pPr lvl="1"/>
            <a:r>
              <a:rPr lang="en-US" sz="2800" dirty="0" smtClean="0"/>
              <a:t>Chapter 4, Section 3  </a:t>
            </a:r>
          </a:p>
          <a:p>
            <a:pPr lvl="1"/>
            <a:r>
              <a:rPr lang="en-US" sz="2800" dirty="0" smtClean="0"/>
              <a:t>Chapter 6, Attachment 6-A</a:t>
            </a:r>
          </a:p>
          <a:p>
            <a:pPr lvl="1"/>
            <a:r>
              <a:rPr lang="en-US" sz="2800" dirty="0" smtClean="0"/>
              <a:t>Chapter 12, Paragraph 12.4</a:t>
            </a:r>
          </a:p>
          <a:p>
            <a:pPr lvl="1"/>
            <a:r>
              <a:rPr lang="en-US" sz="2800" dirty="0" smtClean="0"/>
              <a:t>Acronyms</a:t>
            </a:r>
            <a:endParaRPr lang="en-US" sz="2800" dirty="0"/>
          </a:p>
          <a:p>
            <a:pPr algn="ctr"/>
            <a:endParaRPr lang="en-US" sz="3600" dirty="0"/>
          </a:p>
          <a:p>
            <a:pPr algn="ctr"/>
            <a:endParaRPr lang="en-US" sz="3600" dirty="0"/>
          </a:p>
          <a:p>
            <a:pPr marL="0" indent="0" algn="ctr">
              <a:buNone/>
            </a:pPr>
            <a:endParaRPr lang="en-US" sz="3600" dirty="0" smtClean="0"/>
          </a:p>
        </p:txBody>
      </p:sp>
    </p:spTree>
    <p:extLst>
      <p:ext uri="{BB962C8B-B14F-4D97-AF65-F5344CB8AC3E}">
        <p14:creationId xmlns:p14="http://schemas.microsoft.com/office/powerpoint/2010/main" val="2394910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825624"/>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4282" y="9465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0" y="97470"/>
            <a:ext cx="10515600" cy="1325563"/>
          </a:xfrm>
        </p:spPr>
        <p:txBody>
          <a:bodyPr>
            <a:normAutofit/>
          </a:bodyPr>
          <a:lstStyle/>
          <a:p>
            <a:r>
              <a:rPr lang="en-US" sz="4800" dirty="0" smtClean="0">
                <a:solidFill>
                  <a:schemeClr val="bg1"/>
                </a:solidFill>
                <a:latin typeface="+mn-lt"/>
              </a:rPr>
              <a:t>Environmental Requirements</a:t>
            </a:r>
            <a:endParaRPr lang="en-US" sz="4800" dirty="0">
              <a:solidFill>
                <a:schemeClr val="bg1"/>
              </a:solidFill>
              <a:latin typeface="+mn-lt"/>
            </a:endParaRPr>
          </a:p>
        </p:txBody>
      </p:sp>
      <p:sp>
        <p:nvSpPr>
          <p:cNvPr id="9" name="Content Placeholder 8"/>
          <p:cNvSpPr>
            <a:spLocks noGrp="1"/>
          </p:cNvSpPr>
          <p:nvPr>
            <p:ph idx="1"/>
          </p:nvPr>
        </p:nvSpPr>
        <p:spPr>
          <a:xfrm>
            <a:off x="626533" y="1825624"/>
            <a:ext cx="11370733" cy="4198317"/>
          </a:xfrm>
        </p:spPr>
        <p:txBody>
          <a:bodyPr>
            <a:noAutofit/>
          </a:bodyPr>
          <a:lstStyle/>
          <a:p>
            <a:r>
              <a:rPr lang="en-US" sz="3200" dirty="0" smtClean="0"/>
              <a:t>References to Rural Development (RD) Instruction 1940-G have been replaced with RD Instruction 1970.</a:t>
            </a:r>
          </a:p>
          <a:p>
            <a:r>
              <a:rPr lang="en-US" sz="3200" dirty="0" smtClean="0"/>
              <a:t>According to RD Instruction 1970, Categorical exclusions apply when:</a:t>
            </a:r>
          </a:p>
          <a:p>
            <a:pPr lvl="2"/>
            <a:r>
              <a:rPr lang="en-US" sz="2400" dirty="0" smtClean="0"/>
              <a:t>No resources are adversely affected</a:t>
            </a:r>
          </a:p>
          <a:p>
            <a:pPr lvl="2"/>
            <a:r>
              <a:rPr lang="en-US" sz="2400" dirty="0" smtClean="0"/>
              <a:t>The property is not in a historic district</a:t>
            </a:r>
          </a:p>
          <a:p>
            <a:pPr lvl="2"/>
            <a:r>
              <a:rPr lang="en-US" sz="2400" dirty="0" smtClean="0"/>
              <a:t>The property is not classified as a historic property</a:t>
            </a:r>
          </a:p>
          <a:p>
            <a:pPr lvl="2"/>
            <a:r>
              <a:rPr lang="en-US" sz="2400" dirty="0" smtClean="0"/>
              <a:t>The property is not considered culturally significant</a:t>
            </a:r>
          </a:p>
          <a:p>
            <a:pPr lvl="2"/>
            <a:r>
              <a:rPr lang="en-US" sz="2400" dirty="0" smtClean="0"/>
              <a:t>There is no flood disturbance</a:t>
            </a:r>
          </a:p>
        </p:txBody>
      </p:sp>
    </p:spTree>
    <p:extLst>
      <p:ext uri="{BB962C8B-B14F-4D97-AF65-F5344CB8AC3E}">
        <p14:creationId xmlns:p14="http://schemas.microsoft.com/office/powerpoint/2010/main" val="2708116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825624"/>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4282" y="9465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0" y="97470"/>
            <a:ext cx="10515600" cy="1325563"/>
          </a:xfrm>
        </p:spPr>
        <p:txBody>
          <a:bodyPr>
            <a:normAutofit/>
          </a:bodyPr>
          <a:lstStyle/>
          <a:p>
            <a:r>
              <a:rPr lang="en-US" sz="4800" dirty="0" smtClean="0">
                <a:solidFill>
                  <a:schemeClr val="bg1"/>
                </a:solidFill>
                <a:latin typeface="+mn-lt"/>
              </a:rPr>
              <a:t>Environmental Requirements</a:t>
            </a:r>
            <a:endParaRPr lang="en-US" sz="4800" dirty="0">
              <a:solidFill>
                <a:schemeClr val="bg1"/>
              </a:solidFill>
              <a:latin typeface="+mn-lt"/>
            </a:endParaRPr>
          </a:p>
        </p:txBody>
      </p:sp>
      <p:sp>
        <p:nvSpPr>
          <p:cNvPr id="9" name="Content Placeholder 8"/>
          <p:cNvSpPr>
            <a:spLocks noGrp="1"/>
          </p:cNvSpPr>
          <p:nvPr>
            <p:ph idx="1"/>
          </p:nvPr>
        </p:nvSpPr>
        <p:spPr>
          <a:xfrm>
            <a:off x="626533" y="1672604"/>
            <a:ext cx="11370733" cy="4351338"/>
          </a:xfrm>
        </p:spPr>
        <p:txBody>
          <a:bodyPr>
            <a:noAutofit/>
          </a:bodyPr>
          <a:lstStyle/>
          <a:p>
            <a:pPr marL="0" indent="0">
              <a:buNone/>
            </a:pPr>
            <a:endParaRPr lang="en-US" dirty="0" smtClean="0"/>
          </a:p>
          <a:p>
            <a:r>
              <a:rPr lang="en-US" sz="3600" dirty="0" smtClean="0"/>
              <a:t>The same level of review is required for existing and new construction.</a:t>
            </a:r>
          </a:p>
          <a:p>
            <a:r>
              <a:rPr lang="en-US" sz="3600" dirty="0"/>
              <a:t>The environmental review must </a:t>
            </a:r>
            <a:r>
              <a:rPr lang="en-US" sz="3600" u="sng" dirty="0"/>
              <a:t>always</a:t>
            </a:r>
            <a:r>
              <a:rPr lang="en-US" sz="3600" dirty="0"/>
              <a:t> be completed before </a:t>
            </a:r>
            <a:r>
              <a:rPr lang="en-US" sz="3600" dirty="0" smtClean="0"/>
              <a:t>any funds </a:t>
            </a:r>
            <a:r>
              <a:rPr lang="en-US" sz="3600" dirty="0"/>
              <a:t>are </a:t>
            </a:r>
            <a:r>
              <a:rPr lang="en-US" sz="3600" dirty="0" smtClean="0"/>
              <a:t>obligated.</a:t>
            </a:r>
            <a:endParaRPr lang="en-US" sz="3600" dirty="0"/>
          </a:p>
          <a:p>
            <a:r>
              <a:rPr lang="en-US" sz="3600" dirty="0" smtClean="0"/>
              <a:t>Remember </a:t>
            </a:r>
            <a:r>
              <a:rPr lang="en-US" sz="3600" dirty="0"/>
              <a:t>that no construction activities, including </a:t>
            </a:r>
            <a:r>
              <a:rPr lang="en-US" sz="3600" dirty="0" smtClean="0"/>
              <a:t>land </a:t>
            </a:r>
            <a:r>
              <a:rPr lang="en-US" sz="3600" dirty="0"/>
              <a:t>development may begin until RD has completed its environmental </a:t>
            </a:r>
            <a:r>
              <a:rPr lang="en-US" sz="3600" dirty="0" smtClean="0"/>
              <a:t>review.</a:t>
            </a:r>
            <a:endParaRPr lang="en-US" sz="3600" dirty="0"/>
          </a:p>
          <a:p>
            <a:endParaRPr lang="en-US" sz="3200" dirty="0"/>
          </a:p>
          <a:p>
            <a:endParaRPr lang="en-US" sz="3200" dirty="0"/>
          </a:p>
        </p:txBody>
      </p:sp>
    </p:spTree>
    <p:extLst>
      <p:ext uri="{BB962C8B-B14F-4D97-AF65-F5344CB8AC3E}">
        <p14:creationId xmlns:p14="http://schemas.microsoft.com/office/powerpoint/2010/main" val="3794530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0" y="118917"/>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a:solidFill>
                  <a:schemeClr val="bg1"/>
                </a:solidFill>
              </a:rPr>
              <a:t>Environmental Requirements</a:t>
            </a:r>
            <a:endParaRPr sz="4800" dirty="0"/>
          </a:p>
        </p:txBody>
      </p:sp>
      <p:sp>
        <p:nvSpPr>
          <p:cNvPr id="5" name="object 5"/>
          <p:cNvSpPr/>
          <p:nvPr/>
        </p:nvSpPr>
        <p:spPr>
          <a:xfrm>
            <a:off x="4282" y="77921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790073" y="1825625"/>
            <a:ext cx="10724594" cy="4351338"/>
          </a:xfrm>
        </p:spPr>
        <p:txBody>
          <a:bodyPr>
            <a:normAutofit/>
          </a:bodyPr>
          <a:lstStyle/>
          <a:p>
            <a:r>
              <a:rPr lang="en-US" sz="3200" dirty="0" smtClean="0"/>
              <a:t>The website </a:t>
            </a:r>
            <a:r>
              <a:rPr lang="en-US" sz="3200" dirty="0"/>
              <a:t>address for the Lead-Based </a:t>
            </a:r>
            <a:r>
              <a:rPr lang="en-US" sz="3200" dirty="0" smtClean="0"/>
              <a:t>Paint (LBP) Compliance Key has been updated.</a:t>
            </a:r>
          </a:p>
          <a:p>
            <a:pPr>
              <a:lnSpc>
                <a:spcPct val="100000"/>
              </a:lnSpc>
              <a:spcBef>
                <a:spcPts val="0"/>
              </a:spcBef>
              <a:defRPr/>
            </a:pPr>
            <a:r>
              <a:rPr lang="en-US" sz="3200" dirty="0" smtClean="0"/>
              <a:t>For those states with Tribes or Tribal Reservations, the importance </a:t>
            </a:r>
            <a:r>
              <a:rPr lang="en-US" sz="3200" dirty="0"/>
              <a:t>of working with the Tribal Historic Preservation Officer (</a:t>
            </a:r>
            <a:r>
              <a:rPr lang="en-US" sz="3200" dirty="0" smtClean="0"/>
              <a:t>THPO) has been emphasized. </a:t>
            </a:r>
          </a:p>
          <a:p>
            <a:pPr>
              <a:lnSpc>
                <a:spcPct val="100000"/>
              </a:lnSpc>
              <a:spcBef>
                <a:spcPts val="0"/>
              </a:spcBef>
              <a:defRPr/>
            </a:pPr>
            <a:r>
              <a:rPr lang="en-US" sz="3200" dirty="0" smtClean="0"/>
              <a:t>Paragraph </a:t>
            </a:r>
            <a:r>
              <a:rPr lang="en-US" sz="3200" dirty="0"/>
              <a:t>13.3 (C), to incorporate language from RD Instruction 1970 which indicates that servicing actions </a:t>
            </a:r>
            <a:r>
              <a:rPr lang="en-US" sz="3200" dirty="0" smtClean="0"/>
              <a:t>do </a:t>
            </a:r>
            <a:r>
              <a:rPr lang="en-US" sz="3200" dirty="0"/>
              <a:t>not require a separate environmental </a:t>
            </a:r>
            <a:r>
              <a:rPr lang="en-US" sz="3200" dirty="0" smtClean="0"/>
              <a:t>review.  </a:t>
            </a:r>
            <a:endParaRPr lang="en-US" sz="3200" dirty="0"/>
          </a:p>
          <a:p>
            <a:pPr marL="0" lvl="0" indent="0">
              <a:buNone/>
            </a:pPr>
            <a:endParaRPr lang="en-US" dirty="0"/>
          </a:p>
          <a:p>
            <a:endParaRPr lang="en-US" dirty="0"/>
          </a:p>
        </p:txBody>
      </p:sp>
    </p:spTree>
    <p:extLst>
      <p:ext uri="{BB962C8B-B14F-4D97-AF65-F5344CB8AC3E}">
        <p14:creationId xmlns:p14="http://schemas.microsoft.com/office/powerpoint/2010/main" val="329046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4239" y="-126265"/>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smtClean="0">
                <a:solidFill>
                  <a:schemeClr val="bg1"/>
                </a:solidFill>
              </a:rPr>
              <a:t>Chapter 3</a:t>
            </a:r>
            <a:endParaRPr sz="4800" dirty="0">
              <a:solidFill>
                <a:schemeClr val="bg1"/>
              </a:solidFill>
            </a:endParaRPr>
          </a:p>
        </p:txBody>
      </p:sp>
      <p:sp>
        <p:nvSpPr>
          <p:cNvPr id="9" name="Content Placeholder 8"/>
          <p:cNvSpPr>
            <a:spLocks noGrp="1"/>
          </p:cNvSpPr>
          <p:nvPr>
            <p:ph sz="half" idx="1"/>
          </p:nvPr>
        </p:nvSpPr>
        <p:spPr>
          <a:xfrm>
            <a:off x="790073" y="1825625"/>
            <a:ext cx="10148860" cy="4351338"/>
          </a:xfrm>
        </p:spPr>
        <p:txBody>
          <a:bodyPr>
            <a:normAutofit/>
          </a:bodyPr>
          <a:lstStyle/>
          <a:p>
            <a:pPr marL="0" indent="0">
              <a:buNone/>
            </a:pPr>
            <a:r>
              <a:rPr lang="en-US" dirty="0"/>
              <a:t> </a:t>
            </a:r>
          </a:p>
          <a:p>
            <a:pPr marL="0" indent="0" algn="ctr">
              <a:buNone/>
            </a:pPr>
            <a:r>
              <a:rPr lang="en-US" sz="4000" dirty="0"/>
              <a:t>Paragraph 3.3 (D)(1), </a:t>
            </a:r>
            <a:r>
              <a:rPr lang="en-US" sz="4000" dirty="0" smtClean="0"/>
              <a:t>removes </a:t>
            </a:r>
            <a:r>
              <a:rPr lang="en-US" sz="4000" dirty="0"/>
              <a:t>the reference to the use of </a:t>
            </a:r>
            <a:r>
              <a:rPr lang="en-US" sz="4000" dirty="0" smtClean="0"/>
              <a:t>HB Letter </a:t>
            </a:r>
            <a:r>
              <a:rPr lang="en-US" sz="4000" dirty="0"/>
              <a:t>1 for potential applicants in the </a:t>
            </a:r>
            <a:r>
              <a:rPr lang="en-US" sz="4000" u="sng" dirty="0"/>
              <a:t>pre-qualification </a:t>
            </a:r>
            <a:r>
              <a:rPr lang="en-US" sz="4000" dirty="0"/>
              <a:t>stage who have incomes above the low-income limit</a:t>
            </a:r>
            <a:r>
              <a:rPr lang="en-US" sz="4000" dirty="0" smtClean="0"/>
              <a:t>. </a:t>
            </a:r>
            <a:r>
              <a:rPr lang="en-US" sz="4000" dirty="0"/>
              <a:t> </a:t>
            </a:r>
          </a:p>
          <a:p>
            <a:pPr marL="0" indent="0">
              <a:buNone/>
            </a:pPr>
            <a:endParaRPr lang="en-US" dirty="0"/>
          </a:p>
        </p:txBody>
      </p:sp>
    </p:spTree>
    <p:extLst>
      <p:ext uri="{BB962C8B-B14F-4D97-AF65-F5344CB8AC3E}">
        <p14:creationId xmlns:p14="http://schemas.microsoft.com/office/powerpoint/2010/main" val="2894478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4239" y="-126265"/>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smtClean="0">
                <a:solidFill>
                  <a:schemeClr val="bg1"/>
                </a:solidFill>
              </a:rPr>
              <a:t>Chapter 3</a:t>
            </a:r>
            <a:endParaRPr sz="4800" dirty="0">
              <a:solidFill>
                <a:schemeClr val="bg1"/>
              </a:solidFill>
            </a:endParaRPr>
          </a:p>
        </p:txBody>
      </p:sp>
      <p:sp>
        <p:nvSpPr>
          <p:cNvPr id="9" name="Content Placeholder 8"/>
          <p:cNvSpPr>
            <a:spLocks noGrp="1"/>
          </p:cNvSpPr>
          <p:nvPr>
            <p:ph sz="half" idx="1"/>
          </p:nvPr>
        </p:nvSpPr>
        <p:spPr>
          <a:xfrm>
            <a:off x="417579" y="1324512"/>
            <a:ext cx="11344124" cy="4782726"/>
          </a:xfrm>
        </p:spPr>
        <p:txBody>
          <a:bodyPr>
            <a:normAutofit/>
          </a:bodyPr>
          <a:lstStyle/>
          <a:p>
            <a:r>
              <a:rPr lang="en-US" sz="3200" dirty="0" smtClean="0"/>
              <a:t>Paragraph </a:t>
            </a:r>
            <a:r>
              <a:rPr lang="en-US" sz="3200" dirty="0"/>
              <a:t>3.3 (D)(3), </a:t>
            </a:r>
            <a:r>
              <a:rPr lang="en-US" sz="3200" dirty="0" smtClean="0"/>
              <a:t>clarifies when a potential applicant </a:t>
            </a:r>
            <a:r>
              <a:rPr lang="en-US" sz="3200" dirty="0"/>
              <a:t>should be asked to attempt to obtain private </a:t>
            </a:r>
            <a:r>
              <a:rPr lang="en-US" sz="3200" dirty="0" smtClean="0"/>
              <a:t>credit.  The following factors should be considered:</a:t>
            </a:r>
          </a:p>
          <a:p>
            <a:pPr lvl="1"/>
            <a:r>
              <a:rPr lang="en-US" sz="2800" dirty="0" smtClean="0"/>
              <a:t>Credit history</a:t>
            </a:r>
          </a:p>
          <a:p>
            <a:pPr lvl="1"/>
            <a:r>
              <a:rPr lang="en-US" sz="2800" dirty="0" smtClean="0"/>
              <a:t>The applicant is above the very low income limit</a:t>
            </a:r>
          </a:p>
          <a:p>
            <a:pPr lvl="1"/>
            <a:r>
              <a:rPr lang="en-US" sz="2800" dirty="0" smtClean="0"/>
              <a:t>Assets</a:t>
            </a:r>
          </a:p>
          <a:p>
            <a:pPr lvl="1"/>
            <a:r>
              <a:rPr lang="en-US" sz="2800" dirty="0" smtClean="0"/>
              <a:t>Lack of apparent need for payment assistance</a:t>
            </a:r>
          </a:p>
          <a:p>
            <a:r>
              <a:rPr lang="en-US" sz="3200" dirty="0" smtClean="0"/>
              <a:t>If any of these indicate that the applicant may be able to obtain a Guaranteed Rural Housing (GRH) or conventional loan, they should be asked to attempt to obtain other credit.   </a:t>
            </a:r>
            <a:endParaRPr lang="en-US" sz="3200" dirty="0"/>
          </a:p>
          <a:p>
            <a:endParaRPr lang="en-US" dirty="0"/>
          </a:p>
        </p:txBody>
      </p:sp>
    </p:spTree>
    <p:extLst>
      <p:ext uri="{BB962C8B-B14F-4D97-AF65-F5344CB8AC3E}">
        <p14:creationId xmlns:p14="http://schemas.microsoft.com/office/powerpoint/2010/main" val="2585561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446314" y="23664"/>
            <a:ext cx="10515600" cy="1325563"/>
          </a:xfrm>
        </p:spPr>
        <p:txBody>
          <a:bodyPr>
            <a:normAutofit/>
          </a:bodyPr>
          <a:lstStyle/>
          <a:p>
            <a:r>
              <a:rPr lang="en-US" sz="4800" dirty="0" smtClean="0">
                <a:solidFill>
                  <a:schemeClr val="bg1"/>
                </a:solidFill>
                <a:latin typeface="+mn-lt"/>
              </a:rPr>
              <a:t>Chapter 3</a:t>
            </a:r>
            <a:endParaRPr lang="en-US" sz="4800" dirty="0">
              <a:solidFill>
                <a:schemeClr val="bg1"/>
              </a:solidFill>
              <a:latin typeface="+mn-lt"/>
            </a:endParaRPr>
          </a:p>
        </p:txBody>
      </p:sp>
      <p:sp>
        <p:nvSpPr>
          <p:cNvPr id="9" name="Content Placeholder 8"/>
          <p:cNvSpPr>
            <a:spLocks noGrp="1"/>
          </p:cNvSpPr>
          <p:nvPr>
            <p:ph idx="1"/>
          </p:nvPr>
        </p:nvSpPr>
        <p:spPr>
          <a:xfrm>
            <a:off x="838200" y="1468346"/>
            <a:ext cx="10515600" cy="4708617"/>
          </a:xfrm>
        </p:spPr>
        <p:txBody>
          <a:bodyPr>
            <a:normAutofit fontScale="77500" lnSpcReduction="20000"/>
          </a:bodyPr>
          <a:lstStyle/>
          <a:p>
            <a:r>
              <a:rPr lang="en-US" sz="4100" dirty="0" smtClean="0"/>
              <a:t>Recommends that applicants complete the homeownership education training early in the application process  (Paragraph 3.4).</a:t>
            </a:r>
            <a:endParaRPr lang="en-US" sz="4100" dirty="0"/>
          </a:p>
          <a:p>
            <a:pPr marL="0" indent="0">
              <a:buNone/>
            </a:pPr>
            <a:r>
              <a:rPr lang="en-US" sz="4100" dirty="0"/>
              <a:t> </a:t>
            </a:r>
          </a:p>
          <a:p>
            <a:r>
              <a:rPr lang="en-US" sz="4100" dirty="0"/>
              <a:t>Paragraph 3.6 (A), to incorporate a reference to </a:t>
            </a:r>
            <a:r>
              <a:rPr lang="en-US" sz="4100" dirty="0" smtClean="0"/>
              <a:t>HB </a:t>
            </a:r>
            <a:r>
              <a:rPr lang="en-US" sz="4100" dirty="0"/>
              <a:t>Letter 11 (3550) which should be sent to the applicant to request missing </a:t>
            </a:r>
            <a:r>
              <a:rPr lang="en-US" sz="4100" dirty="0" smtClean="0"/>
              <a:t>items.</a:t>
            </a:r>
            <a:endParaRPr lang="en-US" sz="4100" dirty="0"/>
          </a:p>
          <a:p>
            <a:pPr marL="0" indent="0">
              <a:buNone/>
            </a:pPr>
            <a:r>
              <a:rPr lang="en-US" sz="4100" dirty="0"/>
              <a:t> </a:t>
            </a:r>
          </a:p>
          <a:p>
            <a:r>
              <a:rPr lang="en-US" sz="4100" dirty="0"/>
              <a:t>Paragraph 3.7, to clarify that Attachment 3-J will be used by applicants, packagers and intermediaries; and to clarify when a written explanation of derogatory credit may be </a:t>
            </a:r>
            <a:r>
              <a:rPr lang="en-US" sz="4100" dirty="0" smtClean="0"/>
              <a:t>requested. </a:t>
            </a:r>
            <a:endParaRPr lang="en-US" sz="4100" dirty="0"/>
          </a:p>
          <a:p>
            <a:pPr marL="0" indent="0">
              <a:buNone/>
            </a:pPr>
            <a:endParaRPr lang="en-US" sz="3100" dirty="0"/>
          </a:p>
        </p:txBody>
      </p:sp>
    </p:spTree>
    <p:extLst>
      <p:ext uri="{BB962C8B-B14F-4D97-AF65-F5344CB8AC3E}">
        <p14:creationId xmlns:p14="http://schemas.microsoft.com/office/powerpoint/2010/main" val="1006443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4196" y="737715"/>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299358" y="15374"/>
            <a:ext cx="10515600" cy="1325563"/>
          </a:xfrm>
        </p:spPr>
        <p:txBody>
          <a:bodyPr>
            <a:normAutofit/>
          </a:bodyPr>
          <a:lstStyle/>
          <a:p>
            <a:r>
              <a:rPr lang="en-US" sz="4800" dirty="0" smtClean="0">
                <a:solidFill>
                  <a:schemeClr val="bg1"/>
                </a:solidFill>
                <a:latin typeface="+mn-lt"/>
              </a:rPr>
              <a:t>Chapter 3</a:t>
            </a:r>
            <a:endParaRPr lang="en-US" sz="4800" dirty="0">
              <a:solidFill>
                <a:schemeClr val="bg1"/>
              </a:solidFill>
              <a:latin typeface="+mn-lt"/>
            </a:endParaRPr>
          </a:p>
        </p:txBody>
      </p:sp>
      <p:sp>
        <p:nvSpPr>
          <p:cNvPr id="9" name="Content Placeholder 8"/>
          <p:cNvSpPr>
            <a:spLocks noGrp="1"/>
          </p:cNvSpPr>
          <p:nvPr>
            <p:ph idx="1"/>
          </p:nvPr>
        </p:nvSpPr>
        <p:spPr/>
        <p:txBody>
          <a:bodyPr>
            <a:normAutofit/>
          </a:bodyPr>
          <a:lstStyle/>
          <a:p>
            <a:r>
              <a:rPr lang="en-US" sz="3200" dirty="0"/>
              <a:t>Paragraph 3.8 (A)(1), to clarify that all lender charges which are imposed on a consumer must be disclosed regardless of how the costs are being </a:t>
            </a:r>
            <a:r>
              <a:rPr lang="en-US" sz="3200" dirty="0" smtClean="0"/>
              <a:t>paid.</a:t>
            </a:r>
          </a:p>
          <a:p>
            <a:pPr marL="0" indent="0">
              <a:buNone/>
            </a:pPr>
            <a:endParaRPr lang="en-US" sz="3200" dirty="0"/>
          </a:p>
          <a:p>
            <a:r>
              <a:rPr lang="en-US" sz="3200" dirty="0"/>
              <a:t> </a:t>
            </a:r>
            <a:r>
              <a:rPr lang="en-US" sz="3200" dirty="0" smtClean="0"/>
              <a:t>Paragraph </a:t>
            </a:r>
            <a:r>
              <a:rPr lang="en-US" sz="3200" dirty="0"/>
              <a:t>3.8 (B), to clarify that Truth in Lending (TIL) statements are required for all unsecured </a:t>
            </a:r>
            <a:r>
              <a:rPr lang="en-US" sz="3200" dirty="0" smtClean="0"/>
              <a:t>loans.</a:t>
            </a:r>
            <a:endParaRPr lang="en-US" sz="3200" dirty="0"/>
          </a:p>
          <a:p>
            <a:endParaRPr lang="en-US" dirty="0"/>
          </a:p>
        </p:txBody>
      </p:sp>
    </p:spTree>
    <p:extLst>
      <p:ext uri="{BB962C8B-B14F-4D97-AF65-F5344CB8AC3E}">
        <p14:creationId xmlns:p14="http://schemas.microsoft.com/office/powerpoint/2010/main" val="1686112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446314" y="97470"/>
            <a:ext cx="10515600" cy="1325563"/>
          </a:xfrm>
        </p:spPr>
        <p:txBody>
          <a:bodyPr>
            <a:normAutofit/>
          </a:bodyPr>
          <a:lstStyle/>
          <a:p>
            <a:r>
              <a:rPr lang="en-US" sz="4800" dirty="0" smtClean="0">
                <a:solidFill>
                  <a:schemeClr val="bg1"/>
                </a:solidFill>
                <a:latin typeface="+mn-lt"/>
              </a:rPr>
              <a:t>Chapter 3</a:t>
            </a:r>
            <a:endParaRPr lang="en-US" sz="4800" dirty="0">
              <a:solidFill>
                <a:schemeClr val="bg1"/>
              </a:solidFill>
              <a:latin typeface="+mn-lt"/>
            </a:endParaRPr>
          </a:p>
        </p:txBody>
      </p:sp>
      <p:sp>
        <p:nvSpPr>
          <p:cNvPr id="9" name="Content Placeholder 8"/>
          <p:cNvSpPr>
            <a:spLocks noGrp="1"/>
          </p:cNvSpPr>
          <p:nvPr>
            <p:ph idx="1"/>
          </p:nvPr>
        </p:nvSpPr>
        <p:spPr>
          <a:xfrm>
            <a:off x="838200" y="1520503"/>
            <a:ext cx="10515600" cy="4237130"/>
          </a:xfrm>
        </p:spPr>
        <p:txBody>
          <a:bodyPr>
            <a:normAutofit fontScale="92500" lnSpcReduction="20000"/>
          </a:bodyPr>
          <a:lstStyle/>
          <a:p>
            <a:r>
              <a:rPr lang="en-US" dirty="0"/>
              <a:t>Paragraph </a:t>
            </a:r>
            <a:r>
              <a:rPr lang="en-US" dirty="0" smtClean="0"/>
              <a:t>3.9</a:t>
            </a:r>
          </a:p>
          <a:p>
            <a:pPr lvl="1"/>
            <a:r>
              <a:rPr lang="en-US" dirty="0" smtClean="0"/>
              <a:t>Adds </a:t>
            </a:r>
            <a:r>
              <a:rPr lang="en-US" dirty="0"/>
              <a:t>language to indicate that in limited situations </a:t>
            </a:r>
            <a:r>
              <a:rPr lang="en-US" dirty="0" smtClean="0"/>
              <a:t>(i.e. </a:t>
            </a:r>
            <a:r>
              <a:rPr lang="en-US" dirty="0"/>
              <a:t>obtaining bids for repair work), applicants may be given a response time not to exceed 30 </a:t>
            </a:r>
            <a:r>
              <a:rPr lang="en-US" dirty="0" smtClean="0"/>
              <a:t>days. </a:t>
            </a:r>
          </a:p>
          <a:p>
            <a:pPr marL="457200" lvl="1" indent="0">
              <a:buNone/>
            </a:pPr>
            <a:endParaRPr lang="en-US" dirty="0" smtClean="0"/>
          </a:p>
          <a:p>
            <a:pPr lvl="1"/>
            <a:r>
              <a:rPr lang="en-US" dirty="0" smtClean="0"/>
              <a:t>Clarifies </a:t>
            </a:r>
            <a:r>
              <a:rPr lang="en-US" dirty="0"/>
              <a:t>that applicants who are over the </a:t>
            </a:r>
            <a:r>
              <a:rPr lang="en-US" dirty="0" smtClean="0"/>
              <a:t>low-income </a:t>
            </a:r>
            <a:r>
              <a:rPr lang="en-US" dirty="0"/>
              <a:t>limit but within the moderate income limit should be issued </a:t>
            </a:r>
            <a:r>
              <a:rPr lang="en-US" dirty="0" smtClean="0"/>
              <a:t>HB </a:t>
            </a:r>
            <a:r>
              <a:rPr lang="en-US" dirty="0"/>
              <a:t>Letter 1 (3550) “Moderate Income Options”.  </a:t>
            </a:r>
          </a:p>
          <a:p>
            <a:pPr marL="0" indent="0">
              <a:buNone/>
            </a:pPr>
            <a:r>
              <a:rPr lang="en-US" dirty="0"/>
              <a:t> </a:t>
            </a:r>
          </a:p>
          <a:p>
            <a:r>
              <a:rPr lang="en-US" dirty="0"/>
              <a:t>Paragraph 3.10, </a:t>
            </a:r>
            <a:r>
              <a:rPr lang="en-US" dirty="0" smtClean="0"/>
              <a:t>replaces the </a:t>
            </a:r>
            <a:r>
              <a:rPr lang="en-US" dirty="0"/>
              <a:t>word “complete” with “eligible” when discussing the selection of applications within processing priorities when funding is </a:t>
            </a:r>
            <a:r>
              <a:rPr lang="en-US" dirty="0" smtClean="0"/>
              <a:t>limited.  </a:t>
            </a:r>
            <a:endParaRPr lang="en-US" dirty="0"/>
          </a:p>
          <a:p>
            <a:pPr marL="0" indent="0">
              <a:buNone/>
            </a:pPr>
            <a:r>
              <a:rPr lang="en-US" dirty="0"/>
              <a:t> </a:t>
            </a:r>
          </a:p>
          <a:p>
            <a:r>
              <a:rPr lang="en-US" dirty="0"/>
              <a:t>Paragraph 3.11, </a:t>
            </a:r>
            <a:r>
              <a:rPr lang="en-US" dirty="0" smtClean="0"/>
              <a:t>clarifies </a:t>
            </a:r>
            <a:r>
              <a:rPr lang="en-US" dirty="0"/>
              <a:t>that Certificate(s) of Eligibility </a:t>
            </a:r>
            <a:r>
              <a:rPr lang="en-US" dirty="0" smtClean="0"/>
              <a:t>(COE) are </a:t>
            </a:r>
            <a:r>
              <a:rPr lang="en-US" dirty="0"/>
              <a:t>issued based on expected state and national funding </a:t>
            </a:r>
            <a:r>
              <a:rPr lang="en-US" dirty="0" smtClean="0"/>
              <a:t>availability.</a:t>
            </a:r>
            <a:endParaRPr lang="en-US" dirty="0"/>
          </a:p>
          <a:p>
            <a:endParaRPr lang="en-US" dirty="0"/>
          </a:p>
        </p:txBody>
      </p:sp>
    </p:spTree>
    <p:extLst>
      <p:ext uri="{BB962C8B-B14F-4D97-AF65-F5344CB8AC3E}">
        <p14:creationId xmlns:p14="http://schemas.microsoft.com/office/powerpoint/2010/main" val="3305319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185057" y="23664"/>
            <a:ext cx="10515600" cy="1325563"/>
          </a:xfrm>
        </p:spPr>
        <p:txBody>
          <a:bodyPr>
            <a:normAutofit/>
          </a:bodyPr>
          <a:lstStyle/>
          <a:p>
            <a:r>
              <a:rPr lang="en-US" sz="4800" dirty="0" smtClean="0">
                <a:solidFill>
                  <a:schemeClr val="bg1"/>
                </a:solidFill>
                <a:latin typeface="+mn-lt"/>
              </a:rPr>
              <a:t>Chapter 3</a:t>
            </a:r>
            <a:endParaRPr lang="en-US" sz="4800" dirty="0">
              <a:solidFill>
                <a:schemeClr val="bg1"/>
              </a:solidFill>
              <a:latin typeface="+mn-lt"/>
            </a:endParaRPr>
          </a:p>
        </p:txBody>
      </p:sp>
      <p:sp>
        <p:nvSpPr>
          <p:cNvPr id="9" name="Content Placeholder 8"/>
          <p:cNvSpPr>
            <a:spLocks noGrp="1"/>
          </p:cNvSpPr>
          <p:nvPr>
            <p:ph idx="1"/>
          </p:nvPr>
        </p:nvSpPr>
        <p:spPr>
          <a:xfrm>
            <a:off x="185058" y="1639419"/>
            <a:ext cx="10889342" cy="3948030"/>
          </a:xfrm>
        </p:spPr>
        <p:txBody>
          <a:bodyPr>
            <a:normAutofit lnSpcReduction="10000"/>
          </a:bodyPr>
          <a:lstStyle/>
          <a:p>
            <a:pPr marL="0" indent="0">
              <a:buNone/>
            </a:pPr>
            <a:r>
              <a:rPr lang="en-US" dirty="0"/>
              <a:t> </a:t>
            </a:r>
          </a:p>
          <a:p>
            <a:r>
              <a:rPr lang="en-US" sz="3600" dirty="0"/>
              <a:t>Paragraph 3.13 (B)(</a:t>
            </a:r>
            <a:r>
              <a:rPr lang="en-US" sz="3600" dirty="0" smtClean="0"/>
              <a:t>4) – Fourth Priority Designations</a:t>
            </a:r>
          </a:p>
          <a:p>
            <a:pPr lvl="1"/>
            <a:r>
              <a:rPr lang="en-US" sz="3200" dirty="0" smtClean="0"/>
              <a:t>Applications </a:t>
            </a:r>
            <a:r>
              <a:rPr lang="en-US" sz="3200" dirty="0"/>
              <a:t>processed through the certified loan application packaging process via an Agency-approved intermediary </a:t>
            </a:r>
            <a:r>
              <a:rPr lang="en-US" sz="3200" dirty="0" smtClean="0"/>
              <a:t>;</a:t>
            </a:r>
          </a:p>
          <a:p>
            <a:pPr lvl="1"/>
            <a:r>
              <a:rPr lang="en-US" sz="3200" dirty="0" smtClean="0"/>
              <a:t>Clarifies the </a:t>
            </a:r>
            <a:r>
              <a:rPr lang="en-US" sz="3200" dirty="0"/>
              <a:t>priority for leveraged loans; </a:t>
            </a:r>
            <a:r>
              <a:rPr lang="en-US" sz="3200" dirty="0" smtClean="0"/>
              <a:t>and</a:t>
            </a:r>
          </a:p>
          <a:p>
            <a:pPr lvl="1"/>
            <a:r>
              <a:rPr lang="en-US" sz="3200" dirty="0" smtClean="0"/>
              <a:t>Clarifies that </a:t>
            </a:r>
            <a:r>
              <a:rPr lang="en-US" sz="3200" dirty="0"/>
              <a:t>applications received via the Mutual Self Help program or via an intermediary need not have supplemental funding in order to qualify for the </a:t>
            </a:r>
            <a:r>
              <a:rPr lang="en-US" sz="3200" dirty="0" smtClean="0"/>
              <a:t>priority.</a:t>
            </a:r>
            <a:endParaRPr lang="en-US" sz="3200" dirty="0"/>
          </a:p>
          <a:p>
            <a:endParaRPr lang="en-US" dirty="0"/>
          </a:p>
        </p:txBody>
      </p:sp>
    </p:spTree>
    <p:extLst>
      <p:ext uri="{BB962C8B-B14F-4D97-AF65-F5344CB8AC3E}">
        <p14:creationId xmlns:p14="http://schemas.microsoft.com/office/powerpoint/2010/main" val="1024354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185057" y="23664"/>
            <a:ext cx="10515600" cy="1325563"/>
          </a:xfrm>
        </p:spPr>
        <p:txBody>
          <a:bodyPr>
            <a:normAutofit/>
          </a:bodyPr>
          <a:lstStyle/>
          <a:p>
            <a:r>
              <a:rPr lang="en-US" sz="4800" dirty="0" smtClean="0">
                <a:solidFill>
                  <a:schemeClr val="bg1"/>
                </a:solidFill>
                <a:latin typeface="+mn-lt"/>
              </a:rPr>
              <a:t>Chapter 3</a:t>
            </a:r>
            <a:endParaRPr lang="en-US" sz="4800" dirty="0">
              <a:solidFill>
                <a:schemeClr val="bg1"/>
              </a:solidFill>
              <a:latin typeface="+mn-lt"/>
            </a:endParaRPr>
          </a:p>
        </p:txBody>
      </p:sp>
      <p:sp>
        <p:nvSpPr>
          <p:cNvPr id="9" name="Content Placeholder 8"/>
          <p:cNvSpPr>
            <a:spLocks noGrp="1"/>
          </p:cNvSpPr>
          <p:nvPr>
            <p:ph idx="1"/>
          </p:nvPr>
        </p:nvSpPr>
        <p:spPr>
          <a:xfrm>
            <a:off x="833961" y="1639419"/>
            <a:ext cx="10515600" cy="4351338"/>
          </a:xfrm>
        </p:spPr>
        <p:txBody>
          <a:bodyPr>
            <a:noAutofit/>
          </a:bodyPr>
          <a:lstStyle/>
          <a:p>
            <a:r>
              <a:rPr lang="en-US" dirty="0" smtClean="0"/>
              <a:t>Paragraph </a:t>
            </a:r>
            <a:r>
              <a:rPr lang="en-US" dirty="0"/>
              <a:t>3.12, references </a:t>
            </a:r>
            <a:r>
              <a:rPr lang="en-US" dirty="0" smtClean="0"/>
              <a:t>HB </a:t>
            </a:r>
            <a:r>
              <a:rPr lang="en-US" dirty="0"/>
              <a:t>Letter 4 (3550) Funds Not Available – Certificate of Eligibility/Identified Property which should be </a:t>
            </a:r>
            <a:r>
              <a:rPr lang="en-US" dirty="0" smtClean="0"/>
              <a:t>used when </a:t>
            </a:r>
            <a:r>
              <a:rPr lang="en-US" dirty="0"/>
              <a:t>a </a:t>
            </a:r>
            <a:r>
              <a:rPr lang="en-US" dirty="0" smtClean="0"/>
              <a:t>COE </a:t>
            </a:r>
            <a:r>
              <a:rPr lang="en-US" dirty="0"/>
              <a:t>has been issued or an applicant has identified a property, but funds are not available for the loan request.  </a:t>
            </a:r>
          </a:p>
          <a:p>
            <a:r>
              <a:rPr lang="en-US" dirty="0" smtClean="0"/>
              <a:t>Paragraph </a:t>
            </a:r>
            <a:r>
              <a:rPr lang="en-US" dirty="0"/>
              <a:t>3.13 (D), to amend the name of </a:t>
            </a:r>
            <a:r>
              <a:rPr lang="en-US" dirty="0" smtClean="0"/>
              <a:t>HB </a:t>
            </a:r>
            <a:r>
              <a:rPr lang="en-US" dirty="0"/>
              <a:t>Letter 11 (3550) from “Selected for Processing/Request Information” to “Request Information”.</a:t>
            </a:r>
          </a:p>
          <a:p>
            <a:pPr marL="0" indent="0">
              <a:buNone/>
            </a:pPr>
            <a:endParaRPr lang="en-US" dirty="0" smtClean="0"/>
          </a:p>
          <a:p>
            <a:pPr marL="0" indent="0">
              <a:buNone/>
            </a:pPr>
            <a:r>
              <a:rPr lang="en-US" dirty="0" smtClean="0"/>
              <a:t>Changes have been made throughout the HB in regard to these letters.  </a:t>
            </a:r>
            <a:endParaRPr lang="en-US" dirty="0"/>
          </a:p>
        </p:txBody>
      </p:sp>
    </p:spTree>
    <p:extLst>
      <p:ext uri="{BB962C8B-B14F-4D97-AF65-F5344CB8AC3E}">
        <p14:creationId xmlns:p14="http://schemas.microsoft.com/office/powerpoint/2010/main" val="2000754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0" y="364810"/>
            <a:ext cx="9673389"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884240" y="1639419"/>
            <a:ext cx="9563627" cy="4339650"/>
          </a:xfrm>
          <a:prstGeom prst="rect">
            <a:avLst/>
          </a:prstGeom>
        </p:spPr>
        <p:txBody>
          <a:bodyPr wrap="square">
            <a:spAutoFit/>
          </a:bodyPr>
          <a:lstStyle/>
          <a:p>
            <a:r>
              <a:rPr lang="en-US" sz="2800" b="1" u="sng" dirty="0" smtClean="0">
                <a:ea typeface="Times New Roman" panose="02020603050405020304" pitchFamily="18" charset="0"/>
                <a:cs typeface="Times New Roman" panose="02020603050405020304" pitchFamily="18" charset="0"/>
              </a:rPr>
              <a:t>Section 1: Evaluating Borrower Income </a:t>
            </a:r>
            <a:br>
              <a:rPr lang="en-US" sz="2800" b="1" u="sng" dirty="0" smtClean="0">
                <a:ea typeface="Times New Roman" panose="02020603050405020304" pitchFamily="18" charset="0"/>
                <a:cs typeface="Times New Roman" panose="02020603050405020304" pitchFamily="18" charset="0"/>
              </a:rPr>
            </a:br>
            <a:endParaRPr lang="en-US" sz="2800" b="1" u="sng" dirty="0" smtClean="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smtClean="0"/>
              <a:t>Updated </a:t>
            </a:r>
            <a:r>
              <a:rPr lang="en-US" sz="2800" dirty="0"/>
              <a:t>guidance on full time students in Exhibit </a:t>
            </a:r>
            <a:r>
              <a:rPr lang="en-US" sz="2800" dirty="0" smtClean="0"/>
              <a:t>4-1.</a:t>
            </a:r>
            <a:br>
              <a:rPr lang="en-US" sz="2800" dirty="0" smtClean="0"/>
            </a:br>
            <a:endParaRPr lang="en-US" sz="2800" dirty="0" smtClean="0"/>
          </a:p>
          <a:p>
            <a:pPr marL="342900" indent="-342900">
              <a:buFont typeface="Arial" panose="020B0604020202020204" pitchFamily="34" charset="0"/>
              <a:buChar char="•"/>
            </a:pPr>
            <a:r>
              <a:rPr lang="en-US" sz="2800" dirty="0" smtClean="0"/>
              <a:t>Supplemental </a:t>
            </a:r>
            <a:r>
              <a:rPr lang="en-US" sz="2800" dirty="0"/>
              <a:t>Nutrition Assistance Program (SNAP</a:t>
            </a:r>
            <a:r>
              <a:rPr lang="en-US" sz="2800" dirty="0" smtClean="0"/>
              <a:t>) is now considered as a source of repayment income only.</a:t>
            </a:r>
            <a:br>
              <a:rPr lang="en-US" sz="2800" dirty="0" smtClean="0"/>
            </a:br>
            <a:endParaRPr lang="en-US" sz="2800" dirty="0"/>
          </a:p>
          <a:p>
            <a:pPr marL="342900" indent="-342900">
              <a:buFont typeface="Arial" panose="020B0604020202020204" pitchFamily="34" charset="0"/>
              <a:buChar char="•"/>
            </a:pPr>
            <a:r>
              <a:rPr lang="en-US" sz="2800" dirty="0" smtClean="0"/>
              <a:t>Payments </a:t>
            </a:r>
            <a:r>
              <a:rPr lang="en-US" sz="2800" dirty="0"/>
              <a:t>for the care of foster children or </a:t>
            </a:r>
            <a:r>
              <a:rPr lang="en-US" sz="2800" dirty="0" smtClean="0"/>
              <a:t>adults are never considered when calculating annual or repayment income.</a:t>
            </a:r>
            <a:endParaRPr lang="en-US" sz="2800" dirty="0"/>
          </a:p>
          <a:p>
            <a:r>
              <a:rPr lang="en-US" sz="2400" dirty="0"/>
              <a:t> </a:t>
            </a:r>
          </a:p>
        </p:txBody>
      </p:sp>
    </p:spTree>
    <p:extLst>
      <p:ext uri="{BB962C8B-B14F-4D97-AF65-F5344CB8AC3E}">
        <p14:creationId xmlns:p14="http://schemas.microsoft.com/office/powerpoint/2010/main" val="19436652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524933" y="1520503"/>
            <a:ext cx="11328400" cy="5078313"/>
          </a:xfrm>
          <a:prstGeom prst="rect">
            <a:avLst/>
          </a:prstGeom>
        </p:spPr>
        <p:txBody>
          <a:bodyPr wrap="square">
            <a:spAutoFit/>
          </a:bodyPr>
          <a:lstStyle/>
          <a:p>
            <a:r>
              <a:rPr lang="en-US" sz="2400" b="1" u="sng" dirty="0">
                <a:ea typeface="Times New Roman" panose="02020603050405020304" pitchFamily="18" charset="0"/>
                <a:cs typeface="Times New Roman" panose="02020603050405020304" pitchFamily="18" charset="0"/>
              </a:rPr>
              <a:t>Section 1: Evaluating Borrower </a:t>
            </a:r>
            <a:r>
              <a:rPr lang="en-US" sz="2400" b="1" u="sng" dirty="0" smtClean="0">
                <a:ea typeface="Times New Roman" panose="02020603050405020304" pitchFamily="18" charset="0"/>
                <a:cs typeface="Times New Roman" panose="02020603050405020304" pitchFamily="18" charset="0"/>
              </a:rPr>
              <a:t>Income (cont’d)</a:t>
            </a:r>
            <a:endParaRPr lang="en-US" sz="2400" dirty="0" smtClean="0"/>
          </a:p>
          <a:p>
            <a:endParaRPr lang="en-US" sz="2400" dirty="0"/>
          </a:p>
          <a:p>
            <a:pPr marL="342900" indent="-342900">
              <a:buFont typeface="Arial" panose="020B0604020202020204" pitchFamily="34" charset="0"/>
              <a:buChar char="•"/>
            </a:pPr>
            <a:r>
              <a:rPr lang="en-US" sz="2800" dirty="0" smtClean="0"/>
              <a:t>Electronically </a:t>
            </a:r>
            <a:r>
              <a:rPr lang="en-US" sz="2800" dirty="0"/>
              <a:t>filed tax </a:t>
            </a:r>
            <a:r>
              <a:rPr lang="en-US" sz="2800" dirty="0" smtClean="0"/>
              <a:t>returns are not required to have manual signatures, if there is sufficient documentation the applicant has signed &amp; filed the return electronically.</a:t>
            </a:r>
            <a:br>
              <a:rPr lang="en-US" sz="2800" dirty="0" smtClean="0"/>
            </a:br>
            <a:endParaRPr lang="en-US" sz="2800" dirty="0" smtClean="0"/>
          </a:p>
          <a:p>
            <a:pPr marL="342900" indent="-342900">
              <a:buFont typeface="Arial" panose="020B0604020202020204" pitchFamily="34" charset="0"/>
              <a:buChar char="•"/>
            </a:pPr>
            <a:r>
              <a:rPr lang="en-US" sz="2800" dirty="0" smtClean="0"/>
              <a:t>IRS </a:t>
            </a:r>
            <a:r>
              <a:rPr lang="en-US" sz="2800" dirty="0"/>
              <a:t>Form 4506-T, Request for Transcript of Tax </a:t>
            </a:r>
            <a:r>
              <a:rPr lang="en-US" sz="2800" dirty="0" smtClean="0"/>
              <a:t>Return is required for all applicants (except 504 grant only), at the time of loan application. </a:t>
            </a:r>
            <a:r>
              <a:rPr lang="en-US" sz="2800" dirty="0"/>
              <a:t>The Agency will use IRS Form 4506-T to obtain a tax return transcript for the previous two tax years, prior to loan underwriting, </a:t>
            </a:r>
            <a:r>
              <a:rPr lang="en-US" sz="2800" b="1" i="1" dirty="0"/>
              <a:t>only if additional income validation is </a:t>
            </a:r>
            <a:r>
              <a:rPr lang="en-US" sz="2800" b="1" i="1" dirty="0" smtClean="0"/>
              <a:t>needed.</a:t>
            </a:r>
            <a:endParaRPr lang="en-US" sz="2800" dirty="0"/>
          </a:p>
          <a:p>
            <a:r>
              <a:rPr lang="en-US" sz="2400" dirty="0"/>
              <a:t> </a:t>
            </a:r>
          </a:p>
        </p:txBody>
      </p:sp>
      <p:sp>
        <p:nvSpPr>
          <p:cNvPr id="7" name="TextBox 6"/>
          <p:cNvSpPr txBox="1"/>
          <p:nvPr/>
        </p:nvSpPr>
        <p:spPr>
          <a:xfrm>
            <a:off x="385011" y="364810"/>
            <a:ext cx="10212232"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Tree>
    <p:extLst>
      <p:ext uri="{BB962C8B-B14F-4D97-AF65-F5344CB8AC3E}">
        <p14:creationId xmlns:p14="http://schemas.microsoft.com/office/powerpoint/2010/main" val="2946114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0" y="255058"/>
            <a:ext cx="10636774"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469895" y="1388798"/>
            <a:ext cx="11243732" cy="5109091"/>
          </a:xfrm>
          <a:prstGeom prst="rect">
            <a:avLst/>
          </a:prstGeom>
        </p:spPr>
        <p:txBody>
          <a:bodyPr wrap="square">
            <a:spAutoFit/>
          </a:bodyPr>
          <a:lstStyle/>
          <a:p>
            <a:r>
              <a:rPr lang="en-US" sz="2800" b="1" u="sng" dirty="0">
                <a:ea typeface="Times New Roman" panose="02020603050405020304" pitchFamily="18" charset="0"/>
                <a:cs typeface="Times New Roman" panose="02020603050405020304" pitchFamily="18" charset="0"/>
              </a:rPr>
              <a:t>Section 1: Evaluating Borrower Income (cont’d)</a:t>
            </a:r>
            <a:endParaRPr lang="en-US" sz="2800" dirty="0"/>
          </a:p>
          <a:p>
            <a:endParaRPr lang="en-US" sz="2800" dirty="0" smtClean="0"/>
          </a:p>
          <a:p>
            <a:pPr marL="285750" indent="-285750">
              <a:buFont typeface="Arial" panose="020B0604020202020204" pitchFamily="34" charset="0"/>
              <a:buChar char="•"/>
            </a:pPr>
            <a:r>
              <a:rPr lang="en-US" sz="3200" dirty="0" smtClean="0"/>
              <a:t>Paragraph </a:t>
            </a:r>
            <a:r>
              <a:rPr lang="en-US" sz="3200" dirty="0"/>
              <a:t>4.3 (E) Verification Requirements and Procedures </a:t>
            </a:r>
            <a:r>
              <a:rPr lang="en-US" sz="3200" dirty="0" smtClean="0"/>
              <a:t>chart removes </a:t>
            </a:r>
            <a:r>
              <a:rPr lang="en-US" sz="3200" dirty="0"/>
              <a:t>guidance on the use of IRS Form 4506-T for self-employed persons and as a seasonal employment verification </a:t>
            </a:r>
            <a:r>
              <a:rPr lang="en-US" sz="3200" dirty="0" smtClean="0"/>
              <a:t>source. </a:t>
            </a:r>
            <a:br>
              <a:rPr lang="en-US" sz="3200" dirty="0" smtClean="0"/>
            </a:br>
            <a:endParaRPr lang="en-US" sz="3200" dirty="0" smtClean="0"/>
          </a:p>
          <a:p>
            <a:pPr marL="285750" indent="-285750">
              <a:buFont typeface="Arial" panose="020B0604020202020204" pitchFamily="34" charset="0"/>
              <a:buChar char="•"/>
            </a:pPr>
            <a:r>
              <a:rPr lang="en-US" sz="3200" dirty="0" smtClean="0"/>
              <a:t>Guidance on </a:t>
            </a:r>
            <a:r>
              <a:rPr lang="en-US" sz="3200" dirty="0"/>
              <a:t>exceptions to asset limits when medical expenses exceed </a:t>
            </a:r>
            <a:r>
              <a:rPr lang="en-US" sz="3200" dirty="0" smtClean="0"/>
              <a:t>3% of </a:t>
            </a:r>
            <a:r>
              <a:rPr lang="en-US" sz="3200" dirty="0"/>
              <a:t>annual </a:t>
            </a:r>
            <a:r>
              <a:rPr lang="en-US" sz="3200" dirty="0" smtClean="0"/>
              <a:t>income, has been removed.  </a:t>
            </a:r>
            <a:endParaRPr lang="en-US" sz="3200" dirty="0"/>
          </a:p>
          <a:p>
            <a:r>
              <a:rPr lang="en-US" sz="2800" dirty="0"/>
              <a:t> </a:t>
            </a:r>
          </a:p>
          <a:p>
            <a:r>
              <a:rPr lang="en-US" dirty="0"/>
              <a:t> </a:t>
            </a:r>
          </a:p>
        </p:txBody>
      </p:sp>
    </p:spTree>
    <p:extLst>
      <p:ext uri="{BB962C8B-B14F-4D97-AF65-F5344CB8AC3E}">
        <p14:creationId xmlns:p14="http://schemas.microsoft.com/office/powerpoint/2010/main" val="38678646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604156" y="754612"/>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1" y="364810"/>
            <a:ext cx="5582652"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1130280" y="1652758"/>
            <a:ext cx="10453281" cy="5627181"/>
          </a:xfrm>
          <a:prstGeom prst="rect">
            <a:avLst/>
          </a:prstGeom>
        </p:spPr>
        <p:txBody>
          <a:bodyPr wrap="square">
            <a:spAutoFit/>
          </a:bodyPr>
          <a:lstStyle/>
          <a:p>
            <a:r>
              <a:rPr lang="en-US" sz="3600" b="1" u="sng" dirty="0">
                <a:ea typeface="Times New Roman" panose="02020603050405020304" pitchFamily="18" charset="0"/>
                <a:cs typeface="Times New Roman" panose="02020603050405020304" pitchFamily="18" charset="0"/>
              </a:rPr>
              <a:t>Section 1: Evaluating Borrower Income (cont’d)</a:t>
            </a:r>
            <a:endParaRPr lang="en-US" sz="3600" dirty="0"/>
          </a:p>
          <a:p>
            <a:endParaRPr lang="en-US" sz="2800" dirty="0" smtClean="0"/>
          </a:p>
          <a:p>
            <a:pPr marL="342900" indent="-342900">
              <a:buFont typeface="Arial" panose="020B0604020202020204" pitchFamily="34" charset="0"/>
              <a:buChar char="•"/>
            </a:pPr>
            <a:r>
              <a:rPr lang="en-US" sz="3600" dirty="0" smtClean="0"/>
              <a:t>Nontaxable </a:t>
            </a:r>
            <a:r>
              <a:rPr lang="en-US" sz="3600" dirty="0"/>
              <a:t>income </a:t>
            </a:r>
            <a:r>
              <a:rPr lang="en-US" sz="3600" dirty="0" smtClean="0"/>
              <a:t>sources </a:t>
            </a:r>
            <a:r>
              <a:rPr lang="en-US" sz="3600" dirty="0"/>
              <a:t>such as Housing Choice Vouchers, social security, and child support (provided it is stable and is expected to continue for at least two years</a:t>
            </a:r>
            <a:r>
              <a:rPr lang="en-US" sz="3600" dirty="0" smtClean="0"/>
              <a:t>) </a:t>
            </a:r>
            <a:r>
              <a:rPr lang="en-US" sz="3600" b="1" u="sng" dirty="0" smtClean="0"/>
              <a:t>will </a:t>
            </a:r>
            <a:r>
              <a:rPr lang="en-US" sz="3600" dirty="0" smtClean="0"/>
              <a:t>be “grossed up” (multiplied by 120%), and added to the applicant’s repayment income.</a:t>
            </a:r>
            <a:endParaRPr lang="en-US" sz="3600" dirty="0"/>
          </a:p>
          <a:p>
            <a:endParaRPr lang="en-US" sz="2400" b="1" u="sng"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endParaRPr lang="en-US" dirty="0">
              <a:ea typeface="Times New Roman" panose="02020603050405020304" pitchFamily="18" charset="0"/>
              <a:cs typeface="Times New Roman" panose="02020603050405020304" pitchFamily="18" charset="0"/>
            </a:endParaRPr>
          </a:p>
          <a:p>
            <a:pPr>
              <a:lnSpc>
                <a:spcPts val="1000"/>
              </a:lnSpc>
            </a:pPr>
            <a:r>
              <a:rPr lang="en-US" b="1" dirty="0">
                <a:ea typeface="Times New Roman" panose="02020603050405020304" pitchFamily="18" charset="0"/>
                <a:cs typeface="Times New Roman" panose="02020603050405020304" pitchFamily="18" charset="0"/>
              </a:rPr>
              <a:t> </a:t>
            </a:r>
            <a:endParaRPr lang="en-US"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5468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0" y="1821177"/>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1" y="364810"/>
            <a:ext cx="5582652"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1231483" y="1560615"/>
            <a:ext cx="9953588" cy="4893647"/>
          </a:xfrm>
          <a:prstGeom prst="rect">
            <a:avLst/>
          </a:prstGeom>
        </p:spPr>
        <p:txBody>
          <a:bodyPr wrap="square">
            <a:spAutoFit/>
          </a:bodyPr>
          <a:lstStyle/>
          <a:p>
            <a:r>
              <a:rPr lang="en-US" sz="3200" b="1" u="sng" dirty="0">
                <a:ea typeface="Times New Roman" panose="02020603050405020304" pitchFamily="18" charset="0"/>
                <a:cs typeface="Times New Roman" panose="02020603050405020304" pitchFamily="18" charset="0"/>
              </a:rPr>
              <a:t>Section 2: Evaluating Borrower </a:t>
            </a:r>
            <a:r>
              <a:rPr lang="en-US" sz="3200" b="1" u="sng" dirty="0" smtClean="0">
                <a:ea typeface="Times New Roman" panose="02020603050405020304" pitchFamily="18" charset="0"/>
                <a:cs typeface="Times New Roman" panose="02020603050405020304" pitchFamily="18" charset="0"/>
              </a:rPr>
              <a:t>Assets</a:t>
            </a:r>
            <a:br>
              <a:rPr lang="en-US" sz="3200" b="1" u="sng" dirty="0" smtClean="0">
                <a:ea typeface="Times New Roman" panose="02020603050405020304" pitchFamily="18" charset="0"/>
                <a:cs typeface="Times New Roman" panose="02020603050405020304" pitchFamily="18" charset="0"/>
              </a:rPr>
            </a:br>
            <a:endParaRPr lang="en-US" sz="3200" b="1" u="sng" dirty="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200" dirty="0" smtClean="0"/>
              <a:t>Only </a:t>
            </a:r>
            <a:r>
              <a:rPr lang="en-US" sz="3200" dirty="0"/>
              <a:t>non-retirement assets may be required to make a down </a:t>
            </a:r>
            <a:r>
              <a:rPr lang="en-US" sz="3200" dirty="0" smtClean="0"/>
              <a:t>payment.  </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smtClean="0"/>
              <a:t>When </a:t>
            </a:r>
            <a:r>
              <a:rPr lang="en-US" sz="3200" dirty="0"/>
              <a:t>calculating repayment </a:t>
            </a:r>
            <a:r>
              <a:rPr lang="en-US" sz="3200" dirty="0" smtClean="0"/>
              <a:t>income, assets of the note signers are considered, and actual income from those assets (which are determined stable &amp; dependable) are used. </a:t>
            </a:r>
            <a:endParaRPr lang="en-US" sz="3200" dirty="0"/>
          </a:p>
          <a:p>
            <a:endParaRPr lang="en-US" sz="2400" b="1" u="sng"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6643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1" y="364810"/>
            <a:ext cx="9999960"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525150" y="1455902"/>
            <a:ext cx="11133221" cy="4678204"/>
          </a:xfrm>
          <a:prstGeom prst="rect">
            <a:avLst/>
          </a:prstGeom>
        </p:spPr>
        <p:txBody>
          <a:bodyPr wrap="square">
            <a:spAutoFit/>
          </a:bodyPr>
          <a:lstStyle/>
          <a:p>
            <a:r>
              <a:rPr lang="en-US" sz="2800" b="1" u="sng" dirty="0">
                <a:ea typeface="Times New Roman" panose="02020603050405020304" pitchFamily="18" charset="0"/>
                <a:cs typeface="Times New Roman" panose="02020603050405020304" pitchFamily="18" charset="0"/>
              </a:rPr>
              <a:t>Section 3: Credit History </a:t>
            </a:r>
            <a:r>
              <a:rPr lang="en-US" sz="2400" b="1" u="sng" dirty="0">
                <a:ea typeface="Times New Roman" panose="02020603050405020304" pitchFamily="18" charset="0"/>
                <a:cs typeface="Times New Roman" panose="02020603050405020304" pitchFamily="18" charset="0"/>
              </a:rPr>
              <a:t/>
            </a:r>
            <a:br>
              <a:rPr lang="en-US" sz="2400" b="1" u="sng" dirty="0">
                <a:ea typeface="Times New Roman" panose="02020603050405020304" pitchFamily="18" charset="0"/>
                <a:cs typeface="Times New Roman" panose="02020603050405020304" pitchFamily="18" charset="0"/>
              </a:rPr>
            </a:br>
            <a:endParaRPr lang="en-US" sz="2800" dirty="0" smtClean="0"/>
          </a:p>
          <a:p>
            <a:pPr marL="285750" indent="-285750">
              <a:buFont typeface="Arial" panose="020B0604020202020204" pitchFamily="34" charset="0"/>
              <a:buChar char="•"/>
            </a:pPr>
            <a:r>
              <a:rPr lang="en-US" sz="2800" dirty="0" smtClean="0"/>
              <a:t>When </a:t>
            </a:r>
            <a:r>
              <a:rPr lang="en-US" sz="2800" dirty="0"/>
              <a:t>an incomplete application packet and credit report fee have been received, the Loan Originator will order the tri-merge credit report </a:t>
            </a:r>
            <a:r>
              <a:rPr lang="en-US" sz="2800" dirty="0" smtClean="0"/>
              <a:t>(TMCR) as </a:t>
            </a:r>
            <a:r>
              <a:rPr lang="en-US" sz="2800" dirty="0"/>
              <a:t>long as, at a minimum, Form RD 3550-1, Authorization to Release Information has been received.  Otherwise, the fee must be returned to the applicant if it cannot be deposited within 3 business days of </a:t>
            </a:r>
            <a:r>
              <a:rPr lang="en-US" sz="2800" dirty="0" smtClean="0"/>
              <a:t>receipt. </a:t>
            </a:r>
          </a:p>
          <a:p>
            <a:pPr marL="285750" indent="-285750">
              <a:buFont typeface="Arial" panose="020B0604020202020204" pitchFamily="34" charset="0"/>
              <a:buChar char="•"/>
            </a:pPr>
            <a:r>
              <a:rPr lang="en-US" sz="2800" dirty="0" smtClean="0"/>
              <a:t>If </a:t>
            </a:r>
            <a:r>
              <a:rPr lang="en-US" sz="2800" dirty="0"/>
              <a:t>there is no </a:t>
            </a:r>
            <a:r>
              <a:rPr lang="en-US" sz="2800" dirty="0" smtClean="0"/>
              <a:t>Office of Foreign Assets Control (OFAC) match </a:t>
            </a:r>
            <a:r>
              <a:rPr lang="en-US" sz="2800" dirty="0"/>
              <a:t>message on the TMCR, or the match was not valid, processing may continue.</a:t>
            </a:r>
          </a:p>
          <a:p>
            <a:r>
              <a:rPr lang="en-US" dirty="0"/>
              <a:t> </a:t>
            </a:r>
          </a:p>
        </p:txBody>
      </p:sp>
    </p:spTree>
    <p:extLst>
      <p:ext uri="{BB962C8B-B14F-4D97-AF65-F5344CB8AC3E}">
        <p14:creationId xmlns:p14="http://schemas.microsoft.com/office/powerpoint/2010/main" val="2976959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0" y="364810"/>
            <a:ext cx="10566985"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898359" y="1691310"/>
            <a:ext cx="10768708" cy="4339650"/>
          </a:xfrm>
          <a:prstGeom prst="rect">
            <a:avLst/>
          </a:prstGeom>
        </p:spPr>
        <p:txBody>
          <a:bodyPr wrap="square">
            <a:spAutoFit/>
          </a:bodyPr>
          <a:lstStyle/>
          <a:p>
            <a:r>
              <a:rPr lang="en-US" sz="2800" b="1" u="sng" dirty="0">
                <a:ea typeface="Times New Roman" panose="02020603050405020304" pitchFamily="18" charset="0"/>
                <a:cs typeface="Times New Roman" panose="02020603050405020304" pitchFamily="18" charset="0"/>
              </a:rPr>
              <a:t>Section 3: Credit </a:t>
            </a:r>
            <a:r>
              <a:rPr lang="en-US" sz="2800" b="1" u="sng" dirty="0" smtClean="0">
                <a:ea typeface="Times New Roman" panose="02020603050405020304" pitchFamily="18" charset="0"/>
                <a:cs typeface="Times New Roman" panose="02020603050405020304" pitchFamily="18" charset="0"/>
              </a:rPr>
              <a:t>History (cont’d)</a:t>
            </a:r>
            <a:endParaRPr lang="en-US" sz="2800" dirty="0" smtClean="0"/>
          </a:p>
          <a:p>
            <a:endParaRPr lang="en-US" sz="1600" dirty="0"/>
          </a:p>
          <a:p>
            <a:pPr marL="342900" indent="-342900">
              <a:buFont typeface="Arial" panose="020B0604020202020204" pitchFamily="34" charset="0"/>
              <a:buChar char="•"/>
            </a:pPr>
            <a:r>
              <a:rPr lang="en-US" sz="2800" dirty="0" smtClean="0"/>
              <a:t>Disputed accounts </a:t>
            </a:r>
            <a:r>
              <a:rPr lang="en-US" sz="2800" dirty="0"/>
              <a:t>are not considered an eligible trade line to validate </a:t>
            </a:r>
            <a:r>
              <a:rPr lang="en-US" sz="2800" dirty="0" smtClean="0"/>
              <a:t>credit.</a:t>
            </a:r>
            <a:br>
              <a:rPr lang="en-US" sz="2800" dirty="0" smtClean="0"/>
            </a:br>
            <a:endParaRPr lang="en-US" dirty="0" smtClean="0"/>
          </a:p>
          <a:p>
            <a:pPr marL="342900" indent="-342900">
              <a:buFont typeface="Arial" panose="020B0604020202020204" pitchFamily="34" charset="0"/>
              <a:buChar char="•"/>
            </a:pPr>
            <a:r>
              <a:rPr lang="en-US" sz="2800" dirty="0" smtClean="0"/>
              <a:t>If the </a:t>
            </a:r>
            <a:r>
              <a:rPr lang="en-US" sz="2800" dirty="0"/>
              <a:t>TMCR </a:t>
            </a:r>
            <a:r>
              <a:rPr lang="en-US" sz="2800" dirty="0" smtClean="0"/>
              <a:t>is expected to be more </a:t>
            </a:r>
            <a:r>
              <a:rPr lang="en-US" sz="2800" dirty="0"/>
              <a:t>than 9 months </a:t>
            </a:r>
            <a:r>
              <a:rPr lang="en-US" sz="2800" dirty="0" smtClean="0"/>
              <a:t>old </a:t>
            </a:r>
            <a:r>
              <a:rPr lang="en-US" sz="2800" dirty="0"/>
              <a:t>at the time of underwriting (or </a:t>
            </a:r>
            <a:r>
              <a:rPr lang="en-US" sz="2800" dirty="0" smtClean="0"/>
              <a:t>closing); a </a:t>
            </a:r>
            <a:r>
              <a:rPr lang="en-US" sz="2800" dirty="0"/>
              <a:t>new credit report must be </a:t>
            </a:r>
            <a:r>
              <a:rPr lang="en-US" sz="2800" dirty="0" smtClean="0"/>
              <a:t>ordered.</a:t>
            </a:r>
            <a:br>
              <a:rPr lang="en-US" sz="2800" dirty="0" smtClean="0"/>
            </a:br>
            <a:endParaRPr lang="en-US" sz="2800" dirty="0" smtClean="0"/>
          </a:p>
          <a:p>
            <a:pPr marL="342900" indent="-342900">
              <a:buFont typeface="Arial" panose="020B0604020202020204" pitchFamily="34" charset="0"/>
              <a:buChar char="•"/>
            </a:pPr>
            <a:r>
              <a:rPr lang="en-US" sz="2800" dirty="0" smtClean="0"/>
              <a:t>Only 2 </a:t>
            </a:r>
            <a:r>
              <a:rPr lang="en-US" sz="2800" dirty="0"/>
              <a:t>non-traditional/alternative credit sources are required when one of those is a verification of rent or mortgage </a:t>
            </a:r>
            <a:r>
              <a:rPr lang="en-US" sz="2800" dirty="0" smtClean="0"/>
              <a:t>payments. </a:t>
            </a:r>
            <a:endParaRPr lang="en-US" sz="2800" dirty="0"/>
          </a:p>
          <a:p>
            <a:r>
              <a:rPr lang="en-US" dirty="0"/>
              <a:t> </a:t>
            </a:r>
          </a:p>
        </p:txBody>
      </p:sp>
    </p:spTree>
    <p:extLst>
      <p:ext uri="{BB962C8B-B14F-4D97-AF65-F5344CB8AC3E}">
        <p14:creationId xmlns:p14="http://schemas.microsoft.com/office/powerpoint/2010/main" val="19480243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358969"/>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1" y="364810"/>
            <a:ext cx="5582652"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495218" y="1358969"/>
            <a:ext cx="10456778" cy="5078313"/>
          </a:xfrm>
          <a:prstGeom prst="rect">
            <a:avLst/>
          </a:prstGeom>
        </p:spPr>
        <p:txBody>
          <a:bodyPr wrap="square">
            <a:spAutoFit/>
          </a:bodyPr>
          <a:lstStyle/>
          <a:p>
            <a:r>
              <a:rPr lang="en-US" sz="2800" b="1" u="sng" dirty="0">
                <a:ea typeface="Times New Roman" panose="02020603050405020304" pitchFamily="18" charset="0"/>
                <a:cs typeface="Times New Roman" panose="02020603050405020304" pitchFamily="18" charset="0"/>
              </a:rPr>
              <a:t>Section 3: Credit History (cont’d)</a:t>
            </a:r>
            <a:endParaRPr lang="en-US" sz="2800" dirty="0"/>
          </a:p>
          <a:p>
            <a:endParaRPr lang="en-US" dirty="0"/>
          </a:p>
          <a:p>
            <a:pPr marL="285750" indent="-285750">
              <a:buFont typeface="Arial" panose="020B0604020202020204" pitchFamily="34" charset="0"/>
              <a:buChar char="•"/>
            </a:pPr>
            <a:r>
              <a:rPr lang="en-US" sz="2800" dirty="0" smtClean="0"/>
              <a:t>Clarify </a:t>
            </a:r>
            <a:r>
              <a:rPr lang="en-US" sz="2800" dirty="0"/>
              <a:t>that the use of a community property agreement or a community property trust is tied to </a:t>
            </a:r>
            <a:r>
              <a:rPr lang="en-US" sz="2800" dirty="0" smtClean="0"/>
              <a:t>Alaska</a:t>
            </a:r>
            <a:r>
              <a:rPr lang="en-US" sz="2800" dirty="0"/>
              <a:t>.</a:t>
            </a:r>
            <a:r>
              <a:rPr lang="en-US" sz="2800" dirty="0" smtClean="0"/>
              <a:t/>
            </a:r>
            <a:br>
              <a:rPr lang="en-US" sz="2800" dirty="0" smtClean="0"/>
            </a:br>
            <a:endParaRPr lang="en-US" dirty="0" smtClean="0"/>
          </a:p>
          <a:p>
            <a:pPr marL="285750" indent="-285750">
              <a:buFont typeface="Arial" panose="020B0604020202020204" pitchFamily="34" charset="0"/>
              <a:buChar char="•"/>
            </a:pPr>
            <a:r>
              <a:rPr lang="en-US" sz="2800" dirty="0" smtClean="0"/>
              <a:t>An authorized </a:t>
            </a:r>
            <a:r>
              <a:rPr lang="en-US" sz="2800" dirty="0"/>
              <a:t>user account may not be considered a </a:t>
            </a:r>
            <a:r>
              <a:rPr lang="en-US" sz="2800" dirty="0" smtClean="0"/>
              <a:t>reliable trade </a:t>
            </a:r>
            <a:r>
              <a:rPr lang="en-US" sz="2800" dirty="0"/>
              <a:t>line </a:t>
            </a:r>
            <a:r>
              <a:rPr lang="en-US" sz="2800" dirty="0" smtClean="0"/>
              <a:t>unless </a:t>
            </a:r>
            <a:r>
              <a:rPr lang="en-US" sz="2800" dirty="0"/>
              <a:t>the applicant provides supporting documentation </a:t>
            </a:r>
            <a:r>
              <a:rPr lang="en-US" sz="2800" dirty="0" smtClean="0"/>
              <a:t>that </a:t>
            </a:r>
            <a:r>
              <a:rPr lang="en-US" sz="2800" dirty="0"/>
              <a:t>they have made the monthly payments for the past 12 months. </a:t>
            </a:r>
            <a:r>
              <a:rPr lang="en-US" sz="2800" dirty="0" smtClean="0"/>
              <a:t/>
            </a:r>
            <a:br>
              <a:rPr lang="en-US" sz="2800" dirty="0" smtClean="0"/>
            </a:br>
            <a:endParaRPr lang="en-US" dirty="0"/>
          </a:p>
          <a:p>
            <a:pPr marL="285750" indent="-285750">
              <a:buFont typeface="Arial" panose="020B0604020202020204" pitchFamily="34" charset="0"/>
              <a:buChar char="•"/>
            </a:pPr>
            <a:r>
              <a:rPr lang="en-US" sz="2800" dirty="0" smtClean="0"/>
              <a:t>Agency </a:t>
            </a:r>
            <a:r>
              <a:rPr lang="en-US" sz="2800" dirty="0"/>
              <a:t>debts that were debt settled within the past 36 months, or are being considered for debt </a:t>
            </a:r>
            <a:r>
              <a:rPr lang="en-US" sz="2800" dirty="0" smtClean="0"/>
              <a:t>settlement, must be reviewed as a “significant delinquency”.  </a:t>
            </a:r>
            <a:endParaRPr lang="en-US" sz="2800" dirty="0"/>
          </a:p>
          <a:p>
            <a:endParaRPr lang="en-US" b="1" u="sng"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89555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1" y="364810"/>
            <a:ext cx="5582652"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999067" y="1639419"/>
            <a:ext cx="10374786" cy="4308872"/>
          </a:xfrm>
          <a:prstGeom prst="rect">
            <a:avLst/>
          </a:prstGeom>
        </p:spPr>
        <p:txBody>
          <a:bodyPr wrap="square">
            <a:spAutoFit/>
          </a:bodyPr>
          <a:lstStyle/>
          <a:p>
            <a:r>
              <a:rPr lang="en-US" sz="3200" b="1" u="sng" dirty="0">
                <a:ea typeface="Times New Roman" panose="02020603050405020304" pitchFamily="18" charset="0"/>
                <a:cs typeface="Times New Roman" panose="02020603050405020304" pitchFamily="18" charset="0"/>
              </a:rPr>
              <a:t>Section 4: Other Eligibility Requirements </a:t>
            </a:r>
            <a:endParaRPr lang="en-US" sz="3200" b="1" u="sng" dirty="0" smtClean="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200" dirty="0" smtClean="0"/>
              <a:t>Any </a:t>
            </a:r>
            <a:r>
              <a:rPr lang="en-US" sz="3200" dirty="0"/>
              <a:t>applicant who is not a U.S. citizen, a U.S. non-citizen national, or a qualified alien will be denied </a:t>
            </a:r>
            <a:r>
              <a:rPr lang="en-US" sz="3200" dirty="0" smtClean="0"/>
              <a:t>assistance.  </a:t>
            </a:r>
            <a:endParaRPr lang="en-US" sz="3200" dirty="0"/>
          </a:p>
          <a:p>
            <a:endParaRPr lang="en-US" sz="3200" b="1" u="sng" dirty="0">
              <a:ea typeface="Times New Roman" panose="02020603050405020304" pitchFamily="18" charset="0"/>
              <a:cs typeface="Times New Roman" panose="02020603050405020304" pitchFamily="18" charset="0"/>
            </a:endParaRPr>
          </a:p>
          <a:p>
            <a:r>
              <a:rPr lang="en-US" sz="3200" b="1" u="sng" dirty="0">
                <a:ea typeface="Times New Roman" panose="02020603050405020304" pitchFamily="18" charset="0"/>
                <a:cs typeface="Times New Roman" panose="02020603050405020304" pitchFamily="18" charset="0"/>
              </a:rPr>
              <a:t>Section 5: Processing the Certificate of Eligibility </a:t>
            </a:r>
            <a:endParaRPr lang="en-US" sz="3200" u="sng" dirty="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3200" dirty="0" smtClean="0"/>
              <a:t>Homes constructed under specific </a:t>
            </a:r>
            <a:r>
              <a:rPr lang="en-US" sz="3200" dirty="0"/>
              <a:t>e</a:t>
            </a:r>
            <a:r>
              <a:rPr lang="en-US" sz="3200" dirty="0" smtClean="0"/>
              <a:t>nergy efficiency programs may be considered as a compensating factor (when approved by the next level supervisor). </a:t>
            </a:r>
            <a:endParaRPr lang="en-US" sz="3200" dirty="0"/>
          </a:p>
          <a:p>
            <a:endParaRPr lang="en-US"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86054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0" y="364810"/>
            <a:ext cx="10016289" cy="830997"/>
          </a:xfrm>
          <a:prstGeom prst="rect">
            <a:avLst/>
          </a:prstGeom>
          <a:noFill/>
        </p:spPr>
        <p:txBody>
          <a:bodyPr wrap="square" rtlCol="0">
            <a:spAutoFit/>
          </a:bodyPr>
          <a:lstStyle/>
          <a:p>
            <a:r>
              <a:rPr lang="en-US" sz="4800" dirty="0" smtClean="0">
                <a:solidFill>
                  <a:schemeClr val="bg1"/>
                </a:solidFill>
              </a:rPr>
              <a:t>Chapter 4</a:t>
            </a:r>
            <a:endParaRPr lang="en-US" sz="4800" dirty="0">
              <a:solidFill>
                <a:schemeClr val="bg1"/>
              </a:solidFill>
            </a:endParaRPr>
          </a:p>
        </p:txBody>
      </p:sp>
      <p:sp>
        <p:nvSpPr>
          <p:cNvPr id="8" name="Rectangle 7"/>
          <p:cNvSpPr/>
          <p:nvPr/>
        </p:nvSpPr>
        <p:spPr>
          <a:xfrm>
            <a:off x="626533" y="1517443"/>
            <a:ext cx="11023601" cy="3970318"/>
          </a:xfrm>
          <a:prstGeom prst="rect">
            <a:avLst/>
          </a:prstGeom>
        </p:spPr>
        <p:txBody>
          <a:bodyPr wrap="square">
            <a:spAutoFit/>
          </a:bodyPr>
          <a:lstStyle/>
          <a:p>
            <a:r>
              <a:rPr lang="en-US" sz="2800" b="1" u="sng" dirty="0" smtClean="0">
                <a:ea typeface="Times New Roman" panose="02020603050405020304" pitchFamily="18" charset="0"/>
                <a:cs typeface="Times New Roman" panose="02020603050405020304" pitchFamily="18" charset="0"/>
              </a:rPr>
              <a:t>Attachments</a:t>
            </a:r>
            <a:endParaRPr lang="en-US" sz="2800" u="sng" dirty="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smtClean="0"/>
              <a:t>Attachment 4-A replaces </a:t>
            </a:r>
            <a:r>
              <a:rPr lang="en-US" sz="2800" dirty="0"/>
              <a:t>the worksheet content with a web link to an automated worksheet for computing </a:t>
            </a:r>
            <a:r>
              <a:rPr lang="en-US" sz="2800" dirty="0" smtClean="0"/>
              <a:t>income.  (As a result, Attachment </a:t>
            </a:r>
            <a:br>
              <a:rPr lang="en-US" sz="2800" dirty="0" smtClean="0"/>
            </a:br>
            <a:r>
              <a:rPr lang="en-US" sz="2800" dirty="0" smtClean="0"/>
              <a:t>4-B is removed and reserved). </a:t>
            </a:r>
          </a:p>
          <a:p>
            <a:pPr marL="800100" lvl="1" indent="-342900">
              <a:buFont typeface="Arial" panose="020B0604020202020204" pitchFamily="34" charset="0"/>
              <a:buChar char="•"/>
            </a:pPr>
            <a:r>
              <a:rPr lang="en-US" sz="2800" dirty="0" smtClean="0"/>
              <a:t>May be found on the Forms and Resources page for the  Single Family </a:t>
            </a:r>
            <a:r>
              <a:rPr lang="en-US" sz="2800" dirty="0"/>
              <a:t>Housing Direct Home Loans:  </a:t>
            </a:r>
            <a:r>
              <a:rPr lang="en-US" sz="2800" dirty="0">
                <a:solidFill>
                  <a:srgbClr val="0070C0"/>
                </a:solidFill>
                <a:hlinkClick r:id="rId5"/>
              </a:rPr>
              <a:t>https://</a:t>
            </a:r>
            <a:r>
              <a:rPr lang="en-US" sz="2800" dirty="0" smtClean="0">
                <a:solidFill>
                  <a:srgbClr val="0070C0"/>
                </a:solidFill>
                <a:hlinkClick r:id="rId5"/>
              </a:rPr>
              <a:t>www.rd.usda.gov/programs-services/single-family-housing-direct-home-loans</a:t>
            </a:r>
            <a:endParaRPr lang="en-US" sz="2800" dirty="0">
              <a:solidFill>
                <a:srgbClr val="0070C0"/>
              </a:solidFill>
            </a:endParaRPr>
          </a:p>
          <a:p>
            <a:r>
              <a:rPr lang="en-US" sz="2800" dirty="0"/>
              <a:t> </a:t>
            </a:r>
            <a:r>
              <a:rPr lang="en-US" sz="2800" dirty="0" smtClean="0"/>
              <a:t>Attachment 4-D provides updated </a:t>
            </a:r>
            <a:r>
              <a:rPr lang="en-US" sz="2800" dirty="0"/>
              <a:t>guidance on </a:t>
            </a:r>
            <a:r>
              <a:rPr lang="en-US" sz="2800" dirty="0" smtClean="0"/>
              <a:t>Systematic Alien Verification Entitlements (SAVE) </a:t>
            </a:r>
            <a:r>
              <a:rPr lang="en-US" sz="2800" dirty="0"/>
              <a:t>system access and usage.  </a:t>
            </a:r>
          </a:p>
        </p:txBody>
      </p:sp>
    </p:spTree>
    <p:extLst>
      <p:ext uri="{BB962C8B-B14F-4D97-AF65-F5344CB8AC3E}">
        <p14:creationId xmlns:p14="http://schemas.microsoft.com/office/powerpoint/2010/main" val="37726505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0" y="364810"/>
            <a:ext cx="10310203" cy="830997"/>
          </a:xfrm>
          <a:prstGeom prst="rect">
            <a:avLst/>
          </a:prstGeom>
          <a:noFill/>
        </p:spPr>
        <p:txBody>
          <a:bodyPr wrap="square" rtlCol="0">
            <a:spAutoFit/>
          </a:bodyPr>
          <a:lstStyle/>
          <a:p>
            <a:r>
              <a:rPr lang="en-US" sz="4800" dirty="0" smtClean="0">
                <a:solidFill>
                  <a:schemeClr val="bg1"/>
                </a:solidFill>
              </a:rPr>
              <a:t>Chapter 5</a:t>
            </a:r>
            <a:endParaRPr lang="en-US" sz="4800" dirty="0">
              <a:solidFill>
                <a:schemeClr val="bg1"/>
              </a:solidFill>
            </a:endParaRPr>
          </a:p>
        </p:txBody>
      </p:sp>
      <p:sp>
        <p:nvSpPr>
          <p:cNvPr id="9" name="TextBox 8"/>
          <p:cNvSpPr txBox="1"/>
          <p:nvPr/>
        </p:nvSpPr>
        <p:spPr>
          <a:xfrm>
            <a:off x="1016000" y="2066512"/>
            <a:ext cx="9679213" cy="4924425"/>
          </a:xfrm>
          <a:prstGeom prst="rect">
            <a:avLst/>
          </a:prstGeom>
          <a:noFill/>
        </p:spPr>
        <p:txBody>
          <a:bodyPr wrap="square" rtlCol="0">
            <a:spAutoFit/>
          </a:bodyPr>
          <a:lstStyle/>
          <a:p>
            <a:r>
              <a:rPr lang="en-US" sz="3600" b="1" u="sng" dirty="0" smtClean="0"/>
              <a:t>Section 2: Dwelling Requirements</a:t>
            </a:r>
            <a:endParaRPr lang="en-US" sz="3600" u="sng" dirty="0"/>
          </a:p>
          <a:p>
            <a:r>
              <a:rPr lang="en-US" sz="2400" dirty="0"/>
              <a:t> </a:t>
            </a:r>
          </a:p>
          <a:p>
            <a:r>
              <a:rPr lang="en-US" sz="4000" dirty="0" smtClean="0"/>
              <a:t>A </a:t>
            </a:r>
            <a:r>
              <a:rPr lang="en-US" sz="4000" dirty="0"/>
              <a:t>whole house inspection is needed for an initial Section 502 direct loan to purchase an existing </a:t>
            </a:r>
            <a:r>
              <a:rPr lang="en-US" sz="4000" dirty="0" smtClean="0"/>
              <a:t>dwelling; but is </a:t>
            </a:r>
            <a:r>
              <a:rPr lang="en-US" sz="4000" i="1" dirty="0" smtClean="0"/>
              <a:t>not</a:t>
            </a:r>
            <a:r>
              <a:rPr lang="en-US" sz="4000" dirty="0" smtClean="0"/>
              <a:t> needed for an </a:t>
            </a:r>
            <a:r>
              <a:rPr lang="en-US" sz="4000" dirty="0"/>
              <a:t>initial Section 502 direct </a:t>
            </a:r>
            <a:r>
              <a:rPr lang="en-US" sz="4000" dirty="0" smtClean="0"/>
              <a:t>loan for necessary repairs only.   </a:t>
            </a:r>
            <a:endParaRPr lang="en-US" sz="4000" dirty="0"/>
          </a:p>
          <a:p>
            <a:r>
              <a:rPr lang="en-US" dirty="0"/>
              <a:t> </a:t>
            </a:r>
          </a:p>
          <a:p>
            <a:r>
              <a:rPr lang="en-US" dirty="0"/>
              <a:t> </a:t>
            </a:r>
          </a:p>
          <a:p>
            <a:r>
              <a:rPr lang="en-US" dirty="0"/>
              <a:t> </a:t>
            </a:r>
          </a:p>
        </p:txBody>
      </p:sp>
    </p:spTree>
    <p:extLst>
      <p:ext uri="{BB962C8B-B14F-4D97-AF65-F5344CB8AC3E}">
        <p14:creationId xmlns:p14="http://schemas.microsoft.com/office/powerpoint/2010/main" val="22737509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1" y="364810"/>
            <a:ext cx="10440832" cy="830997"/>
          </a:xfrm>
          <a:prstGeom prst="rect">
            <a:avLst/>
          </a:prstGeom>
          <a:noFill/>
        </p:spPr>
        <p:txBody>
          <a:bodyPr wrap="square" rtlCol="0">
            <a:spAutoFit/>
          </a:bodyPr>
          <a:lstStyle/>
          <a:p>
            <a:r>
              <a:rPr lang="en-US" sz="4800" dirty="0" smtClean="0">
                <a:solidFill>
                  <a:schemeClr val="bg1"/>
                </a:solidFill>
              </a:rPr>
              <a:t>Chapter 5</a:t>
            </a:r>
            <a:endParaRPr lang="en-US" sz="4800" dirty="0">
              <a:solidFill>
                <a:schemeClr val="bg1"/>
              </a:solidFill>
            </a:endParaRPr>
          </a:p>
        </p:txBody>
      </p:sp>
      <p:sp>
        <p:nvSpPr>
          <p:cNvPr id="8" name="TextBox 7"/>
          <p:cNvSpPr txBox="1"/>
          <p:nvPr/>
        </p:nvSpPr>
        <p:spPr>
          <a:xfrm>
            <a:off x="711200" y="1695620"/>
            <a:ext cx="10395473" cy="4431983"/>
          </a:xfrm>
          <a:prstGeom prst="rect">
            <a:avLst/>
          </a:prstGeom>
          <a:noFill/>
        </p:spPr>
        <p:txBody>
          <a:bodyPr wrap="square" rtlCol="0">
            <a:spAutoFit/>
          </a:bodyPr>
          <a:lstStyle/>
          <a:p>
            <a:r>
              <a:rPr lang="en-US" sz="2400" b="1" u="sng" dirty="0" smtClean="0"/>
              <a:t>Section 5: Appraisals </a:t>
            </a:r>
          </a:p>
          <a:p>
            <a:pPr marL="285750" indent="-285750">
              <a:buFont typeface="Arial" panose="020B0604020202020204" pitchFamily="34" charset="0"/>
              <a:buChar char="•"/>
            </a:pPr>
            <a:r>
              <a:rPr lang="en-US" sz="2400" dirty="0" smtClean="0"/>
              <a:t>All </a:t>
            </a:r>
            <a:r>
              <a:rPr lang="en-US" sz="2400" dirty="0"/>
              <a:t>appraisals must include a Market Condition Addendum (FORM FNMA 1004MC</a:t>
            </a:r>
            <a:r>
              <a:rPr lang="en-US" sz="2400" dirty="0" smtClean="0"/>
              <a:t>).</a:t>
            </a:r>
            <a:endParaRPr lang="en-US" sz="2400" dirty="0"/>
          </a:p>
          <a:p>
            <a:endParaRPr lang="en-US" dirty="0"/>
          </a:p>
          <a:p>
            <a:r>
              <a:rPr lang="en-US" sz="2400" b="1" u="sng" dirty="0" smtClean="0"/>
              <a:t>Section 6: Managing Construction</a:t>
            </a:r>
            <a:r>
              <a:rPr lang="en-US" sz="2400" dirty="0"/>
              <a:t> </a:t>
            </a:r>
          </a:p>
          <a:p>
            <a:pPr marL="285750" indent="-285750">
              <a:buFont typeface="Arial" panose="020B0604020202020204" pitchFamily="34" charset="0"/>
              <a:buChar char="•"/>
            </a:pPr>
            <a:r>
              <a:rPr lang="en-US" sz="2400" dirty="0" smtClean="0"/>
              <a:t>Obtain two bids (changed from 3), </a:t>
            </a:r>
            <a:r>
              <a:rPr lang="en-US" sz="2400" dirty="0"/>
              <a:t>or document the cost is </a:t>
            </a:r>
            <a:r>
              <a:rPr lang="en-US" sz="2400" dirty="0" smtClean="0"/>
              <a:t>reasonable with one bid, when applicants are soliciting bids for rehabilitation work.</a:t>
            </a:r>
            <a:br>
              <a:rPr lang="en-US" sz="2400" dirty="0" smtClean="0"/>
            </a:br>
            <a:endParaRPr lang="en-US" sz="2400" dirty="0" smtClean="0"/>
          </a:p>
          <a:p>
            <a:pPr marL="285750" indent="-285750">
              <a:buFont typeface="Arial" panose="020B0604020202020204" pitchFamily="34" charset="0"/>
              <a:buChar char="•"/>
            </a:pPr>
            <a:r>
              <a:rPr lang="en-US" sz="2400" dirty="0" smtClean="0"/>
              <a:t>During the pre-construction conference, contractors </a:t>
            </a:r>
            <a:r>
              <a:rPr lang="en-US" sz="2400" dirty="0"/>
              <a:t>must be advised that </a:t>
            </a:r>
            <a:r>
              <a:rPr lang="en-US" sz="2400" dirty="0" smtClean="0"/>
              <a:t>if historic/cultural resources are </a:t>
            </a:r>
            <a:r>
              <a:rPr lang="en-US" sz="2400" dirty="0"/>
              <a:t>uncovered during excavation or site development, </a:t>
            </a:r>
            <a:r>
              <a:rPr lang="en-US" sz="2400" dirty="0" smtClean="0"/>
              <a:t>work </a:t>
            </a:r>
            <a:r>
              <a:rPr lang="en-US" sz="2400" dirty="0"/>
              <a:t>must be stopped until an additional environmental analysis is </a:t>
            </a:r>
            <a:r>
              <a:rPr lang="en-US" sz="2400" dirty="0" smtClean="0"/>
              <a:t>completed.</a:t>
            </a:r>
            <a:endParaRPr lang="en-US" sz="2400" dirty="0"/>
          </a:p>
        </p:txBody>
      </p:sp>
    </p:spTree>
    <p:extLst>
      <p:ext uri="{BB962C8B-B14F-4D97-AF65-F5344CB8AC3E}">
        <p14:creationId xmlns:p14="http://schemas.microsoft.com/office/powerpoint/2010/main" val="39447331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201185" y="783224"/>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520503"/>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85011" y="364810"/>
            <a:ext cx="5582652" cy="830997"/>
          </a:xfrm>
          <a:prstGeom prst="rect">
            <a:avLst/>
          </a:prstGeom>
          <a:noFill/>
        </p:spPr>
        <p:txBody>
          <a:bodyPr wrap="square" rtlCol="0">
            <a:spAutoFit/>
          </a:bodyPr>
          <a:lstStyle/>
          <a:p>
            <a:r>
              <a:rPr lang="en-US" sz="4800" dirty="0" smtClean="0">
                <a:solidFill>
                  <a:schemeClr val="bg1"/>
                </a:solidFill>
              </a:rPr>
              <a:t>Chapter 6</a:t>
            </a:r>
            <a:endParaRPr lang="en-US" sz="4800" dirty="0">
              <a:solidFill>
                <a:schemeClr val="bg1"/>
              </a:solidFill>
            </a:endParaRPr>
          </a:p>
        </p:txBody>
      </p:sp>
      <p:sp>
        <p:nvSpPr>
          <p:cNvPr id="8" name="TextBox 7"/>
          <p:cNvSpPr txBox="1"/>
          <p:nvPr/>
        </p:nvSpPr>
        <p:spPr>
          <a:xfrm>
            <a:off x="1100668" y="1736197"/>
            <a:ext cx="10257896" cy="5014438"/>
          </a:xfrm>
          <a:prstGeom prst="rect">
            <a:avLst/>
          </a:prstGeom>
          <a:noFill/>
        </p:spPr>
        <p:txBody>
          <a:bodyPr wrap="square" rtlCol="0">
            <a:spAutoFit/>
          </a:bodyPr>
          <a:lstStyle/>
          <a:p>
            <a:r>
              <a:rPr lang="en-US" sz="2800" b="1" u="sng" dirty="0" smtClean="0"/>
              <a:t>Section 2: Loan Terms and Requirements</a:t>
            </a:r>
            <a:br>
              <a:rPr lang="en-US" sz="2800" b="1" u="sng" dirty="0" smtClean="0"/>
            </a:br>
            <a:endParaRPr lang="en-US" sz="2000" b="1" u="sng" dirty="0"/>
          </a:p>
          <a:p>
            <a:pPr marL="285750" indent="-285750">
              <a:buFont typeface="Arial" panose="020B0604020202020204" pitchFamily="34" charset="0"/>
              <a:buChar char="•"/>
            </a:pPr>
            <a:r>
              <a:rPr lang="en-US" sz="2800" dirty="0" smtClean="0"/>
              <a:t>Administrative </a:t>
            </a:r>
            <a:r>
              <a:rPr lang="en-US" sz="2800" dirty="0"/>
              <a:t>fees charged to the buyer by the real estate agent are not eligible costs.</a:t>
            </a:r>
          </a:p>
          <a:p>
            <a:r>
              <a:rPr lang="en-US" sz="2000" dirty="0"/>
              <a:t> </a:t>
            </a:r>
          </a:p>
          <a:p>
            <a:r>
              <a:rPr lang="en-US" sz="2800" b="1" u="sng" dirty="0" smtClean="0"/>
              <a:t>Section 4: Underwriting a Loan for a Specific Property</a:t>
            </a:r>
            <a:endParaRPr lang="en-US" sz="2800" dirty="0" smtClean="0"/>
          </a:p>
          <a:p>
            <a:endParaRPr lang="en-US" sz="2000" dirty="0"/>
          </a:p>
          <a:p>
            <a:pPr marL="342900" indent="-342900">
              <a:buFont typeface="Arial" panose="020B0604020202020204" pitchFamily="34" charset="0"/>
              <a:buChar char="•"/>
            </a:pPr>
            <a:r>
              <a:rPr lang="en-US" sz="2800" dirty="0" smtClean="0"/>
              <a:t>The </a:t>
            </a:r>
            <a:r>
              <a:rPr lang="en-US" sz="2800" dirty="0"/>
              <a:t>Underwriting, Pre-Closing, and Compliance </a:t>
            </a:r>
            <a:r>
              <a:rPr lang="en-US" sz="2800" dirty="0" smtClean="0"/>
              <a:t>Tool is required if a Loan Approval Official’s first or second year delinquency exceeds the national </a:t>
            </a:r>
            <a:br>
              <a:rPr lang="en-US" sz="2800" dirty="0" smtClean="0"/>
            </a:br>
            <a:r>
              <a:rPr lang="en-US" sz="2800" dirty="0" smtClean="0"/>
              <a:t>new loan delinquency rates.   </a:t>
            </a:r>
            <a:endParaRPr lang="en-US" sz="2800" dirty="0"/>
          </a:p>
          <a:p>
            <a:r>
              <a:rPr lang="en-US" sz="2400" dirty="0"/>
              <a:t> </a:t>
            </a:r>
          </a:p>
        </p:txBody>
      </p:sp>
    </p:spTree>
    <p:extLst>
      <p:ext uri="{BB962C8B-B14F-4D97-AF65-F5344CB8AC3E}">
        <p14:creationId xmlns:p14="http://schemas.microsoft.com/office/powerpoint/2010/main" val="28487776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Rectangle 5"/>
          <p:cNvSpPr/>
          <p:nvPr/>
        </p:nvSpPr>
        <p:spPr>
          <a:xfrm>
            <a:off x="1231526" y="1455460"/>
            <a:ext cx="9720470" cy="1502976"/>
          </a:xfrm>
          <a:prstGeom prst="rect">
            <a:avLst/>
          </a:prstGeom>
        </p:spPr>
        <p:txBody>
          <a:bodyPr wrap="square">
            <a:spAutoFit/>
          </a:bodyPr>
          <a:lstStyle/>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smtClean="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endParaRPr lang="en-US" sz="2400" dirty="0">
              <a:ea typeface="Times New Roman" panose="02020603050405020304" pitchFamily="18" charset="0"/>
              <a:cs typeface="Times New Roman" panose="02020603050405020304" pitchFamily="18" charset="0"/>
            </a:endParaRPr>
          </a:p>
          <a:p>
            <a:pPr>
              <a:lnSpc>
                <a:spcPts val="1000"/>
              </a:lnSpc>
            </a:pPr>
            <a:r>
              <a:rPr lang="en-US" sz="2400" b="1" dirty="0">
                <a:ea typeface="Times New Roman" panose="02020603050405020304" pitchFamily="18" charset="0"/>
                <a:cs typeface="Times New Roman" panose="02020603050405020304" pitchFamily="18" charset="0"/>
              </a:rPr>
              <a:t> </a:t>
            </a:r>
            <a:endParaRPr lang="en-US" sz="2400" dirty="0">
              <a:effectLst/>
              <a:ea typeface="Times New Roman" panose="02020603050405020304" pitchFamily="18" charset="0"/>
              <a:cs typeface="Times New Roman" panose="02020603050405020304" pitchFamily="18" charset="0"/>
            </a:endParaRPr>
          </a:p>
        </p:txBody>
      </p:sp>
      <p:sp>
        <p:nvSpPr>
          <p:cNvPr id="7" name="TextBox 6"/>
          <p:cNvSpPr txBox="1"/>
          <p:nvPr/>
        </p:nvSpPr>
        <p:spPr>
          <a:xfrm>
            <a:off x="345822" y="115457"/>
            <a:ext cx="5582652" cy="830997"/>
          </a:xfrm>
          <a:prstGeom prst="rect">
            <a:avLst/>
          </a:prstGeom>
          <a:noFill/>
        </p:spPr>
        <p:txBody>
          <a:bodyPr wrap="square" rtlCol="0">
            <a:spAutoFit/>
          </a:bodyPr>
          <a:lstStyle/>
          <a:p>
            <a:r>
              <a:rPr lang="en-US" sz="4800" dirty="0" smtClean="0">
                <a:solidFill>
                  <a:schemeClr val="bg1"/>
                </a:solidFill>
              </a:rPr>
              <a:t>Chapter 6 </a:t>
            </a:r>
            <a:endParaRPr lang="en-US" sz="4800" dirty="0">
              <a:solidFill>
                <a:schemeClr val="bg1"/>
              </a:solidFill>
            </a:endParaRPr>
          </a:p>
        </p:txBody>
      </p:sp>
      <p:sp>
        <p:nvSpPr>
          <p:cNvPr id="8" name="Rectangle 7"/>
          <p:cNvSpPr/>
          <p:nvPr/>
        </p:nvSpPr>
        <p:spPr>
          <a:xfrm>
            <a:off x="694268" y="1455460"/>
            <a:ext cx="10257728" cy="5693866"/>
          </a:xfrm>
          <a:prstGeom prst="rect">
            <a:avLst/>
          </a:prstGeom>
        </p:spPr>
        <p:txBody>
          <a:bodyPr wrap="square">
            <a:spAutoFit/>
          </a:bodyPr>
          <a:lstStyle/>
          <a:p>
            <a:r>
              <a:rPr lang="en-US" sz="3200" b="1" u="sng" dirty="0" smtClean="0"/>
              <a:t>Chapter 6 Attachments</a:t>
            </a:r>
          </a:p>
          <a:p>
            <a:endParaRPr lang="en-US" sz="2000" dirty="0"/>
          </a:p>
          <a:p>
            <a:pPr marL="285750" indent="-285750">
              <a:buFont typeface="Arial" panose="020B0604020202020204" pitchFamily="34" charset="0"/>
              <a:buChar char="•"/>
            </a:pPr>
            <a:r>
              <a:rPr lang="en-US" sz="3200" dirty="0" smtClean="0"/>
              <a:t>Attachment 6-A has been updated to reflect </a:t>
            </a:r>
            <a:r>
              <a:rPr lang="en-US" sz="3200" dirty="0"/>
              <a:t>documentation required prior to approving a </a:t>
            </a:r>
            <a:r>
              <a:rPr lang="en-US" sz="3200" dirty="0" smtClean="0"/>
              <a:t>loan (Attachment 3-J, DNP information, age of TMCR, new environmental information, etc.). </a:t>
            </a:r>
            <a:endParaRPr lang="en-US" sz="3200" dirty="0"/>
          </a:p>
          <a:p>
            <a:r>
              <a:rPr lang="en-US" sz="3200" dirty="0"/>
              <a:t> </a:t>
            </a:r>
            <a:endParaRPr lang="en-US" sz="2000" dirty="0"/>
          </a:p>
          <a:p>
            <a:pPr marL="285750" indent="-285750">
              <a:buFont typeface="Arial" panose="020B0604020202020204" pitchFamily="34" charset="0"/>
              <a:buChar char="•"/>
            </a:pPr>
            <a:r>
              <a:rPr lang="en-US" sz="3200" dirty="0"/>
              <a:t>Attachment </a:t>
            </a:r>
            <a:r>
              <a:rPr lang="en-US" sz="3200" dirty="0" smtClean="0"/>
              <a:t>6-B now requires additional information as </a:t>
            </a:r>
            <a:r>
              <a:rPr lang="en-US" sz="3200" dirty="0"/>
              <a:t>part of the State Office Loan Underwriting Review. </a:t>
            </a:r>
            <a:endParaRPr lang="en-US" sz="3200" dirty="0" smtClean="0"/>
          </a:p>
          <a:p>
            <a:pPr marL="285750" indent="-285750">
              <a:buFont typeface="Arial" panose="020B0604020202020204" pitchFamily="34" charset="0"/>
              <a:buChar char="•"/>
            </a:pPr>
            <a:endParaRPr lang="en-US" sz="1600" dirty="0"/>
          </a:p>
          <a:p>
            <a:r>
              <a:rPr lang="en-US" sz="2400" dirty="0">
                <a:ea typeface="Times New Roman" panose="02020603050405020304" pitchFamily="18" charset="0"/>
                <a:cs typeface="Times New Roman" panose="02020603050405020304" pitchFamily="18" charset="0"/>
              </a:rPr>
              <a:t/>
            </a:r>
            <a:br>
              <a:rPr lang="en-US" sz="2400" dirty="0">
                <a:ea typeface="Times New Roman" panose="02020603050405020304" pitchFamily="18" charset="0"/>
                <a:cs typeface="Times New Roman" panose="02020603050405020304" pitchFamily="18" charset="0"/>
              </a:rPr>
            </a:br>
            <a:endParaRPr lang="en-US" sz="2400" dirty="0">
              <a:ea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30896690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dirty="0" smtClean="0">
                <a:solidFill>
                  <a:schemeClr val="bg1"/>
                </a:solidFill>
              </a:rPr>
              <a:t> </a:t>
            </a:r>
            <a:endParaRPr lang="en-US" dirty="0">
              <a:solidFill>
                <a:schemeClr val="bg1"/>
              </a:solidFill>
            </a:endParaRPr>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790072" y="1758538"/>
            <a:ext cx="11034065" cy="4351338"/>
          </a:xfrm>
        </p:spPr>
        <p:txBody>
          <a:bodyPr>
            <a:normAutofit/>
          </a:bodyPr>
          <a:lstStyle/>
          <a:p>
            <a:r>
              <a:rPr lang="en-US" sz="3200" dirty="0" smtClean="0"/>
              <a:t>Paragraph 8.4 (A), adds </a:t>
            </a:r>
            <a:r>
              <a:rPr lang="en-US" sz="3200" dirty="0"/>
              <a:t>guidance regarding Indian trust land </a:t>
            </a:r>
            <a:r>
              <a:rPr lang="en-US" sz="3200" dirty="0" smtClean="0"/>
              <a:t>security.</a:t>
            </a:r>
          </a:p>
          <a:p>
            <a:r>
              <a:rPr lang="en-US" sz="3200" dirty="0" smtClean="0"/>
              <a:t>Paragraph 8.4 (B), expands </a:t>
            </a:r>
            <a:r>
              <a:rPr lang="en-US" sz="3200" dirty="0"/>
              <a:t>on the </a:t>
            </a:r>
            <a:r>
              <a:rPr lang="en-US" sz="3200" dirty="0" smtClean="0"/>
              <a:t>guidance related to closing agents and tribal trust land.</a:t>
            </a:r>
          </a:p>
          <a:p>
            <a:r>
              <a:rPr lang="en-US" sz="3200" dirty="0" smtClean="0"/>
              <a:t>Paragraph 8.4 (C), expands on the approval </a:t>
            </a:r>
            <a:r>
              <a:rPr lang="en-US" sz="3200" dirty="0"/>
              <a:t>process for title insurance companies</a:t>
            </a:r>
            <a:r>
              <a:rPr lang="en-US" sz="3200" dirty="0" smtClean="0"/>
              <a:t>.</a:t>
            </a:r>
            <a:r>
              <a:rPr lang="en-US" sz="3200" dirty="0"/>
              <a:t> </a:t>
            </a:r>
            <a:endParaRPr lang="en-US" sz="4000" dirty="0"/>
          </a:p>
          <a:p>
            <a:r>
              <a:rPr lang="en-US" sz="3200" dirty="0"/>
              <a:t>Paragraph 8.6 (F), to add </a:t>
            </a:r>
            <a:r>
              <a:rPr lang="en-US" sz="3200" dirty="0" smtClean="0"/>
              <a:t>guidance for loans on tribal trust land by making reference to the Bureau of Indian Affairs (BIA).</a:t>
            </a:r>
            <a:endParaRPr lang="en-US" sz="4000" dirty="0"/>
          </a:p>
        </p:txBody>
      </p:sp>
      <p:sp>
        <p:nvSpPr>
          <p:cNvPr id="7" name="TextBox 6"/>
          <p:cNvSpPr txBox="1"/>
          <p:nvPr/>
        </p:nvSpPr>
        <p:spPr>
          <a:xfrm>
            <a:off x="345822" y="115457"/>
            <a:ext cx="5582652" cy="830997"/>
          </a:xfrm>
          <a:prstGeom prst="rect">
            <a:avLst/>
          </a:prstGeom>
          <a:noFill/>
        </p:spPr>
        <p:txBody>
          <a:bodyPr wrap="square" rtlCol="0">
            <a:spAutoFit/>
          </a:bodyPr>
          <a:lstStyle/>
          <a:p>
            <a:r>
              <a:rPr lang="en-US" sz="4800" dirty="0" smtClean="0">
                <a:solidFill>
                  <a:schemeClr val="bg1"/>
                </a:solidFill>
              </a:rPr>
              <a:t>Chapter </a:t>
            </a:r>
            <a:r>
              <a:rPr lang="en-US" sz="4800" dirty="0">
                <a:solidFill>
                  <a:schemeClr val="bg1"/>
                </a:solidFill>
              </a:rPr>
              <a:t>8</a:t>
            </a:r>
            <a:r>
              <a:rPr lang="en-US" sz="4800" dirty="0" smtClean="0">
                <a:solidFill>
                  <a:schemeClr val="bg1"/>
                </a:solidFill>
              </a:rPr>
              <a:t> </a:t>
            </a:r>
            <a:endParaRPr lang="en-US" sz="4800" dirty="0">
              <a:solidFill>
                <a:schemeClr val="bg1"/>
              </a:solidFill>
            </a:endParaRPr>
          </a:p>
        </p:txBody>
      </p:sp>
    </p:spTree>
    <p:extLst>
      <p:ext uri="{BB962C8B-B14F-4D97-AF65-F5344CB8AC3E}">
        <p14:creationId xmlns:p14="http://schemas.microsoft.com/office/powerpoint/2010/main" val="619671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smtClean="0">
                <a:solidFill>
                  <a:schemeClr val="bg1"/>
                </a:solidFill>
              </a:rPr>
              <a:t>  Chapter 9</a:t>
            </a:r>
            <a:endParaRPr sz="4800" dirty="0">
              <a:solidFill>
                <a:schemeClr val="bg1"/>
              </a:solidFill>
            </a:endParaRPr>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603805" y="2448109"/>
            <a:ext cx="10995527" cy="2797175"/>
          </a:xfrm>
        </p:spPr>
        <p:txBody>
          <a:bodyPr>
            <a:normAutofit/>
          </a:bodyPr>
          <a:lstStyle/>
          <a:p>
            <a:pPr marL="0" indent="0" algn="ctr">
              <a:buNone/>
            </a:pPr>
            <a:r>
              <a:rPr lang="en-US" sz="3600" dirty="0"/>
              <a:t>Paragraph 9.3, </a:t>
            </a:r>
            <a:endParaRPr lang="en-US" sz="3600" dirty="0" smtClean="0"/>
          </a:p>
          <a:p>
            <a:pPr marL="0" indent="0" algn="ctr">
              <a:buNone/>
            </a:pPr>
            <a:r>
              <a:rPr lang="en-US" sz="3600" dirty="0" smtClean="0"/>
              <a:t>to </a:t>
            </a:r>
            <a:r>
              <a:rPr lang="en-US" sz="3600" dirty="0"/>
              <a:t>increase the conditional commitment fee </a:t>
            </a:r>
            <a:endParaRPr lang="en-US" sz="3600" dirty="0" smtClean="0"/>
          </a:p>
          <a:p>
            <a:pPr marL="0" indent="0" algn="ctr">
              <a:buNone/>
            </a:pPr>
            <a:r>
              <a:rPr lang="en-US" sz="3600" dirty="0" smtClean="0"/>
              <a:t>from </a:t>
            </a:r>
            <a:r>
              <a:rPr lang="en-US" sz="3600" dirty="0"/>
              <a:t>$500, to $550.</a:t>
            </a:r>
          </a:p>
          <a:p>
            <a:pPr marL="0" indent="0">
              <a:buNone/>
            </a:pPr>
            <a:r>
              <a:rPr lang="en-US" dirty="0"/>
              <a:t> </a:t>
            </a:r>
          </a:p>
          <a:p>
            <a:endParaRPr lang="en-US" dirty="0"/>
          </a:p>
        </p:txBody>
      </p:sp>
    </p:spTree>
    <p:extLst>
      <p:ext uri="{BB962C8B-B14F-4D97-AF65-F5344CB8AC3E}">
        <p14:creationId xmlns:p14="http://schemas.microsoft.com/office/powerpoint/2010/main" val="3491010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0" y="0"/>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6" name="Title 5"/>
          <p:cNvSpPr>
            <a:spLocks noGrp="1"/>
          </p:cNvSpPr>
          <p:nvPr>
            <p:ph type="title"/>
          </p:nvPr>
        </p:nvSpPr>
        <p:spPr>
          <a:xfrm>
            <a:off x="332014" y="468450"/>
            <a:ext cx="10515600" cy="611140"/>
          </a:xfrm>
        </p:spPr>
        <p:txBody>
          <a:bodyPr>
            <a:normAutofit fontScale="90000"/>
          </a:bodyPr>
          <a:lstStyle/>
          <a:p>
            <a:r>
              <a:rPr lang="en-US" sz="5300" dirty="0">
                <a:solidFill>
                  <a:schemeClr val="bg1"/>
                </a:solidFill>
                <a:latin typeface="+mn-lt"/>
              </a:rPr>
              <a:t>Chapter </a:t>
            </a:r>
            <a:r>
              <a:rPr lang="en-US" sz="5300" dirty="0" smtClean="0">
                <a:solidFill>
                  <a:schemeClr val="bg1"/>
                </a:solidFill>
                <a:latin typeface="+mn-lt"/>
              </a:rPr>
              <a:t>10</a:t>
            </a:r>
            <a:r>
              <a:rPr lang="en-US" dirty="0">
                <a:solidFill>
                  <a:schemeClr val="bg1"/>
                </a:solidFill>
              </a:rPr>
              <a:t/>
            </a:r>
            <a:br>
              <a:rPr lang="en-US" dirty="0">
                <a:solidFill>
                  <a:schemeClr val="bg1"/>
                </a:solidFill>
              </a:rPr>
            </a:br>
            <a:endParaRPr lang="en-US" dirty="0"/>
          </a:p>
        </p:txBody>
      </p:sp>
      <p:sp>
        <p:nvSpPr>
          <p:cNvPr id="9" name="Content Placeholder 8"/>
          <p:cNvSpPr>
            <a:spLocks noGrp="1"/>
          </p:cNvSpPr>
          <p:nvPr>
            <p:ph idx="1"/>
          </p:nvPr>
        </p:nvSpPr>
        <p:spPr/>
        <p:txBody>
          <a:bodyPr>
            <a:normAutofit/>
          </a:bodyPr>
          <a:lstStyle/>
          <a:p>
            <a:endParaRPr lang="en-US" b="1" u="sng" dirty="0" smtClean="0"/>
          </a:p>
          <a:p>
            <a:endParaRPr lang="en-US" sz="3200" b="1" u="sng" dirty="0"/>
          </a:p>
          <a:p>
            <a:pPr marL="0" indent="0" algn="ctr">
              <a:buNone/>
            </a:pPr>
            <a:r>
              <a:rPr lang="en-US" sz="3600" dirty="0" smtClean="0">
                <a:ea typeface="Times New Roman" panose="02020603050405020304" pitchFamily="18" charset="0"/>
                <a:cs typeface="Times New Roman" panose="02020603050405020304" pitchFamily="18" charset="0"/>
              </a:rPr>
              <a:t>Clarifies that the fee </a:t>
            </a:r>
          </a:p>
          <a:p>
            <a:pPr marL="0" indent="0" algn="ctr">
              <a:buNone/>
            </a:pPr>
            <a:r>
              <a:rPr lang="en-US" sz="3600" dirty="0" smtClean="0">
                <a:ea typeface="Times New Roman" panose="02020603050405020304" pitchFamily="18" charset="0"/>
                <a:cs typeface="Times New Roman" panose="02020603050405020304" pitchFamily="18" charset="0"/>
              </a:rPr>
              <a:t>for </a:t>
            </a:r>
            <a:r>
              <a:rPr lang="en-US" sz="3600" dirty="0">
                <a:ea typeface="Times New Roman" panose="02020603050405020304" pitchFamily="18" charset="0"/>
                <a:cs typeface="Times New Roman" panose="02020603050405020304" pitchFamily="18" charset="0"/>
              </a:rPr>
              <a:t>homeownership education </a:t>
            </a:r>
            <a:endParaRPr lang="en-US" sz="3600" dirty="0" smtClean="0">
              <a:ea typeface="Times New Roman" panose="02020603050405020304" pitchFamily="18" charset="0"/>
              <a:cs typeface="Times New Roman" panose="02020603050405020304" pitchFamily="18" charset="0"/>
            </a:endParaRPr>
          </a:p>
          <a:p>
            <a:pPr marL="0" indent="0" algn="ctr">
              <a:buNone/>
            </a:pPr>
            <a:r>
              <a:rPr lang="en-US" sz="3600" dirty="0" smtClean="0">
                <a:ea typeface="Times New Roman" panose="02020603050405020304" pitchFamily="18" charset="0"/>
                <a:cs typeface="Times New Roman" panose="02020603050405020304" pitchFamily="18" charset="0"/>
              </a:rPr>
              <a:t>is </a:t>
            </a:r>
            <a:r>
              <a:rPr lang="en-US" sz="3600" dirty="0">
                <a:ea typeface="Times New Roman" panose="02020603050405020304" pitchFamily="18" charset="0"/>
                <a:cs typeface="Times New Roman" panose="02020603050405020304" pitchFamily="18" charset="0"/>
              </a:rPr>
              <a:t>an allowable excess cost.</a:t>
            </a:r>
            <a:r>
              <a:rPr lang="en-US" dirty="0">
                <a:ea typeface="Times New Roman" panose="02020603050405020304" pitchFamily="18" charset="0"/>
                <a:cs typeface="Times New Roman" panose="02020603050405020304" pitchFamily="18" charset="0"/>
              </a:rPr>
              <a:t/>
            </a:r>
            <a:br>
              <a:rPr lang="en-US" dirty="0">
                <a:ea typeface="Times New Roman" panose="02020603050405020304" pitchFamily="18" charset="0"/>
                <a:cs typeface="Times New Roman" panose="02020603050405020304" pitchFamily="18" charset="0"/>
              </a:rPr>
            </a:br>
            <a:endParaRPr lang="en-US" dirty="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70460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400" dirty="0" smtClean="0">
                <a:solidFill>
                  <a:schemeClr val="bg1"/>
                </a:solidFill>
              </a:rPr>
              <a:t>  Chapter 12</a:t>
            </a:r>
            <a:endParaRPr sz="4400" dirty="0">
              <a:solidFill>
                <a:schemeClr val="bg1"/>
              </a:solidFill>
            </a:endParaRPr>
          </a:p>
        </p:txBody>
      </p:sp>
      <p:sp>
        <p:nvSpPr>
          <p:cNvPr id="5" name="object 5"/>
          <p:cNvSpPr/>
          <p:nvPr/>
        </p:nvSpPr>
        <p:spPr>
          <a:xfrm>
            <a:off x="-4196" y="720091"/>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790072" y="1825625"/>
            <a:ext cx="11034065" cy="4351338"/>
          </a:xfrm>
        </p:spPr>
        <p:txBody>
          <a:bodyPr>
            <a:normAutofit/>
          </a:bodyPr>
          <a:lstStyle/>
          <a:p>
            <a:pPr marL="0" indent="0">
              <a:buNone/>
            </a:pPr>
            <a:r>
              <a:rPr lang="en-US" b="1" dirty="0" smtClean="0"/>
              <a:t>Chapter 12</a:t>
            </a:r>
          </a:p>
          <a:p>
            <a:r>
              <a:rPr lang="en-US" dirty="0" smtClean="0"/>
              <a:t>Paragraph </a:t>
            </a:r>
            <a:r>
              <a:rPr lang="en-US" dirty="0"/>
              <a:t>12.3, to add guidance that instructs </a:t>
            </a:r>
            <a:r>
              <a:rPr lang="en-US" dirty="0" smtClean="0"/>
              <a:t>staff:</a:t>
            </a:r>
          </a:p>
          <a:p>
            <a:pPr lvl="1"/>
            <a:r>
              <a:rPr lang="en-US" dirty="0" smtClean="0"/>
              <a:t>To </a:t>
            </a:r>
            <a:r>
              <a:rPr lang="en-US" dirty="0"/>
              <a:t>send Attachment 12-E as an accompaniment to an application; </a:t>
            </a:r>
            <a:endParaRPr lang="en-US" dirty="0" smtClean="0"/>
          </a:p>
          <a:p>
            <a:pPr lvl="1"/>
            <a:r>
              <a:rPr lang="en-US" dirty="0" smtClean="0"/>
              <a:t>To </a:t>
            </a:r>
            <a:r>
              <a:rPr lang="en-US" dirty="0"/>
              <a:t>make conforming changes based on changes to Chapter 5 as it relates to bids, in that </a:t>
            </a:r>
            <a:r>
              <a:rPr lang="en-US" dirty="0" smtClean="0"/>
              <a:t>soliciting two </a:t>
            </a:r>
            <a:r>
              <a:rPr lang="en-US" dirty="0"/>
              <a:t>bids </a:t>
            </a:r>
            <a:r>
              <a:rPr lang="en-US" dirty="0" smtClean="0"/>
              <a:t>(rather than three) will be necessary </a:t>
            </a:r>
            <a:r>
              <a:rPr lang="en-US" dirty="0"/>
              <a:t>for repair </a:t>
            </a:r>
            <a:r>
              <a:rPr lang="en-US" dirty="0" smtClean="0"/>
              <a:t>work;</a:t>
            </a:r>
          </a:p>
          <a:p>
            <a:pPr lvl="1"/>
            <a:r>
              <a:rPr lang="en-US" dirty="0" smtClean="0"/>
              <a:t>To provide a </a:t>
            </a:r>
            <a:r>
              <a:rPr lang="en-US" dirty="0"/>
              <a:t>deadline </a:t>
            </a:r>
            <a:r>
              <a:rPr lang="en-US" dirty="0" smtClean="0"/>
              <a:t>of no more than </a:t>
            </a:r>
            <a:r>
              <a:rPr lang="en-US" dirty="0"/>
              <a:t>30 days to obtain a repair </a:t>
            </a:r>
            <a:r>
              <a:rPr lang="en-US" dirty="0" smtClean="0"/>
              <a:t>bid(s).</a:t>
            </a:r>
          </a:p>
          <a:p>
            <a:r>
              <a:rPr lang="en-US" dirty="0"/>
              <a:t>Attachment </a:t>
            </a:r>
            <a:r>
              <a:rPr lang="en-US" dirty="0" smtClean="0"/>
              <a:t>12-E is added to Chapter 12.</a:t>
            </a:r>
          </a:p>
          <a:p>
            <a:r>
              <a:rPr lang="en-US" dirty="0"/>
              <a:t>Attachment 12-B, to update the asset requirements and remove guidance on exceptions for households with high medical expenses. </a:t>
            </a:r>
          </a:p>
          <a:p>
            <a:endParaRPr lang="en-US" sz="3600" dirty="0"/>
          </a:p>
          <a:p>
            <a:endParaRPr lang="en-US" dirty="0"/>
          </a:p>
        </p:txBody>
      </p:sp>
    </p:spTree>
    <p:extLst>
      <p:ext uri="{BB962C8B-B14F-4D97-AF65-F5344CB8AC3E}">
        <p14:creationId xmlns:p14="http://schemas.microsoft.com/office/powerpoint/2010/main" val="2332180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smtClean="0">
                <a:solidFill>
                  <a:schemeClr val="bg1"/>
                </a:solidFill>
              </a:rPr>
              <a:t> Chapter 13</a:t>
            </a:r>
            <a:endParaRPr sz="4800" dirty="0">
              <a:solidFill>
                <a:schemeClr val="bg1"/>
              </a:solidFill>
            </a:endParaRPr>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idx="1"/>
          </p:nvPr>
        </p:nvSpPr>
        <p:spPr/>
        <p:txBody>
          <a:bodyPr>
            <a:normAutofit fontScale="92500" lnSpcReduction="10000"/>
          </a:bodyPr>
          <a:lstStyle/>
          <a:p>
            <a:pPr marL="0" indent="0">
              <a:buNone/>
            </a:pPr>
            <a:r>
              <a:rPr lang="en-US" dirty="0"/>
              <a:t> </a:t>
            </a:r>
            <a:r>
              <a:rPr lang="en-US" sz="3500" dirty="0" smtClean="0"/>
              <a:t>Paragraph </a:t>
            </a:r>
            <a:r>
              <a:rPr lang="en-US" sz="3500" dirty="0"/>
              <a:t>13.3 (E</a:t>
            </a:r>
            <a:r>
              <a:rPr lang="en-US" sz="3500" dirty="0" smtClean="0"/>
              <a:t>):</a:t>
            </a:r>
          </a:p>
          <a:p>
            <a:pPr lvl="1"/>
            <a:r>
              <a:rPr lang="en-US" sz="3000" dirty="0" smtClean="0"/>
              <a:t>Increases </a:t>
            </a:r>
            <a:r>
              <a:rPr lang="en-US" sz="3000" dirty="0"/>
              <a:t>field staff delegation to endorse the insurance claim check to the borrower from a total claim amount of $2,500, to $</a:t>
            </a:r>
            <a:r>
              <a:rPr lang="en-US" sz="3000" dirty="0" smtClean="0"/>
              <a:t>7,500. </a:t>
            </a:r>
          </a:p>
          <a:p>
            <a:pPr lvl="1"/>
            <a:r>
              <a:rPr lang="en-US" sz="3000" dirty="0" smtClean="0"/>
              <a:t>Specifies what </a:t>
            </a:r>
            <a:r>
              <a:rPr lang="en-US" sz="3000" dirty="0"/>
              <a:t>actions are taken, depending on the account status.  </a:t>
            </a:r>
            <a:endParaRPr lang="en-US" sz="3000" dirty="0" smtClean="0"/>
          </a:p>
          <a:p>
            <a:pPr lvl="1"/>
            <a:r>
              <a:rPr lang="en-US" sz="3000" dirty="0" smtClean="0"/>
              <a:t>Provides specific guidance regarding the administration of insurance proceeds.</a:t>
            </a:r>
          </a:p>
          <a:p>
            <a:r>
              <a:rPr lang="en-US" sz="3500" dirty="0"/>
              <a:t>Exhibit 13-1, </a:t>
            </a:r>
            <a:r>
              <a:rPr lang="en-US" sz="3500" dirty="0" smtClean="0"/>
              <a:t>reflects these insurance claim changes in </a:t>
            </a:r>
            <a:r>
              <a:rPr lang="en-US" sz="3500" dirty="0"/>
              <a:t>table format </a:t>
            </a:r>
            <a:r>
              <a:rPr lang="en-US" sz="3500" dirty="0" smtClean="0"/>
              <a:t>based </a:t>
            </a:r>
            <a:r>
              <a:rPr lang="en-US" sz="3500" dirty="0"/>
              <a:t>on the total claim, account status, and rehabilitation components of the project. </a:t>
            </a:r>
          </a:p>
        </p:txBody>
      </p:sp>
    </p:spTree>
    <p:extLst>
      <p:ext uri="{BB962C8B-B14F-4D97-AF65-F5344CB8AC3E}">
        <p14:creationId xmlns:p14="http://schemas.microsoft.com/office/powerpoint/2010/main" val="3701741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smtClean="0">
                <a:solidFill>
                  <a:schemeClr val="bg1"/>
                </a:solidFill>
              </a:rPr>
              <a:t> Chapter 13</a:t>
            </a:r>
            <a:endParaRPr sz="4800" dirty="0">
              <a:solidFill>
                <a:schemeClr val="bg1"/>
              </a:solidFill>
            </a:endParaRPr>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idx="1"/>
          </p:nvPr>
        </p:nvSpPr>
        <p:spPr/>
        <p:txBody>
          <a:bodyPr>
            <a:normAutofit/>
          </a:bodyPr>
          <a:lstStyle/>
          <a:p>
            <a:r>
              <a:rPr lang="en-US" sz="3600" dirty="0" smtClean="0"/>
              <a:t>Paragraph </a:t>
            </a:r>
            <a:r>
              <a:rPr lang="en-US" sz="3600" dirty="0"/>
              <a:t>13.9 (</a:t>
            </a:r>
            <a:r>
              <a:rPr lang="en-US" sz="3600" dirty="0" smtClean="0"/>
              <a:t>B) deletes </a:t>
            </a:r>
            <a:r>
              <a:rPr lang="en-US" sz="3600" dirty="0"/>
              <a:t>the reference to a broker’s price </a:t>
            </a:r>
            <a:r>
              <a:rPr lang="en-US" sz="3600" dirty="0" smtClean="0"/>
              <a:t>opinion</a:t>
            </a:r>
            <a:r>
              <a:rPr lang="en-US" sz="3600" dirty="0"/>
              <a:t> </a:t>
            </a:r>
          </a:p>
          <a:p>
            <a:r>
              <a:rPr lang="en-US" sz="3600" dirty="0"/>
              <a:t>Paragraph 13.11, to insert language regarding the need for an environmental review prior to the approval of a mineral lease.  </a:t>
            </a:r>
          </a:p>
          <a:p>
            <a:endParaRPr lang="en-US" dirty="0"/>
          </a:p>
        </p:txBody>
      </p:sp>
    </p:spTree>
    <p:extLst>
      <p:ext uri="{BB962C8B-B14F-4D97-AF65-F5344CB8AC3E}">
        <p14:creationId xmlns:p14="http://schemas.microsoft.com/office/powerpoint/2010/main" val="2425727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800" dirty="0" smtClean="0">
                <a:solidFill>
                  <a:schemeClr val="bg1"/>
                </a:solidFill>
              </a:rPr>
              <a:t>Chapter 13</a:t>
            </a:r>
            <a:endParaRPr sz="4800" dirty="0">
              <a:solidFill>
                <a:schemeClr val="bg1"/>
              </a:solidFill>
            </a:endParaRPr>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790072" y="1825625"/>
            <a:ext cx="10117413" cy="4351338"/>
          </a:xfrm>
        </p:spPr>
        <p:txBody>
          <a:bodyPr>
            <a:normAutofit/>
          </a:bodyPr>
          <a:lstStyle/>
          <a:p>
            <a:r>
              <a:rPr lang="en-US" dirty="0"/>
              <a:t>Paragraph 13.12, to incorporate instructions to assist the Field Office with processing a partial release.  </a:t>
            </a:r>
          </a:p>
          <a:p>
            <a:r>
              <a:rPr lang="en-US" dirty="0"/>
              <a:t> </a:t>
            </a:r>
            <a:r>
              <a:rPr lang="en-US" dirty="0" smtClean="0"/>
              <a:t>Paragraph </a:t>
            </a:r>
            <a:r>
              <a:rPr lang="en-US" dirty="0"/>
              <a:t>13.15 (A)(2), </a:t>
            </a:r>
            <a:r>
              <a:rPr lang="en-US" dirty="0" smtClean="0"/>
              <a:t>is modified to:</a:t>
            </a:r>
          </a:p>
          <a:p>
            <a:pPr lvl="1"/>
            <a:r>
              <a:rPr lang="en-US" dirty="0" smtClean="0"/>
              <a:t>Delegate </a:t>
            </a:r>
            <a:r>
              <a:rPr lang="en-US" dirty="0"/>
              <a:t>responsibility for the review and approval of a protective advance for essential repairs to the Housing Program Director; </a:t>
            </a:r>
            <a:endParaRPr lang="en-US" dirty="0" smtClean="0"/>
          </a:p>
          <a:p>
            <a:pPr lvl="1"/>
            <a:r>
              <a:rPr lang="en-US" dirty="0" smtClean="0"/>
              <a:t>Instruct </a:t>
            </a:r>
            <a:r>
              <a:rPr lang="en-US" dirty="0"/>
              <a:t>the field office to document why alternatives were not feasible and why the repairs are needed to protect the Government’s interest; </a:t>
            </a:r>
            <a:r>
              <a:rPr lang="en-US" dirty="0" smtClean="0"/>
              <a:t>and</a:t>
            </a:r>
          </a:p>
          <a:p>
            <a:pPr lvl="1"/>
            <a:r>
              <a:rPr lang="en-US" dirty="0" smtClean="0"/>
              <a:t>To </a:t>
            </a:r>
            <a:r>
              <a:rPr lang="en-US" dirty="0"/>
              <a:t>advise that protective advances will be reported to the Internal Revenue Service (IRS) as income to the vendor.  </a:t>
            </a:r>
          </a:p>
          <a:p>
            <a:endParaRPr lang="en-US" dirty="0"/>
          </a:p>
        </p:txBody>
      </p:sp>
    </p:spTree>
    <p:extLst>
      <p:ext uri="{BB962C8B-B14F-4D97-AF65-F5344CB8AC3E}">
        <p14:creationId xmlns:p14="http://schemas.microsoft.com/office/powerpoint/2010/main" val="2791304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r>
              <a:rPr lang="en-US" sz="4400" dirty="0" smtClean="0">
                <a:solidFill>
                  <a:schemeClr val="bg1"/>
                </a:solidFill>
              </a:rPr>
              <a:t>Appendix Updates</a:t>
            </a:r>
            <a:endParaRPr sz="4400" dirty="0">
              <a:solidFill>
                <a:schemeClr val="bg1"/>
              </a:solidFill>
            </a:endParaRPr>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708429" y="1593476"/>
            <a:ext cx="11034065" cy="4351338"/>
          </a:xfrm>
        </p:spPr>
        <p:txBody>
          <a:bodyPr>
            <a:normAutofit lnSpcReduction="10000"/>
          </a:bodyPr>
          <a:lstStyle/>
          <a:p>
            <a:pPr marL="0" indent="0">
              <a:buNone/>
            </a:pPr>
            <a:r>
              <a:rPr lang="en-US" b="1" dirty="0"/>
              <a:t>Appendix </a:t>
            </a:r>
            <a:r>
              <a:rPr lang="en-US" b="1" dirty="0" smtClean="0"/>
              <a:t>2</a:t>
            </a:r>
            <a:endParaRPr lang="en-US" dirty="0"/>
          </a:p>
          <a:p>
            <a:pPr lvl="1"/>
            <a:r>
              <a:rPr lang="en-US" dirty="0" smtClean="0"/>
              <a:t>Removes </a:t>
            </a:r>
            <a:r>
              <a:rPr lang="en-US" dirty="0"/>
              <a:t>Form RD 1944-12, Rural Housing Loan Application </a:t>
            </a:r>
            <a:r>
              <a:rPr lang="en-US" dirty="0" smtClean="0"/>
              <a:t>Package. </a:t>
            </a:r>
          </a:p>
          <a:p>
            <a:pPr lvl="1"/>
            <a:r>
              <a:rPr lang="en-US" dirty="0" smtClean="0"/>
              <a:t>Removes </a:t>
            </a:r>
            <a:r>
              <a:rPr lang="en-US" dirty="0"/>
              <a:t>references to obsolete environmental forms</a:t>
            </a:r>
            <a:r>
              <a:rPr lang="en-US" dirty="0" smtClean="0"/>
              <a:t>.</a:t>
            </a:r>
            <a:endParaRPr lang="en-US" dirty="0"/>
          </a:p>
          <a:p>
            <a:pPr marL="0" indent="0">
              <a:buNone/>
            </a:pPr>
            <a:r>
              <a:rPr lang="en-US" b="1" dirty="0"/>
              <a:t>Appendix </a:t>
            </a:r>
            <a:r>
              <a:rPr lang="en-US" b="1" dirty="0" smtClean="0"/>
              <a:t>3</a:t>
            </a:r>
            <a:endParaRPr lang="en-US" dirty="0"/>
          </a:p>
          <a:p>
            <a:pPr lvl="1"/>
            <a:r>
              <a:rPr lang="en-US" dirty="0" smtClean="0"/>
              <a:t>Adds HB </a:t>
            </a:r>
            <a:r>
              <a:rPr lang="en-US" dirty="0"/>
              <a:t>Letter 4, Funds Not Available – Certificate of Eligibility and/or Property Identified</a:t>
            </a:r>
            <a:r>
              <a:rPr lang="en-US" dirty="0" smtClean="0"/>
              <a:t>.</a:t>
            </a:r>
            <a:endParaRPr lang="en-US" dirty="0"/>
          </a:p>
          <a:p>
            <a:pPr lvl="1"/>
            <a:r>
              <a:rPr lang="en-US" dirty="0" smtClean="0"/>
              <a:t>Revises HB </a:t>
            </a:r>
            <a:r>
              <a:rPr lang="en-US" dirty="0"/>
              <a:t>Letter 11, to generalize so it can be used for incomplete applications and for updating complete applications.</a:t>
            </a:r>
          </a:p>
          <a:p>
            <a:pPr marL="0" indent="0">
              <a:buNone/>
            </a:pPr>
            <a:r>
              <a:rPr lang="en-US" b="1" dirty="0"/>
              <a:t>Appendix 16</a:t>
            </a:r>
          </a:p>
          <a:p>
            <a:pPr lvl="1"/>
            <a:r>
              <a:rPr lang="en-US" dirty="0"/>
              <a:t>To increase the amount of insurance proceeds Field Offices are authorized to release for borrowers affected by natural disaster from $5,000 to $10,000.</a:t>
            </a:r>
          </a:p>
          <a:p>
            <a:pPr marL="0" indent="0">
              <a:buNone/>
            </a:pPr>
            <a:endParaRPr lang="en-US" dirty="0" smtClean="0"/>
          </a:p>
          <a:p>
            <a:pPr marL="0" indent="0">
              <a:buNone/>
            </a:pPr>
            <a:endParaRPr lang="en-US" sz="3600" dirty="0"/>
          </a:p>
        </p:txBody>
      </p:sp>
    </p:spTree>
    <p:extLst>
      <p:ext uri="{BB962C8B-B14F-4D97-AF65-F5344CB8AC3E}">
        <p14:creationId xmlns:p14="http://schemas.microsoft.com/office/powerpoint/2010/main" val="1615008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587448"/>
            <a:ext cx="12183522" cy="1265240"/>
          </a:xfrm>
          <a:custGeom>
            <a:avLst/>
            <a:gdLst/>
            <a:ahLst/>
            <a:cxnLst/>
            <a:rect l="l" t="t" r="r" b="b"/>
            <a:pathLst>
              <a:path w="9124950" h="944245">
                <a:moveTo>
                  <a:pt x="0" y="369159"/>
                </a:moveTo>
                <a:lnTo>
                  <a:pt x="0" y="944156"/>
                </a:lnTo>
                <a:lnTo>
                  <a:pt x="9124879" y="944156"/>
                </a:lnTo>
                <a:lnTo>
                  <a:pt x="9117935" y="487044"/>
                </a:lnTo>
                <a:lnTo>
                  <a:pt x="3132625" y="487044"/>
                </a:lnTo>
                <a:lnTo>
                  <a:pt x="718012" y="462280"/>
                </a:lnTo>
                <a:lnTo>
                  <a:pt x="0" y="369159"/>
                </a:lnTo>
                <a:close/>
              </a:path>
              <a:path w="9124950" h="944245">
                <a:moveTo>
                  <a:pt x="8306795" y="0"/>
                </a:moveTo>
                <a:lnTo>
                  <a:pt x="6475304" y="41275"/>
                </a:lnTo>
                <a:lnTo>
                  <a:pt x="3132625" y="487044"/>
                </a:lnTo>
                <a:lnTo>
                  <a:pt x="9117935" y="487044"/>
                </a:lnTo>
                <a:lnTo>
                  <a:pt x="9111665" y="74294"/>
                </a:lnTo>
                <a:lnTo>
                  <a:pt x="8306795" y="0"/>
                </a:lnTo>
                <a:close/>
              </a:path>
            </a:pathLst>
          </a:custGeom>
          <a:solidFill>
            <a:srgbClr val="456F61"/>
          </a:solidFill>
        </p:spPr>
        <p:txBody>
          <a:bodyPr wrap="square" lIns="0" tIns="0" rIns="0" bIns="0" rtlCol="0"/>
          <a:lstStyle/>
          <a:p>
            <a:endParaRPr dirty="0"/>
          </a:p>
        </p:txBody>
      </p:sp>
      <p:sp>
        <p:nvSpPr>
          <p:cNvPr id="3" name="object 3"/>
          <p:cNvSpPr/>
          <p:nvPr/>
        </p:nvSpPr>
        <p:spPr>
          <a:xfrm>
            <a:off x="1" y="5468329"/>
            <a:ext cx="12187715" cy="952971"/>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1" y="1"/>
            <a:ext cx="12187761" cy="1520502"/>
          </a:xfrm>
          <a:custGeom>
            <a:avLst/>
            <a:gdLst/>
            <a:ahLst/>
            <a:cxnLst/>
            <a:rect l="l" t="t" r="r" b="b"/>
            <a:pathLst>
              <a:path w="9128125" h="1134745">
                <a:moveTo>
                  <a:pt x="9128093" y="0"/>
                </a:moveTo>
                <a:lnTo>
                  <a:pt x="0" y="0"/>
                </a:lnTo>
                <a:lnTo>
                  <a:pt x="0" y="1062593"/>
                </a:lnTo>
                <a:lnTo>
                  <a:pt x="779990" y="1134592"/>
                </a:lnTo>
                <a:lnTo>
                  <a:pt x="2611481" y="1093316"/>
                </a:lnTo>
                <a:lnTo>
                  <a:pt x="5954161" y="647547"/>
                </a:lnTo>
                <a:lnTo>
                  <a:pt x="9128093" y="647547"/>
                </a:lnTo>
                <a:lnTo>
                  <a:pt x="9128093" y="0"/>
                </a:lnTo>
                <a:close/>
              </a:path>
              <a:path w="9128125" h="1134745">
                <a:moveTo>
                  <a:pt x="9128093" y="647547"/>
                </a:moveTo>
                <a:lnTo>
                  <a:pt x="5954161" y="647547"/>
                </a:lnTo>
                <a:lnTo>
                  <a:pt x="8368774" y="672312"/>
                </a:lnTo>
                <a:lnTo>
                  <a:pt x="9128093" y="770789"/>
                </a:lnTo>
                <a:lnTo>
                  <a:pt x="9128093" y="647547"/>
                </a:lnTo>
                <a:close/>
              </a:path>
            </a:pathLst>
          </a:custGeom>
          <a:solidFill>
            <a:srgbClr val="003142"/>
          </a:solidFill>
        </p:spPr>
        <p:txBody>
          <a:bodyPr wrap="square" lIns="0" tIns="0" rIns="0" bIns="0" rtlCol="0"/>
          <a:lstStyle/>
          <a:p>
            <a:endParaRPr dirty="0"/>
          </a:p>
        </p:txBody>
      </p:sp>
      <p:sp>
        <p:nvSpPr>
          <p:cNvPr id="5" name="object 5"/>
          <p:cNvSpPr/>
          <p:nvPr/>
        </p:nvSpPr>
        <p:spPr>
          <a:xfrm>
            <a:off x="1" y="686446"/>
            <a:ext cx="12187718" cy="952973"/>
          </a:xfrm>
          <a:prstGeom prst="rect">
            <a:avLst/>
          </a:prstGeom>
          <a:blipFill>
            <a:blip r:embed="rId4" cstate="print"/>
            <a:stretch>
              <a:fillRect/>
            </a:stretch>
          </a:blipFill>
        </p:spPr>
        <p:txBody>
          <a:bodyPr wrap="square" lIns="0" tIns="0" rIns="0" bIns="0" rtlCol="0"/>
          <a:lstStyle/>
          <a:p>
            <a:endParaRPr dirty="0"/>
          </a:p>
        </p:txBody>
      </p:sp>
      <p:sp>
        <p:nvSpPr>
          <p:cNvPr id="9" name="Content Placeholder 8"/>
          <p:cNvSpPr>
            <a:spLocks noGrp="1"/>
          </p:cNvSpPr>
          <p:nvPr>
            <p:ph sz="half" idx="1"/>
          </p:nvPr>
        </p:nvSpPr>
        <p:spPr>
          <a:xfrm>
            <a:off x="790072" y="1825625"/>
            <a:ext cx="11034065" cy="4351338"/>
          </a:xfrm>
        </p:spPr>
        <p:txBody>
          <a:bodyPr>
            <a:normAutofit/>
          </a:bodyPr>
          <a:lstStyle/>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lvl="1"/>
            <a:endParaRPr lang="en-US" dirty="0"/>
          </a:p>
          <a:p>
            <a:pPr marL="0" indent="0">
              <a:buNone/>
            </a:pPr>
            <a:endParaRPr lang="en-US" dirty="0" smtClean="0"/>
          </a:p>
          <a:p>
            <a:pPr marL="0" indent="0">
              <a:buNone/>
            </a:pPr>
            <a:endParaRPr lang="en-US" sz="3600" dirty="0"/>
          </a:p>
        </p:txBody>
      </p:sp>
      <p:sp>
        <p:nvSpPr>
          <p:cNvPr id="7" name="Rectangle 6"/>
          <p:cNvSpPr/>
          <p:nvPr/>
        </p:nvSpPr>
        <p:spPr>
          <a:xfrm>
            <a:off x="1100667" y="2206948"/>
            <a:ext cx="10346266" cy="3017043"/>
          </a:xfrm>
          <a:prstGeom prst="rect">
            <a:avLst/>
          </a:prstGeom>
          <a:noFill/>
        </p:spPr>
        <p:txBody>
          <a:bodyPr wrap="square" lIns="91440" tIns="45720" rIns="91440" bIns="45720">
            <a:prstTxWarp prst="textStop">
              <a:avLst/>
            </a:prstTxWarp>
            <a:spAutoFit/>
          </a:bodyPr>
          <a:lstStyle/>
          <a:p>
            <a:pPr algn="ctr"/>
            <a:r>
              <a:rPr lang="en-US"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endPar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2650501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39" y="5105"/>
            <a:ext cx="12187761" cy="6852895"/>
          </a:xfrm>
          <a:custGeom>
            <a:avLst/>
            <a:gdLst/>
            <a:ahLst/>
            <a:cxnLst/>
            <a:rect l="l" t="t" r="r" b="b"/>
            <a:pathLst>
              <a:path w="9128125" h="5114290">
                <a:moveTo>
                  <a:pt x="0" y="5114048"/>
                </a:moveTo>
                <a:lnTo>
                  <a:pt x="9128093" y="5114048"/>
                </a:lnTo>
                <a:lnTo>
                  <a:pt x="9128093" y="0"/>
                </a:lnTo>
                <a:lnTo>
                  <a:pt x="0" y="0"/>
                </a:lnTo>
                <a:lnTo>
                  <a:pt x="0" y="5114048"/>
                </a:lnTo>
                <a:close/>
              </a:path>
            </a:pathLst>
          </a:custGeom>
          <a:solidFill>
            <a:srgbClr val="456F61"/>
          </a:solidFill>
        </p:spPr>
        <p:txBody>
          <a:bodyPr wrap="square" lIns="0" tIns="0" rIns="0" bIns="0" rtlCol="0"/>
          <a:lstStyle/>
          <a:p>
            <a:endParaRPr dirty="0"/>
          </a:p>
        </p:txBody>
      </p:sp>
      <p:sp>
        <p:nvSpPr>
          <p:cNvPr id="3" name="object 3"/>
          <p:cNvSpPr txBox="1">
            <a:spLocks noGrp="1"/>
          </p:cNvSpPr>
          <p:nvPr>
            <p:ph type="title"/>
          </p:nvPr>
        </p:nvSpPr>
        <p:spPr>
          <a:xfrm>
            <a:off x="632460" y="1124347"/>
            <a:ext cx="10515600" cy="3693319"/>
          </a:xfrm>
          <a:prstGeom prst="rect">
            <a:avLst/>
          </a:prstGeom>
        </p:spPr>
        <p:txBody>
          <a:bodyPr vert="horz" wrap="square" lIns="0" tIns="0" rIns="0" bIns="0" rtlCol="0">
            <a:spAutoFit/>
          </a:bodyPr>
          <a:lstStyle/>
          <a:p>
            <a:pPr marL="16977">
              <a:lnSpc>
                <a:spcPct val="100000"/>
              </a:lnSpc>
            </a:pPr>
            <a:r>
              <a:rPr lang="en-US" spc="27" dirty="0">
                <a:solidFill>
                  <a:srgbClr val="FFFFFF"/>
                </a:solidFill>
                <a:latin typeface="Calibri"/>
                <a:cs typeface="Calibri"/>
              </a:rPr>
              <a:t>USDA is an equal opportunity provider, employer, and lender.</a:t>
            </a:r>
            <a:r>
              <a:rPr lang="en-US" dirty="0">
                <a:latin typeface="Calibri"/>
                <a:cs typeface="Calibri"/>
              </a:rPr>
              <a:t/>
            </a:r>
            <a:br>
              <a:rPr lang="en-US" dirty="0">
                <a:latin typeface="Calibri"/>
                <a:cs typeface="Calibri"/>
              </a:rPr>
            </a:br>
            <a:r>
              <a:rPr lang="en-US" sz="1800" dirty="0">
                <a:solidFill>
                  <a:srgbClr val="003142"/>
                </a:solidFill>
              </a:rPr>
              <a:t>To file a program discrimination complaint, complete the USDA Program Discrimination Complaint Form, AD 3027, found online at </a:t>
            </a:r>
            <a:r>
              <a:rPr lang="en-US" sz="1800" u="sng" dirty="0">
                <a:solidFill>
                  <a:srgbClr val="003142"/>
                </a:solidFill>
                <a:hlinkClick r:id="rId3"/>
              </a:rPr>
              <a:t>http://www.ascr.usda.gov/complaint_filing_cust.html</a:t>
            </a:r>
            <a:r>
              <a:rPr lang="en-US" sz="1800" dirty="0">
                <a:solidFill>
                  <a:srgbClr val="003142"/>
                </a:solidFill>
              </a:rPr>
              <a:t> and at any USDA office or write a letter addressed to USDA and provide in the letter all of the information requested in the form.   To request a copy of the complaint form, call (866) 632-9992.  Submit your completed form or letter to USDA by mail at: U.S. Department of Agriculture, Office of the Assistant Secretary for Civil Rights, 1400 Independence Avenue, S.W., Washington, D.C. 20250-9410; by fax (202) 690-7442; or email at </a:t>
            </a:r>
            <a:r>
              <a:rPr lang="en-US" sz="1800" u="sng" dirty="0">
                <a:solidFill>
                  <a:srgbClr val="003142"/>
                </a:solidFill>
                <a:hlinkClick r:id="rId4"/>
              </a:rPr>
              <a:t>program.intake@usda.gov</a:t>
            </a:r>
            <a:r>
              <a:rPr lang="en-US" sz="1800" dirty="0">
                <a:solidFill>
                  <a:srgbClr val="003142"/>
                </a:solidFill>
              </a:rPr>
              <a:t>.</a:t>
            </a:r>
            <a:r>
              <a:rPr lang="en-US" dirty="0">
                <a:solidFill>
                  <a:srgbClr val="003142"/>
                </a:solidFill>
              </a:rPr>
              <a:t/>
            </a:r>
            <a:br>
              <a:rPr lang="en-US" dirty="0">
                <a:solidFill>
                  <a:srgbClr val="003142"/>
                </a:solidFill>
              </a:rPr>
            </a:br>
            <a:endParaRPr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26094" y="4299325"/>
            <a:ext cx="1709410" cy="1640211"/>
          </a:xfrm>
          <a:prstGeom prst="rect">
            <a:avLst/>
          </a:prstGeom>
        </p:spPr>
      </p:pic>
    </p:spTree>
    <p:extLst>
      <p:ext uri="{BB962C8B-B14F-4D97-AF65-F5344CB8AC3E}">
        <p14:creationId xmlns:p14="http://schemas.microsoft.com/office/powerpoint/2010/main" val="1709045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5621866" y="3217333"/>
            <a:ext cx="6402277" cy="3038589"/>
          </a:xfrm>
          <a:prstGeom prst="rect">
            <a:avLst/>
          </a:prstGeom>
        </p:spPr>
        <p:txBody>
          <a:bodyPr wrap="square">
            <a:spAutoFit/>
          </a:bodyPr>
          <a:lstStyle/>
          <a:p>
            <a:pPr>
              <a:lnSpc>
                <a:spcPct val="115000"/>
              </a:lnSpc>
            </a:pPr>
            <a:r>
              <a:rPr lang="en-US" sz="2400" dirty="0">
                <a:latin typeface="Times New Roman" panose="02020603050405020304" pitchFamily="18" charset="0"/>
                <a:ea typeface="Calibri" panose="020F0502020204030204" pitchFamily="34" charset="0"/>
                <a:cs typeface="Times New Roman" panose="02020603050405020304" pitchFamily="18" charset="0"/>
              </a:rPr>
              <a:t>State Office staff and stakeholders with questions regarding this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training </a:t>
            </a:r>
            <a:r>
              <a:rPr lang="en-US" sz="2400" dirty="0">
                <a:latin typeface="Times New Roman" panose="02020603050405020304" pitchFamily="18" charset="0"/>
                <a:ea typeface="Calibri" panose="020F0502020204030204" pitchFamily="34" charset="0"/>
                <a:cs typeface="Times New Roman" panose="02020603050405020304" pitchFamily="18" charset="0"/>
              </a:rPr>
              <a:t>should contact Tammy Repine of the Single Family Housing Direct Loan Division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t>
            </a:r>
            <a:r>
              <a:rPr lang="en-US" sz="2400" dirty="0">
                <a:latin typeface="Times New Roman" panose="02020603050405020304" pitchFamily="18" charset="0"/>
                <a:ea typeface="Calibri" panose="020F0502020204030204" pitchFamily="34" charset="0"/>
                <a:cs typeface="Times New Roman" panose="02020603050405020304" pitchFamily="18" charset="0"/>
              </a:rPr>
              <a:t>(360)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999-0251 or by email at Tammy.Repine@wdc.usda.gov.  </a:t>
            </a:r>
            <a:r>
              <a:rPr lang="en-US" sz="2400" dirty="0">
                <a:latin typeface="Times New Roman" panose="02020603050405020304" pitchFamily="18" charset="0"/>
                <a:ea typeface="Calibri" panose="020F0502020204030204" pitchFamily="34" charset="0"/>
                <a:cs typeface="Times New Roman" panose="02020603050405020304" pitchFamily="18" charset="0"/>
              </a:rPr>
              <a:t>Field staff should direct their questions to their respective State Office.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295417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ign 1 Accentur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EAEAEA"/>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 1 No Branding">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 2 No Branding">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5">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C0C0C0"/>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File_x0020_Type0 xmlns="049dcd51-130f-4a8b-a9e4-bbd1674e22c8">PDF</File_x0020_Type0>
    <Description0 xmlns="049dcd51-130f-4a8b-a9e4-bbd1674e22c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FA14C02362A684C83F493785251B4A6" ma:contentTypeVersion="3" ma:contentTypeDescription="Create a new document." ma:contentTypeScope="" ma:versionID="6c709602dc3a3d280b8f49afa0f70f67">
  <xsd:schema xmlns:xsd="http://www.w3.org/2001/XMLSchema" xmlns:xs="http://www.w3.org/2001/XMLSchema" xmlns:p="http://schemas.microsoft.com/office/2006/metadata/properties" xmlns:ns2="049dcd51-130f-4a8b-a9e4-bbd1674e22c8" targetNamespace="http://schemas.microsoft.com/office/2006/metadata/properties" ma:root="true" ma:fieldsID="4b0e026a1a146f29645f2d6ef4518947" ns2:_="">
    <xsd:import namespace="049dcd51-130f-4a8b-a9e4-bbd1674e22c8"/>
    <xsd:element name="properties">
      <xsd:complexType>
        <xsd:sequence>
          <xsd:element name="documentManagement">
            <xsd:complexType>
              <xsd:all>
                <xsd:element ref="ns2:Description0" minOccurs="0"/>
                <xsd:element ref="ns2:File_x0020_Type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9dcd51-130f-4a8b-a9e4-bbd1674e22c8" elementFormDefault="qualified">
    <xsd:import namespace="http://schemas.microsoft.com/office/2006/documentManagement/types"/>
    <xsd:import namespace="http://schemas.microsoft.com/office/infopath/2007/PartnerControls"/>
    <xsd:element name="Description0" ma:index="8" nillable="true" ma:displayName="Description" ma:internalName="Description0">
      <xsd:simpleType>
        <xsd:restriction base="dms:Text">
          <xsd:maxLength value="255"/>
        </xsd:restriction>
      </xsd:simpleType>
    </xsd:element>
    <xsd:element name="File_x0020_Type0" ma:index="9" nillable="true" ma:displayName="File Type" ma:default="PDF" ma:format="Dropdown" ma:internalName="File_x0020_Type0">
      <xsd:simpleType>
        <xsd:restriction base="dms:Choice">
          <xsd:enumeration value="Word Document"/>
          <xsd:enumeration value="Video"/>
          <xsd:enumeration value="PowerPoint"/>
          <xsd:enumeration value="Spreadsheet"/>
          <xsd:enumeration value="Audio File"/>
          <xsd:enumeration value="PDF"/>
          <xsd:enumeration value="Narrated PowerPoin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A4D626-3BCF-4C4A-A4AC-50CD56049AAF}">
  <ds:schemaRefs>
    <ds:schemaRef ds:uri="http://schemas.microsoft.com/sharepoint/v3/contenttype/forms"/>
  </ds:schemaRefs>
</ds:datastoreItem>
</file>

<file path=customXml/itemProps2.xml><?xml version="1.0" encoding="utf-8"?>
<ds:datastoreItem xmlns:ds="http://schemas.openxmlformats.org/officeDocument/2006/customXml" ds:itemID="{F72CA833-D5D3-479F-895F-489FF3657564}">
  <ds:schemaRefs>
    <ds:schemaRef ds:uri="http://schemas.microsoft.com/office/2006/metadata/properties"/>
    <ds:schemaRef ds:uri="http://purl.org/dc/elements/1.1/"/>
    <ds:schemaRef ds:uri="http://schemas.openxmlformats.org/package/2006/metadata/core-properties"/>
    <ds:schemaRef ds:uri="http://purl.org/dc/dcmitype/"/>
    <ds:schemaRef ds:uri="http://schemas.microsoft.com/office/2006/documentManagement/types"/>
    <ds:schemaRef ds:uri="http://purl.org/dc/terms/"/>
    <ds:schemaRef ds:uri="http://schemas.microsoft.com/office/infopath/2007/PartnerControls"/>
    <ds:schemaRef ds:uri="049dcd51-130f-4a8b-a9e4-bbd1674e22c8"/>
    <ds:schemaRef ds:uri="http://www.w3.org/XML/1998/namespace"/>
  </ds:schemaRefs>
</ds:datastoreItem>
</file>

<file path=customXml/itemProps3.xml><?xml version="1.0" encoding="utf-8"?>
<ds:datastoreItem xmlns:ds="http://schemas.openxmlformats.org/officeDocument/2006/customXml" ds:itemID="{47C6ACF8-E13E-4A06-8DBB-BCA7D2353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9dcd51-130f-4a8b-a9e4-bbd1674e22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28312</TotalTime>
  <Words>5424</Words>
  <Application>Microsoft Office PowerPoint</Application>
  <PresentationFormat>Widescreen</PresentationFormat>
  <Paragraphs>531</Paragraphs>
  <Slides>40</Slides>
  <Notes>40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40</vt:i4>
      </vt:variant>
    </vt:vector>
  </HeadingPairs>
  <TitlesOfParts>
    <vt:vector size="50" baseType="lpstr">
      <vt:lpstr>Arial</vt:lpstr>
      <vt:lpstr>Calibri</vt:lpstr>
      <vt:lpstr>Calibri Light</vt:lpstr>
      <vt:lpstr>Courier New</vt:lpstr>
      <vt:lpstr>Times New Roman</vt:lpstr>
      <vt:lpstr>Wingdings</vt:lpstr>
      <vt:lpstr>Design 1 Accenture</vt:lpstr>
      <vt:lpstr>Design 1 No Branding</vt:lpstr>
      <vt:lpstr>Design 2 No Branding</vt:lpstr>
      <vt:lpstr>Office Theme</vt:lpstr>
      <vt:lpstr>PowerPoint Presentation</vt:lpstr>
      <vt:lpstr>PowerPoint Presentation</vt:lpstr>
      <vt:lpstr>Customer Service Center</vt:lpstr>
      <vt:lpstr>Appendix and Glossary</vt:lpstr>
      <vt:lpstr>Do Not Pay (DNP) Portal</vt:lpstr>
      <vt:lpstr>Environmental Requirements</vt:lpstr>
      <vt:lpstr>Environmental Requirements</vt:lpstr>
      <vt:lpstr>PowerPoint Presentation</vt:lpstr>
      <vt:lpstr>PowerPoint Presentation</vt:lpstr>
      <vt:lpstr>PowerPoint Presentation</vt:lpstr>
      <vt:lpstr>Chapter 3</vt:lpstr>
      <vt:lpstr>Chapter 3</vt:lpstr>
      <vt:lpstr>Chapter 3</vt:lpstr>
      <vt:lpstr>Chapter 3</vt:lpstr>
      <vt:lpstr>Chapter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10 </vt:lpstr>
      <vt:lpstr>PowerPoint Presentation</vt:lpstr>
      <vt:lpstr>PowerPoint Presentation</vt:lpstr>
      <vt:lpstr>PowerPoint Presentation</vt:lpstr>
      <vt:lpstr>PowerPoint Presentation</vt:lpstr>
      <vt:lpstr>PowerPoint Presentation</vt:lpstr>
      <vt:lpstr>PowerPoint Presentation</vt:lpstr>
      <vt:lpstr>USDA is an equal opportunity provider, employer, and lender. To file a program discrimination complaint, complete the USDA Program Discrimination Complaint Form, AD 3027, found online at http://www.ascr.usda.gov/complaint_filing_cust.html and at any USDA office or write a letter addressed to USDA and provide in the letter all of the information requested in the form.   To request a copy of the complaint form, call (866) 632-9992.  Submit your completed form or letter to USDA by mail at: U.S. Department of Agriculture, Office of the Assistant Secretary for Civil Rights, 1400 Independence Avenue, S.W., Washington, D.C. 20250-9410; by fax (202) 690-7442; or email at program.intake@usda.gov. </vt:lpstr>
      <vt:lpstr>PowerPoint Presentation</vt:lpstr>
    </vt:vector>
  </TitlesOfParts>
  <Company>Accenture Federal Services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Xie, Jane</dc:creator>
  <cp:lastModifiedBy>Birmingham, Andrea - RD, Washington, DC</cp:lastModifiedBy>
  <cp:revision>777</cp:revision>
  <cp:lastPrinted>2016-10-31T18:05:36Z</cp:lastPrinted>
  <dcterms:created xsi:type="dcterms:W3CDTF">2015-03-13T16:35:22Z</dcterms:created>
  <dcterms:modified xsi:type="dcterms:W3CDTF">2017-05-04T10:06:29Z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0x010100FFA14C02362A684C83F493785251B4A6</vt:lpwstr>
  </property>
</Properties>
</file>