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5" r:id="rId1"/>
  </p:sldMasterIdLst>
  <p:notesMasterIdLst>
    <p:notesMasterId r:id="rId29"/>
  </p:notesMasterIdLst>
  <p:handoutMasterIdLst>
    <p:handoutMasterId r:id="rId30"/>
  </p:handoutMasterIdLst>
  <p:sldIdLst>
    <p:sldId id="334" r:id="rId2"/>
    <p:sldId id="362" r:id="rId3"/>
    <p:sldId id="386" r:id="rId4"/>
    <p:sldId id="392" r:id="rId5"/>
    <p:sldId id="397" r:id="rId6"/>
    <p:sldId id="383" r:id="rId7"/>
    <p:sldId id="388" r:id="rId8"/>
    <p:sldId id="393" r:id="rId9"/>
    <p:sldId id="391" r:id="rId10"/>
    <p:sldId id="341" r:id="rId11"/>
    <p:sldId id="377" r:id="rId12"/>
    <p:sldId id="378" r:id="rId13"/>
    <p:sldId id="379" r:id="rId14"/>
    <p:sldId id="342" r:id="rId15"/>
    <p:sldId id="380" r:id="rId16"/>
    <p:sldId id="381" r:id="rId17"/>
    <p:sldId id="384" r:id="rId18"/>
    <p:sldId id="385" r:id="rId19"/>
    <p:sldId id="387" r:id="rId20"/>
    <p:sldId id="382" r:id="rId21"/>
    <p:sldId id="344" r:id="rId22"/>
    <p:sldId id="389" r:id="rId23"/>
    <p:sldId id="395" r:id="rId24"/>
    <p:sldId id="394" r:id="rId25"/>
    <p:sldId id="390" r:id="rId26"/>
    <p:sldId id="398" r:id="rId27"/>
    <p:sldId id="373" r:id="rId2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2" autoAdjust="0"/>
    <p:restoredTop sz="94609" autoAdjust="0"/>
  </p:normalViewPr>
  <p:slideViewPr>
    <p:cSldViewPr>
      <p:cViewPr>
        <p:scale>
          <a:sx n="80" d="100"/>
          <a:sy n="80" d="100"/>
        </p:scale>
        <p:origin x="-816" y="-91"/>
      </p:cViewPr>
      <p:guideLst>
        <p:guide orient="horz" pos="2160"/>
        <p:guide pos="2880"/>
      </p:guideLst>
    </p:cSldViewPr>
  </p:slideViewPr>
  <p:outlineViewPr>
    <p:cViewPr>
      <p:scale>
        <a:sx n="33" d="100"/>
        <a:sy n="33" d="100"/>
      </p:scale>
      <p:origin x="0" y="2853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endParaRPr lang="en-US"/>
          </a:p>
        </p:txBody>
      </p:sp>
      <p:sp>
        <p:nvSpPr>
          <p:cNvPr id="379907"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endParaRPr lang="en-US"/>
          </a:p>
        </p:txBody>
      </p:sp>
      <p:sp>
        <p:nvSpPr>
          <p:cNvPr id="37990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endParaRPr lang="en-US"/>
          </a:p>
        </p:txBody>
      </p:sp>
      <p:sp>
        <p:nvSpPr>
          <p:cNvPr id="37990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FB6E91BD-066C-4700-BBD8-A1B54D53611B}" type="slidenum">
              <a:rPr lang="en-US"/>
              <a:pPr/>
              <a:t>‹#›</a:t>
            </a:fld>
            <a:endParaRPr lang="en-US"/>
          </a:p>
        </p:txBody>
      </p:sp>
    </p:spTree>
    <p:extLst>
      <p:ext uri="{BB962C8B-B14F-4D97-AF65-F5344CB8AC3E}">
        <p14:creationId xmlns:p14="http://schemas.microsoft.com/office/powerpoint/2010/main" val="4100482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endParaRPr lang="en-US"/>
          </a:p>
        </p:txBody>
      </p:sp>
      <p:sp>
        <p:nvSpPr>
          <p:cNvPr id="38502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endParaRPr lang="en-US"/>
          </a:p>
        </p:txBody>
      </p:sp>
      <p:sp>
        <p:nvSpPr>
          <p:cNvPr id="3850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8502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503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endParaRPr lang="en-US"/>
          </a:p>
        </p:txBody>
      </p:sp>
      <p:sp>
        <p:nvSpPr>
          <p:cNvPr id="38503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2E7694A7-DF03-4F63-A1AB-A0039E898DC8}" type="slidenum">
              <a:rPr lang="en-US"/>
              <a:pPr/>
              <a:t>‹#›</a:t>
            </a:fld>
            <a:endParaRPr lang="en-US"/>
          </a:p>
        </p:txBody>
      </p:sp>
    </p:spTree>
    <p:extLst>
      <p:ext uri="{BB962C8B-B14F-4D97-AF65-F5344CB8AC3E}">
        <p14:creationId xmlns:p14="http://schemas.microsoft.com/office/powerpoint/2010/main" val="35076582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p:cNvSpPr>
            <a:spLocks noGrp="1" noChangeArrowheads="1"/>
          </p:cNvSpPr>
          <p:nvPr>
            <p:ph type="sldNum" sz="quarter" idx="5"/>
          </p:nvPr>
        </p:nvSpPr>
        <p:spPr>
          <a:noFill/>
        </p:spPr>
        <p:txBody>
          <a:bodyPr/>
          <a:lstStyle/>
          <a:p>
            <a:fld id="{565A4600-1D71-441B-A154-1B446E98A5E8}" type="slidenum">
              <a:rPr lang="en-US" smtClean="0"/>
              <a:pPr/>
              <a:t>1</a:t>
            </a:fld>
            <a:endParaRPr lang="en-US" dirty="0" smtClean="0"/>
          </a:p>
        </p:txBody>
      </p:sp>
      <p:sp>
        <p:nvSpPr>
          <p:cNvPr id="21508" name="Rectangle 2"/>
          <p:cNvSpPr>
            <a:spLocks noGrp="1" noRot="1" noChangeAspect="1" noChangeArrowheads="1" noTextEdit="1"/>
          </p:cNvSpPr>
          <p:nvPr>
            <p:ph type="sldImg"/>
          </p:nvPr>
        </p:nvSpPr>
        <p:spPr>
          <a:xfrm>
            <a:off x="1166813" y="687388"/>
            <a:ext cx="4676775" cy="3506787"/>
          </a:xfrm>
          <a:ln/>
        </p:spPr>
      </p:sp>
      <p:sp>
        <p:nvSpPr>
          <p:cNvPr id="21509" name="Rectangle 3"/>
          <p:cNvSpPr>
            <a:spLocks noGrp="1" noChangeArrowheads="1"/>
          </p:cNvSpPr>
          <p:nvPr>
            <p:ph type="body" idx="1"/>
          </p:nvPr>
        </p:nvSpPr>
        <p:spPr>
          <a:xfrm>
            <a:off x="913625" y="4419020"/>
            <a:ext cx="5183152" cy="4193064"/>
          </a:xfrm>
          <a:noFill/>
          <a:ln/>
        </p:spPr>
        <p:txBody>
          <a:bodyPr lIns="90003" tIns="45001" rIns="90003" bIns="45001"/>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5B25BFB-60E2-41F5-805F-DF07910E1B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37B774-B302-4686-8F04-84F3FF9F6D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148549-7621-4024-AEF8-859EA9988B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B32AA925-E629-4667-B03B-D62E354715D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6F6CD6-17BD-4524-A83E-A68AC320E1C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95C641-754C-4B0F-BA6C-10075492F03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EF0C3C-33B6-4E6F-966B-9591167568E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D66B997-8D5E-423C-BEC8-9FDB09F1ED9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75DFDAF-4101-4737-BA50-8CD94E111F2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BF4EB15-F7C5-4124-A328-6A367FC6D3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1F2A0C-2A08-4F54-9DFF-884829F2993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98B66C8-25A4-479F-B0F5-6A56C477DCE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31D2BCA-E6C3-4BC5-A6BF-72940AE4CA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1.eere.energy.gov/office_eere/de_ump.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1.eere.energy.gov/femp/pdfs/eeprod_categories.pdf" TargetMode="External"/><Relationship Id="rId2" Type="http://schemas.openxmlformats.org/officeDocument/2006/relationships/hyperlink" Target="http://www1.eere.energy.gov/femp/technologies/eep_purchasingspecs.html" TargetMode="External"/><Relationship Id="rId1" Type="http://schemas.openxmlformats.org/officeDocument/2006/relationships/slideLayout" Target="../slideLayouts/slideLayout2.xml"/><Relationship Id="rId4" Type="http://schemas.openxmlformats.org/officeDocument/2006/relationships/hyperlink" Target="http://www.energystar.gov/productfind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rurdev.usda.gov/UWP-Energy%20Efficiency%20Program%20Rulemaking.html" TargetMode="External"/><Relationship Id="rId2" Type="http://schemas.openxmlformats.org/officeDocument/2006/relationships/hyperlink" Target="mailto:deirdre.remley@wdc.usda.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rurdev.usda.gov/UEP_HomePag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rurdev.usda.gov/UP_ETPW_Form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2286000"/>
            <a:ext cx="9144000" cy="3662533"/>
          </a:xfrm>
          <a:prstGeom prst="rect">
            <a:avLst/>
          </a:prstGeom>
          <a:noFill/>
          <a:ln w="9525">
            <a:noFill/>
            <a:miter lim="800000"/>
            <a:headEnd/>
            <a:tailEnd/>
          </a:ln>
        </p:spPr>
        <p:txBody>
          <a:bodyPr wrap="square" lIns="91432" tIns="45716" rIns="91432" bIns="45716">
            <a:spAutoFit/>
          </a:bodyPr>
          <a:lstStyle/>
          <a:p>
            <a:pPr defTabSz="914485"/>
            <a:endParaRPr lang="en-US" sz="2300" b="1" dirty="0" smtClean="0">
              <a:solidFill>
                <a:srgbClr val="006600"/>
              </a:solidFill>
              <a:latin typeface="Bookman Old Style" pitchFamily="18" charset="0"/>
            </a:endParaRPr>
          </a:p>
          <a:p>
            <a:pPr defTabSz="914485"/>
            <a:r>
              <a:rPr lang="en-US" sz="3000" b="1" dirty="0" smtClean="0"/>
              <a:t>Tool Kit for Loan Applications associated with the Energy Efficiency and Conservation Loan Program (EECLP)</a:t>
            </a:r>
          </a:p>
          <a:p>
            <a:pPr defTabSz="914485"/>
            <a:endParaRPr lang="en-US" sz="1100" b="1" dirty="0">
              <a:latin typeface="Bookman Old Style" pitchFamily="18" charset="0"/>
            </a:endParaRPr>
          </a:p>
          <a:p>
            <a:pPr defTabSz="914485"/>
            <a:r>
              <a:rPr lang="en-US" sz="1900" dirty="0" smtClean="0">
                <a:latin typeface="Bookman Old Style" pitchFamily="18" charset="0"/>
              </a:rPr>
              <a:t>Rural Utilities Service</a:t>
            </a:r>
          </a:p>
          <a:p>
            <a:pPr defTabSz="914485"/>
            <a:r>
              <a:rPr lang="en-US" sz="1900" dirty="0" smtClean="0">
                <a:latin typeface="Bookman Old Style" pitchFamily="18" charset="0"/>
              </a:rPr>
              <a:t>Electric Program</a:t>
            </a:r>
          </a:p>
          <a:p>
            <a:pPr defTabSz="914485"/>
            <a:r>
              <a:rPr lang="en-US" sz="1900" dirty="0" smtClean="0">
                <a:latin typeface="Bookman Old Style" pitchFamily="18" charset="0"/>
              </a:rPr>
              <a:t>US Department of Agriculture </a:t>
            </a:r>
            <a:endParaRPr lang="en-US" sz="1900" dirty="0">
              <a:latin typeface="Bookman Old Style" pitchFamily="18" charset="0"/>
            </a:endParaRPr>
          </a:p>
          <a:p>
            <a:pPr defTabSz="914485"/>
            <a:endParaRPr lang="en-US" sz="2300" dirty="0">
              <a:solidFill>
                <a:schemeClr val="accent2"/>
              </a:solidFill>
              <a:latin typeface="Bookman Old Style" pitchFamily="18" charset="0"/>
            </a:endParaRPr>
          </a:p>
          <a:p>
            <a:pPr defTabSz="914485"/>
            <a:endParaRPr lang="en-US" sz="2800" b="1" dirty="0">
              <a:solidFill>
                <a:srgbClr val="006600"/>
              </a:solidFill>
              <a:latin typeface="Arial Unicode MS" pitchFamily="34" charset="-128"/>
            </a:endParaRPr>
          </a:p>
        </p:txBody>
      </p:sp>
      <p:sp>
        <p:nvSpPr>
          <p:cNvPr id="4" name="Slide Number Placeholder 3"/>
          <p:cNvSpPr>
            <a:spLocks noGrp="1"/>
          </p:cNvSpPr>
          <p:nvPr>
            <p:ph type="sldNum" sz="quarter" idx="12"/>
          </p:nvPr>
        </p:nvSpPr>
        <p:spPr/>
        <p:txBody>
          <a:bodyPr/>
          <a:lstStyle/>
          <a:p>
            <a:fld id="{B32AA925-E629-4667-B03B-D62E354715D2}"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949595" cy="4800600"/>
          </a:xfrm>
        </p:spPr>
        <p:txBody>
          <a:bodyPr>
            <a:normAutofit/>
          </a:bodyPr>
          <a:lstStyle/>
          <a:p>
            <a:pPr>
              <a:buNone/>
            </a:pPr>
            <a:r>
              <a:rPr lang="en-US" sz="2000" dirty="0" smtClean="0"/>
              <a:t>	</a:t>
            </a:r>
            <a:r>
              <a:rPr lang="en-US" sz="1500" dirty="0" smtClean="0"/>
              <a:t>An Eligible EE Program must have a business plan for implementing the program.  The business plan is expected to have a global perspective on the borrower’s energy efficiency plan.  Therefore, energy efficiency upgrades should be identified </a:t>
            </a:r>
            <a:r>
              <a:rPr lang="en-US" sz="1500" b="1" dirty="0" smtClean="0"/>
              <a:t>in aggregate</a:t>
            </a:r>
            <a:r>
              <a:rPr lang="en-US" sz="1500" dirty="0" smtClean="0"/>
              <a:t>.  The business plan must have the following elements:</a:t>
            </a:r>
          </a:p>
          <a:p>
            <a:pPr>
              <a:buNone/>
            </a:pPr>
            <a:endParaRPr lang="en-US" sz="1500" dirty="0" smtClean="0"/>
          </a:p>
          <a:p>
            <a:r>
              <a:rPr lang="en-US" sz="1500" b="1" dirty="0" smtClean="0"/>
              <a:t>Executive summary.  </a:t>
            </a:r>
            <a:r>
              <a:rPr lang="en-US" sz="1500" dirty="0" smtClean="0"/>
              <a:t>The executive summary shall capture the overall objectives to be met by the Eligible EE Program and the timeframe in which they are expected to be achieved.</a:t>
            </a:r>
          </a:p>
          <a:p>
            <a:endParaRPr lang="en-US" sz="1500" dirty="0" smtClean="0"/>
          </a:p>
          <a:p>
            <a:r>
              <a:rPr lang="en-US" sz="1500" b="1" dirty="0" smtClean="0"/>
              <a:t>Organizational background.  </a:t>
            </a:r>
            <a:r>
              <a:rPr lang="en-US" sz="1500" dirty="0" smtClean="0"/>
              <a:t>The background section shall include descriptions of the management team responsible for implementing the Eligible EE Program.</a:t>
            </a:r>
          </a:p>
          <a:p>
            <a:pPr>
              <a:buNone/>
            </a:pPr>
            <a:r>
              <a:rPr lang="en-US" sz="1500" dirty="0" smtClean="0"/>
              <a:t> </a:t>
            </a:r>
          </a:p>
          <a:p>
            <a:r>
              <a:rPr lang="en-US" sz="1500" b="1" dirty="0" smtClean="0"/>
              <a:t>Marketing plan.  </a:t>
            </a:r>
            <a:r>
              <a:rPr lang="en-US" sz="1500" dirty="0" smtClean="0"/>
              <a:t>The marketing section should identify the target Consumers, promotional activities to be pursued and target penetration rates by Consumer category and investment activity.</a:t>
            </a:r>
          </a:p>
          <a:p>
            <a:pPr lvl="1">
              <a:spcAft>
                <a:spcPts val="284"/>
              </a:spcAft>
            </a:pPr>
            <a:endParaRPr lang="en-US" sz="1900" dirty="0" smtClean="0"/>
          </a:p>
          <a:p>
            <a:endParaRPr lang="en-US" sz="2300" dirty="0"/>
          </a:p>
        </p:txBody>
      </p:sp>
      <p:sp>
        <p:nvSpPr>
          <p:cNvPr id="2" name="Title 1"/>
          <p:cNvSpPr>
            <a:spLocks noGrp="1"/>
          </p:cNvSpPr>
          <p:nvPr>
            <p:ph type="title"/>
          </p:nvPr>
        </p:nvSpPr>
        <p:spPr>
          <a:xfrm>
            <a:off x="457200" y="274638"/>
            <a:ext cx="8534400" cy="944562"/>
          </a:xfrm>
        </p:spPr>
        <p:txBody>
          <a:bodyPr>
            <a:normAutofit/>
          </a:bodyPr>
          <a:lstStyle/>
          <a:p>
            <a:r>
              <a:rPr lang="en-US" sz="2200" b="0" dirty="0" smtClean="0">
                <a:effectLst/>
              </a:rPr>
              <a:t>Business Plans</a:t>
            </a:r>
            <a:endParaRPr lang="en-US" sz="2200" b="0" dirty="0">
              <a:effectLst/>
            </a:endParaRPr>
          </a:p>
        </p:txBody>
      </p:sp>
      <p:sp>
        <p:nvSpPr>
          <p:cNvPr id="4" name="Slide Number Placeholder 3"/>
          <p:cNvSpPr>
            <a:spLocks noGrp="1"/>
          </p:cNvSpPr>
          <p:nvPr>
            <p:ph type="sldNum" sz="quarter" idx="12"/>
          </p:nvPr>
        </p:nvSpPr>
        <p:spPr/>
        <p:txBody>
          <a:bodyPr/>
          <a:lstStyle/>
          <a:p>
            <a:fld id="{D16F6CD6-17BD-4524-A83E-A68AC320E1C8}"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500" b="1" dirty="0" smtClean="0"/>
              <a:t>Operations plan.  </a:t>
            </a:r>
            <a:r>
              <a:rPr lang="en-US" sz="1500" dirty="0" smtClean="0"/>
              <a:t>The operations plan shall include but is not limited to:</a:t>
            </a:r>
          </a:p>
          <a:p>
            <a:pPr>
              <a:buNone/>
            </a:pPr>
            <a:r>
              <a:rPr lang="en-US" sz="1500" dirty="0" smtClean="0"/>
              <a:t> </a:t>
            </a:r>
          </a:p>
          <a:p>
            <a:pPr lvl="1"/>
            <a:r>
              <a:rPr lang="en-US" sz="1500" dirty="0" smtClean="0"/>
              <a:t>A list of the activities and investments to be implemented under the EE Program and the Btu savings goal targeted for each category </a:t>
            </a:r>
          </a:p>
          <a:p>
            <a:pPr>
              <a:buNone/>
            </a:pPr>
            <a:r>
              <a:rPr lang="en-US" sz="1500" dirty="0" smtClean="0"/>
              <a:t> </a:t>
            </a:r>
          </a:p>
          <a:p>
            <a:pPr lvl="1"/>
            <a:r>
              <a:rPr lang="en-US" sz="1500" dirty="0" smtClean="0"/>
              <a:t> An estimate of the dollar amount of investment by the utility for each category of activities and investments (such as aggregate cost of water heaters, etc.)</a:t>
            </a:r>
          </a:p>
          <a:p>
            <a:pPr lvl="1"/>
            <a:endParaRPr lang="en-US" sz="1500" dirty="0" smtClean="0"/>
          </a:p>
          <a:p>
            <a:pPr lvl="1"/>
            <a:r>
              <a:rPr lang="en-US" sz="1500" dirty="0" smtClean="0"/>
              <a:t>A staffing plan that identifies who will run the program including whether and how outsourced contractors or subcontractors will be used</a:t>
            </a:r>
          </a:p>
          <a:p>
            <a:endParaRPr lang="en-US" sz="1500" dirty="0" smtClean="0"/>
          </a:p>
          <a:p>
            <a:pPr lvl="1"/>
            <a:r>
              <a:rPr lang="en-US" sz="1500" dirty="0" smtClean="0"/>
              <a:t> A description of the process for documenting and perfecting collateral arrangements for Ultimate Recipient loans, if applicable</a:t>
            </a:r>
          </a:p>
          <a:p>
            <a:endParaRPr lang="en-US" sz="1500" dirty="0" smtClean="0"/>
          </a:p>
          <a:p>
            <a:pPr lvl="1"/>
            <a:r>
              <a:rPr lang="en-US" sz="1500" dirty="0" smtClean="0"/>
              <a:t>Aggregate estimated Btu savings associated with planned energy efficiency upgrades</a:t>
            </a:r>
            <a:endParaRPr lang="en-US" dirty="0"/>
          </a:p>
        </p:txBody>
      </p:sp>
      <p:sp>
        <p:nvSpPr>
          <p:cNvPr id="3" name="Slide Number Placeholder 2"/>
          <p:cNvSpPr>
            <a:spLocks noGrp="1"/>
          </p:cNvSpPr>
          <p:nvPr>
            <p:ph type="sldNum" sz="quarter" idx="12"/>
          </p:nvPr>
        </p:nvSpPr>
        <p:spPr/>
        <p:txBody>
          <a:bodyPr/>
          <a:lstStyle/>
          <a:p>
            <a:fld id="{D16F6CD6-17BD-4524-A83E-A68AC320E1C8}" type="slidenum">
              <a:rPr lang="en-US" smtClean="0"/>
              <a:pPr/>
              <a:t>11</a:t>
            </a:fld>
            <a:endParaRPr lang="en-US"/>
          </a:p>
        </p:txBody>
      </p:sp>
      <p:sp>
        <p:nvSpPr>
          <p:cNvPr id="4" name="Title 3"/>
          <p:cNvSpPr>
            <a:spLocks noGrp="1"/>
          </p:cNvSpPr>
          <p:nvPr>
            <p:ph type="title"/>
          </p:nvPr>
        </p:nvSpPr>
        <p:spPr/>
        <p:txBody>
          <a:bodyPr>
            <a:normAutofit/>
          </a:bodyPr>
          <a:lstStyle/>
          <a:p>
            <a:r>
              <a:rPr lang="en-US" sz="2200" b="0" dirty="0" smtClean="0">
                <a:effectLst/>
              </a:rPr>
              <a:t>Business Plans – cont…</a:t>
            </a:r>
            <a:endParaRPr lang="en-US" sz="2200" b="0" dirty="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500" b="1" dirty="0" smtClean="0"/>
              <a:t>Financial Plan.  </a:t>
            </a:r>
            <a:r>
              <a:rPr lang="en-US" sz="1500" dirty="0" smtClean="0"/>
              <a:t>The financial plan shall include but is not limited to:</a:t>
            </a:r>
          </a:p>
          <a:p>
            <a:pPr>
              <a:buNone/>
            </a:pPr>
            <a:r>
              <a:rPr lang="en-US" sz="1500" dirty="0" smtClean="0"/>
              <a:t> </a:t>
            </a:r>
          </a:p>
          <a:p>
            <a:pPr lvl="1"/>
            <a:r>
              <a:rPr lang="en-US" sz="1500" dirty="0" smtClean="0"/>
              <a:t>A schedule showing sources and uses of funds for the program</a:t>
            </a:r>
          </a:p>
          <a:p>
            <a:endParaRPr lang="en-US" sz="1500" dirty="0" smtClean="0"/>
          </a:p>
          <a:p>
            <a:pPr lvl="1"/>
            <a:r>
              <a:rPr lang="en-US" sz="1500" dirty="0" smtClean="0"/>
              <a:t>An itemized budget for each activity and investment category listed in the operations plan</a:t>
            </a:r>
          </a:p>
          <a:p>
            <a:pPr>
              <a:buNone/>
            </a:pPr>
            <a:r>
              <a:rPr lang="en-US" sz="1500" dirty="0" smtClean="0"/>
              <a:t> </a:t>
            </a:r>
          </a:p>
          <a:p>
            <a:pPr lvl="1"/>
            <a:r>
              <a:rPr lang="en-US" sz="1500" dirty="0" smtClean="0"/>
              <a:t>An aggregate Cost effectiveness forecast</a:t>
            </a:r>
          </a:p>
          <a:p>
            <a:pPr>
              <a:buNone/>
            </a:pPr>
            <a:endParaRPr lang="en-US" sz="1500" dirty="0" smtClean="0"/>
          </a:p>
          <a:p>
            <a:pPr lvl="1"/>
            <a:r>
              <a:rPr lang="en-US" sz="1500" dirty="0" smtClean="0"/>
              <a:t>Where applicable, provision for Ultimate Recipient loan loss reserves.  Loan loss reserves are not required when a utility will not be relending RUS funds</a:t>
            </a:r>
          </a:p>
          <a:p>
            <a:endParaRPr lang="en-US" sz="1500" dirty="0" smtClean="0"/>
          </a:p>
          <a:p>
            <a:pPr lvl="1"/>
            <a:r>
              <a:rPr lang="en-US" sz="1500" dirty="0" smtClean="0"/>
              <a:t>Identify expected Ultimate Recipient loan delinquency and default rates and report annually on deviations from the expected rates</a:t>
            </a:r>
          </a:p>
          <a:p>
            <a:endParaRPr lang="en-US" dirty="0"/>
          </a:p>
        </p:txBody>
      </p:sp>
      <p:sp>
        <p:nvSpPr>
          <p:cNvPr id="3" name="Slide Number Placeholder 2"/>
          <p:cNvSpPr>
            <a:spLocks noGrp="1"/>
          </p:cNvSpPr>
          <p:nvPr>
            <p:ph type="sldNum" sz="quarter" idx="12"/>
          </p:nvPr>
        </p:nvSpPr>
        <p:spPr/>
        <p:txBody>
          <a:bodyPr/>
          <a:lstStyle/>
          <a:p>
            <a:fld id="{D16F6CD6-17BD-4524-A83E-A68AC320E1C8}" type="slidenum">
              <a:rPr lang="en-US" smtClean="0"/>
              <a:pPr/>
              <a:t>12</a:t>
            </a:fld>
            <a:endParaRPr lang="en-US"/>
          </a:p>
        </p:txBody>
      </p:sp>
      <p:sp>
        <p:nvSpPr>
          <p:cNvPr id="4" name="Title 3"/>
          <p:cNvSpPr>
            <a:spLocks noGrp="1"/>
          </p:cNvSpPr>
          <p:nvPr>
            <p:ph type="title"/>
          </p:nvPr>
        </p:nvSpPr>
        <p:spPr/>
        <p:txBody>
          <a:bodyPr>
            <a:normAutofit/>
          </a:bodyPr>
          <a:lstStyle/>
          <a:p>
            <a:r>
              <a:rPr lang="en-US" sz="2200" b="0" dirty="0" smtClean="0">
                <a:effectLst/>
              </a:rPr>
              <a:t>Business Plans – cont…</a:t>
            </a:r>
            <a:endParaRPr lang="en-US"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500" b="1" dirty="0" smtClean="0"/>
              <a:t>Risk analysis.  </a:t>
            </a:r>
            <a:r>
              <a:rPr lang="en-US" sz="1500" dirty="0" smtClean="0"/>
              <a:t>The business plan shall include an evaluation of the financial and operational risk associated with the program, including an estimate of prospective Consumer loan losses</a:t>
            </a:r>
          </a:p>
          <a:p>
            <a:pPr>
              <a:buNone/>
            </a:pPr>
            <a:r>
              <a:rPr lang="en-US" sz="1500" dirty="0" smtClean="0"/>
              <a:t> </a:t>
            </a:r>
          </a:p>
          <a:p>
            <a:r>
              <a:rPr lang="en-US" sz="1500" dirty="0" smtClean="0"/>
              <a:t>RUS may make bulletins or other publications publicly available to provide guidance on business plans, etc. in the future</a:t>
            </a:r>
          </a:p>
          <a:p>
            <a:endParaRPr lang="en-US" dirty="0"/>
          </a:p>
        </p:txBody>
      </p:sp>
      <p:sp>
        <p:nvSpPr>
          <p:cNvPr id="3" name="Slide Number Placeholder 2"/>
          <p:cNvSpPr>
            <a:spLocks noGrp="1"/>
          </p:cNvSpPr>
          <p:nvPr>
            <p:ph type="sldNum" sz="quarter" idx="12"/>
          </p:nvPr>
        </p:nvSpPr>
        <p:spPr/>
        <p:txBody>
          <a:bodyPr/>
          <a:lstStyle/>
          <a:p>
            <a:fld id="{D16F6CD6-17BD-4524-A83E-A68AC320E1C8}" type="slidenum">
              <a:rPr lang="en-US" smtClean="0"/>
              <a:pPr/>
              <a:t>13</a:t>
            </a:fld>
            <a:endParaRPr lang="en-US"/>
          </a:p>
        </p:txBody>
      </p:sp>
      <p:sp>
        <p:nvSpPr>
          <p:cNvPr id="4" name="Title 3"/>
          <p:cNvSpPr>
            <a:spLocks noGrp="1"/>
          </p:cNvSpPr>
          <p:nvPr>
            <p:ph type="title"/>
          </p:nvPr>
        </p:nvSpPr>
        <p:spPr/>
        <p:txBody>
          <a:bodyPr>
            <a:normAutofit/>
          </a:bodyPr>
          <a:lstStyle/>
          <a:p>
            <a:r>
              <a:rPr lang="en-US" sz="2200" b="0" dirty="0" smtClean="0">
                <a:effectLst/>
              </a:rPr>
              <a:t>Business Plans – cont…</a:t>
            </a:r>
            <a:endParaRPr lang="en-US" sz="2200" b="0" dirty="0">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1371600"/>
            <a:ext cx="8273142" cy="4572000"/>
          </a:xfrm>
        </p:spPr>
        <p:txBody>
          <a:bodyPr>
            <a:normAutofit/>
          </a:bodyPr>
          <a:lstStyle/>
          <a:p>
            <a:pPr>
              <a:spcAft>
                <a:spcPts val="284"/>
              </a:spcAft>
              <a:buNone/>
            </a:pPr>
            <a:r>
              <a:rPr lang="en-US" sz="2400" dirty="0" smtClean="0"/>
              <a:t>	</a:t>
            </a:r>
            <a:r>
              <a:rPr lang="en-US" sz="1500" dirty="0" smtClean="0"/>
              <a:t>An eligible EE program must have a quality assurance plan as part of the program.  The quality assurance plan is expected to have a global perspective on the borrower’s energy efficiency plan. Therefore, energy efficiency upgrades should be identified </a:t>
            </a:r>
            <a:r>
              <a:rPr lang="en-US" sz="1500" b="1" dirty="0" smtClean="0"/>
              <a:t>in aggregate</a:t>
            </a:r>
            <a:r>
              <a:rPr lang="en-US" sz="1500" dirty="0" smtClean="0"/>
              <a:t>. The quality assurance plan should have the following elements:</a:t>
            </a:r>
          </a:p>
          <a:p>
            <a:pPr>
              <a:spcAft>
                <a:spcPts val="284"/>
              </a:spcAft>
            </a:pPr>
            <a:endParaRPr lang="en-US" sz="1500" dirty="0" smtClean="0"/>
          </a:p>
          <a:p>
            <a:r>
              <a:rPr lang="en-US" sz="1500" dirty="0" smtClean="0"/>
              <a:t>Quality assurance assessments shall include the use of qualified energy managers or professional engineers to evaluate program activities and investments</a:t>
            </a:r>
          </a:p>
          <a:p>
            <a:pPr>
              <a:buNone/>
            </a:pPr>
            <a:r>
              <a:rPr lang="en-US" sz="1500" dirty="0" smtClean="0"/>
              <a:t> </a:t>
            </a:r>
          </a:p>
          <a:p>
            <a:r>
              <a:rPr lang="en-US" sz="1500" b="1" dirty="0" smtClean="0"/>
              <a:t>Where applicable</a:t>
            </a:r>
            <a:r>
              <a:rPr lang="en-US" sz="1500" dirty="0" smtClean="0"/>
              <a:t>, program evaluation activities should use the protocols for determining energy savings as developed by the U.S. Department of Energy in the Uniform Methods Project. </a:t>
            </a:r>
            <a:br>
              <a:rPr lang="en-US" sz="1500" dirty="0" smtClean="0"/>
            </a:br>
            <a:endParaRPr lang="en-US" sz="1500" dirty="0" smtClean="0"/>
          </a:p>
          <a:p>
            <a:r>
              <a:rPr lang="en-US" sz="1500" dirty="0"/>
              <a:t>DOE and EPA have worked for years with stakeholders to identify best practices for energy savings calculations for energy efficiency programs, aiming to increase uniformity and </a:t>
            </a:r>
            <a:r>
              <a:rPr lang="en-US" sz="1500" dirty="0" smtClean="0"/>
              <a:t>transparency: </a:t>
            </a:r>
            <a:r>
              <a:rPr lang="en-US" sz="1500" dirty="0" smtClean="0">
                <a:hlinkClick r:id="rId2"/>
              </a:rPr>
              <a:t>http</a:t>
            </a:r>
            <a:r>
              <a:rPr lang="en-US" sz="1500" dirty="0">
                <a:hlinkClick r:id="rId2"/>
              </a:rPr>
              <a:t>://www1.eere.energy.gov/office_eere/de_ump.html</a:t>
            </a:r>
            <a:endParaRPr lang="en-US" sz="1500" dirty="0"/>
          </a:p>
          <a:p>
            <a:pPr>
              <a:spcAft>
                <a:spcPts val="284"/>
              </a:spcAft>
            </a:pPr>
            <a:endParaRPr lang="en-US" sz="1900" dirty="0" smtClean="0"/>
          </a:p>
          <a:p>
            <a:pPr lvl="1"/>
            <a:endParaRPr lang="en-US" sz="1900" dirty="0" smtClean="0"/>
          </a:p>
          <a:p>
            <a:pPr lvl="1"/>
            <a:endParaRPr lang="en-US" sz="1900" dirty="0" smtClean="0"/>
          </a:p>
          <a:p>
            <a:pPr lvl="1"/>
            <a:endParaRPr lang="en-US" sz="1900" dirty="0" smtClean="0"/>
          </a:p>
          <a:p>
            <a:endParaRPr lang="en-US" dirty="0"/>
          </a:p>
        </p:txBody>
      </p:sp>
      <p:sp>
        <p:nvSpPr>
          <p:cNvPr id="2" name="Title 1"/>
          <p:cNvSpPr>
            <a:spLocks noGrp="1"/>
          </p:cNvSpPr>
          <p:nvPr>
            <p:ph type="title"/>
          </p:nvPr>
        </p:nvSpPr>
        <p:spPr/>
        <p:txBody>
          <a:bodyPr>
            <a:normAutofit/>
          </a:bodyPr>
          <a:lstStyle/>
          <a:p>
            <a:r>
              <a:rPr lang="en-US" sz="2200" b="0" dirty="0" smtClean="0">
                <a:effectLst/>
              </a:rPr>
              <a:t>Quality Assurance Plans</a:t>
            </a:r>
            <a:endParaRPr lang="en-US" sz="2200" b="0" dirty="0">
              <a:effectLst/>
            </a:endParaRPr>
          </a:p>
        </p:txBody>
      </p:sp>
      <p:sp>
        <p:nvSpPr>
          <p:cNvPr id="4" name="Slide Number Placeholder 3"/>
          <p:cNvSpPr>
            <a:spLocks noGrp="1"/>
          </p:cNvSpPr>
          <p:nvPr>
            <p:ph type="sldNum" sz="quarter" idx="12"/>
          </p:nvPr>
        </p:nvSpPr>
        <p:spPr/>
        <p:txBody>
          <a:bodyPr/>
          <a:lstStyle/>
          <a:p>
            <a:fld id="{D16F6CD6-17BD-4524-A83E-A68AC320E1C8}"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500" dirty="0" smtClean="0"/>
              <a:t>Energy audits shall be performed for energy efficiency investments </a:t>
            </a:r>
            <a:r>
              <a:rPr lang="en-US" sz="1500" b="1" dirty="0" smtClean="0"/>
              <a:t>involving the building envelope</a:t>
            </a:r>
            <a:r>
              <a:rPr lang="en-US" sz="1500" dirty="0" smtClean="0"/>
              <a:t> at an Ultimate Recipient premises</a:t>
            </a:r>
          </a:p>
          <a:p>
            <a:pPr>
              <a:buNone/>
            </a:pPr>
            <a:r>
              <a:rPr lang="en-US" sz="1500" dirty="0" smtClean="0"/>
              <a:t> </a:t>
            </a:r>
          </a:p>
          <a:p>
            <a:r>
              <a:rPr lang="en-US" sz="1500" dirty="0" smtClean="0"/>
              <a:t>Energy audits must be performed by certified energy auditors</a:t>
            </a:r>
          </a:p>
          <a:p>
            <a:pPr>
              <a:buNone/>
            </a:pPr>
            <a:r>
              <a:rPr lang="en-US" sz="1500" dirty="0" smtClean="0"/>
              <a:t> </a:t>
            </a:r>
          </a:p>
          <a:p>
            <a:r>
              <a:rPr lang="en-US" sz="1500" dirty="0" smtClean="0"/>
              <a:t>Follow up audits shall be performed within one year after installation on a </a:t>
            </a:r>
            <a:r>
              <a:rPr lang="en-US" sz="1500" b="1" dirty="0" smtClean="0"/>
              <a:t>sample</a:t>
            </a:r>
            <a:r>
              <a:rPr lang="en-US" sz="1500" dirty="0" smtClean="0"/>
              <a:t> of  investments made to confirm whether efficiency improvement expectations are being met.  Audits are an eligible purpose for the EE loan program</a:t>
            </a:r>
          </a:p>
          <a:p>
            <a:pPr>
              <a:buNone/>
            </a:pPr>
            <a:r>
              <a:rPr lang="en-US" sz="1500" dirty="0" smtClean="0"/>
              <a:t> </a:t>
            </a:r>
          </a:p>
          <a:p>
            <a:r>
              <a:rPr lang="en-US" sz="1500" dirty="0" smtClean="0"/>
              <a:t>In cases involving energy efficiency upgrades to a single system (such as a ground source heat pump) the new system must be designed and installed by certified and insured professionals </a:t>
            </a:r>
            <a:r>
              <a:rPr lang="en-US" sz="1500" b="1" dirty="0" smtClean="0"/>
              <a:t>acceptable to the utility</a:t>
            </a:r>
          </a:p>
          <a:p>
            <a:pPr>
              <a:buNone/>
            </a:pPr>
            <a:r>
              <a:rPr lang="en-US" dirty="0" smtClean="0"/>
              <a:t> </a:t>
            </a:r>
          </a:p>
          <a:p>
            <a:endParaRPr lang="en-US" dirty="0"/>
          </a:p>
        </p:txBody>
      </p:sp>
      <p:sp>
        <p:nvSpPr>
          <p:cNvPr id="3" name="Slide Number Placeholder 2"/>
          <p:cNvSpPr>
            <a:spLocks noGrp="1"/>
          </p:cNvSpPr>
          <p:nvPr>
            <p:ph type="sldNum" sz="quarter" idx="12"/>
          </p:nvPr>
        </p:nvSpPr>
        <p:spPr/>
        <p:txBody>
          <a:bodyPr/>
          <a:lstStyle/>
          <a:p>
            <a:fld id="{D16F6CD6-17BD-4524-A83E-A68AC320E1C8}" type="slidenum">
              <a:rPr lang="en-US" smtClean="0"/>
              <a:pPr/>
              <a:t>15</a:t>
            </a:fld>
            <a:endParaRPr lang="en-US"/>
          </a:p>
        </p:txBody>
      </p:sp>
      <p:sp>
        <p:nvSpPr>
          <p:cNvPr id="4" name="Title 3"/>
          <p:cNvSpPr>
            <a:spLocks noGrp="1"/>
          </p:cNvSpPr>
          <p:nvPr>
            <p:ph type="title"/>
          </p:nvPr>
        </p:nvSpPr>
        <p:spPr/>
        <p:txBody>
          <a:bodyPr>
            <a:normAutofit/>
          </a:bodyPr>
          <a:lstStyle/>
          <a:p>
            <a:r>
              <a:rPr lang="en-US" sz="2200" b="0" dirty="0" smtClean="0">
                <a:effectLst/>
              </a:rPr>
              <a:t>Quality Assurance Plans – cont…</a:t>
            </a:r>
            <a:endParaRPr 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500" dirty="0" smtClean="0"/>
              <a:t>Industry or manufacturer standard performance tests, as applicable, shall be required on any system upgraded as a result of an EE Program.  This testing shall indicate the installed system is meeting its designed performance parameters</a:t>
            </a:r>
          </a:p>
          <a:p>
            <a:pPr>
              <a:buNone/>
            </a:pPr>
            <a:r>
              <a:rPr lang="en-US" sz="1500" dirty="0" smtClean="0"/>
              <a:t> </a:t>
            </a:r>
          </a:p>
          <a:p>
            <a:r>
              <a:rPr lang="en-US" sz="1500" dirty="0" smtClean="0"/>
              <a:t>In some programs the utility may elect to recommend independent contractors who can perform energy efficiency related work for their customers.  In these cases utilities shall monitor the work done by the contractors and confirm that the contractors are performing quality work  </a:t>
            </a:r>
          </a:p>
          <a:p>
            <a:endParaRPr lang="en-US" sz="1500" dirty="0" smtClean="0"/>
          </a:p>
          <a:p>
            <a:r>
              <a:rPr lang="en-US" sz="1500" dirty="0" smtClean="0"/>
              <a:t>Contractors not hired by the utility may not act as agents of the utility in performing work financed under this subpart   </a:t>
            </a:r>
          </a:p>
          <a:p>
            <a:pPr>
              <a:buNone/>
            </a:pPr>
            <a:r>
              <a:rPr lang="en-US" sz="1500" dirty="0" smtClean="0"/>
              <a:t> </a:t>
            </a:r>
          </a:p>
          <a:p>
            <a:r>
              <a:rPr lang="en-US" sz="1500" dirty="0"/>
              <a:t>RUS may make bulletins or other publications publicly available to provide guidance on </a:t>
            </a:r>
            <a:r>
              <a:rPr lang="en-US" sz="1500" dirty="0" smtClean="0"/>
              <a:t>quality assurance </a:t>
            </a:r>
            <a:r>
              <a:rPr lang="en-US" sz="1500" dirty="0"/>
              <a:t>plans, etc. in the future</a:t>
            </a:r>
          </a:p>
          <a:p>
            <a:endParaRPr lang="en-US" dirty="0"/>
          </a:p>
        </p:txBody>
      </p:sp>
      <p:sp>
        <p:nvSpPr>
          <p:cNvPr id="3" name="Slide Number Placeholder 2"/>
          <p:cNvSpPr>
            <a:spLocks noGrp="1"/>
          </p:cNvSpPr>
          <p:nvPr>
            <p:ph type="sldNum" sz="quarter" idx="12"/>
          </p:nvPr>
        </p:nvSpPr>
        <p:spPr/>
        <p:txBody>
          <a:bodyPr/>
          <a:lstStyle/>
          <a:p>
            <a:fld id="{D16F6CD6-17BD-4524-A83E-A68AC320E1C8}" type="slidenum">
              <a:rPr lang="en-US" smtClean="0"/>
              <a:pPr/>
              <a:t>16</a:t>
            </a:fld>
            <a:endParaRPr lang="en-US"/>
          </a:p>
        </p:txBody>
      </p:sp>
      <p:sp>
        <p:nvSpPr>
          <p:cNvPr id="4" name="Title 3"/>
          <p:cNvSpPr>
            <a:spLocks noGrp="1"/>
          </p:cNvSpPr>
          <p:nvPr>
            <p:ph type="title"/>
          </p:nvPr>
        </p:nvSpPr>
        <p:spPr/>
        <p:txBody>
          <a:bodyPr>
            <a:normAutofit/>
          </a:bodyPr>
          <a:lstStyle/>
          <a:p>
            <a:r>
              <a:rPr lang="en-US" sz="2200" b="0" dirty="0" smtClean="0">
                <a:effectLst/>
              </a:rPr>
              <a:t>Quality Assurance Plans – cont…</a:t>
            </a:r>
            <a:endParaRPr lang="en-US"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534400" cy="4648200"/>
          </a:xfrm>
        </p:spPr>
        <p:txBody>
          <a:bodyPr>
            <a:normAutofit/>
          </a:bodyPr>
          <a:lstStyle/>
          <a:p>
            <a:pPr>
              <a:buNone/>
            </a:pPr>
            <a:r>
              <a:rPr lang="en-US" sz="1500" dirty="0" smtClean="0"/>
              <a:t>	This </a:t>
            </a:r>
            <a:r>
              <a:rPr lang="en-US" sz="1500" smtClean="0"/>
              <a:t>documentation should </a:t>
            </a:r>
            <a:r>
              <a:rPr lang="en-US" sz="1500" dirty="0" smtClean="0"/>
              <a:t>include, but is not necessarily limited to, the following:</a:t>
            </a:r>
          </a:p>
          <a:p>
            <a:pPr>
              <a:buNone/>
            </a:pPr>
            <a:r>
              <a:rPr lang="en-US" sz="1500" dirty="0" smtClean="0"/>
              <a:t> </a:t>
            </a:r>
          </a:p>
          <a:p>
            <a:r>
              <a:rPr lang="en-US" sz="1500" dirty="0" smtClean="0"/>
              <a:t>A comparison of the utility's projected annual growth in demand after incorporating the EE Program</a:t>
            </a:r>
          </a:p>
          <a:p>
            <a:endParaRPr lang="en-US" sz="1500" dirty="0" smtClean="0"/>
          </a:p>
          <a:p>
            <a:r>
              <a:rPr lang="en-US" sz="1500" dirty="0" smtClean="0"/>
              <a:t>An updated baseline forecast on file with RUS, where each includes an estimate of energy consuming devices used by customers in the service territory and a specific time horizon as determined by the utility for meeting the performance objectives established by them for the EE Program</a:t>
            </a:r>
            <a:br>
              <a:rPr lang="en-US" sz="1500" dirty="0" smtClean="0"/>
            </a:br>
            <a:endParaRPr lang="en-US" sz="1500" dirty="0" smtClean="0"/>
          </a:p>
          <a:p>
            <a:r>
              <a:rPr lang="en-US" sz="1500" dirty="0" smtClean="0"/>
              <a:t>Changes to load forecasts due to EE programs are not mandatory until the next load forecast cycle is due</a:t>
            </a:r>
          </a:p>
          <a:p>
            <a:pPr>
              <a:buNone/>
            </a:pPr>
            <a:r>
              <a:rPr lang="en-US" sz="1500" dirty="0" smtClean="0"/>
              <a:t> </a:t>
            </a:r>
          </a:p>
          <a:p>
            <a:pPr>
              <a:buNone/>
            </a:pPr>
            <a:r>
              <a:rPr lang="en-US" sz="2400" dirty="0" smtClean="0"/>
              <a:t> </a:t>
            </a:r>
          </a:p>
          <a:p>
            <a:pPr>
              <a:buNone/>
            </a:pPr>
            <a:endParaRPr lang="en-US" sz="3800" dirty="0" smtClean="0"/>
          </a:p>
          <a:p>
            <a:endParaRPr lang="en-US" dirty="0"/>
          </a:p>
        </p:txBody>
      </p:sp>
      <p:sp>
        <p:nvSpPr>
          <p:cNvPr id="3" name="Slide Number Placeholder 2"/>
          <p:cNvSpPr>
            <a:spLocks noGrp="1"/>
          </p:cNvSpPr>
          <p:nvPr>
            <p:ph type="sldNum" sz="quarter" idx="12"/>
          </p:nvPr>
        </p:nvSpPr>
        <p:spPr/>
        <p:txBody>
          <a:bodyPr/>
          <a:lstStyle/>
          <a:p>
            <a:fld id="{D16F6CD6-17BD-4524-A83E-A68AC320E1C8}" type="slidenum">
              <a:rPr lang="en-US" smtClean="0"/>
              <a:pPr/>
              <a:t>17</a:t>
            </a:fld>
            <a:endParaRPr lang="en-US"/>
          </a:p>
        </p:txBody>
      </p:sp>
      <p:sp>
        <p:nvSpPr>
          <p:cNvPr id="4" name="Title 3"/>
          <p:cNvSpPr>
            <a:spLocks noGrp="1"/>
          </p:cNvSpPr>
          <p:nvPr>
            <p:ph type="title"/>
          </p:nvPr>
        </p:nvSpPr>
        <p:spPr/>
        <p:txBody>
          <a:bodyPr>
            <a:normAutofit/>
          </a:bodyPr>
          <a:lstStyle/>
          <a:p>
            <a:r>
              <a:rPr lang="en-US" sz="2200" b="0" dirty="0" smtClean="0">
                <a:effectLst/>
              </a:rPr>
              <a:t>Analytical Support Documents</a:t>
            </a:r>
            <a:endParaRPr lang="en-US" sz="2200" b="0" dirty="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1500" dirty="0" smtClean="0"/>
              <a:t> </a:t>
            </a:r>
          </a:p>
          <a:p>
            <a:r>
              <a:rPr lang="en-US" sz="1500" dirty="0" smtClean="0"/>
              <a:t>A report of discussions and coordination conducted with the power supplier, where applicable, issues identified as a result, and the outcome of this effort</a:t>
            </a:r>
          </a:p>
          <a:p>
            <a:endParaRPr lang="en-US" sz="1500" dirty="0" smtClean="0"/>
          </a:p>
          <a:p>
            <a:r>
              <a:rPr lang="en-US" sz="1500" dirty="0" smtClean="0"/>
              <a:t>A description of efforts to identify state and local sources of funding and, if available, how they are to be integrated in the financing of the EE Program</a:t>
            </a:r>
          </a:p>
          <a:p>
            <a:pPr>
              <a:buNone/>
            </a:pPr>
            <a:r>
              <a:rPr lang="en-US" sz="1500" dirty="0" smtClean="0"/>
              <a:t> </a:t>
            </a:r>
          </a:p>
          <a:p>
            <a:r>
              <a:rPr lang="en-US" sz="1500" dirty="0" smtClean="0"/>
              <a:t>Copies of sample documentation used by the utility in administering its EE Program (such as sample forms)</a:t>
            </a:r>
          </a:p>
          <a:p>
            <a:pPr>
              <a:buNone/>
            </a:pPr>
            <a:r>
              <a:rPr lang="en-US" sz="1500" dirty="0" smtClean="0"/>
              <a:t> </a:t>
            </a:r>
          </a:p>
        </p:txBody>
      </p:sp>
      <p:sp>
        <p:nvSpPr>
          <p:cNvPr id="3" name="Slide Number Placeholder 2"/>
          <p:cNvSpPr>
            <a:spLocks noGrp="1"/>
          </p:cNvSpPr>
          <p:nvPr>
            <p:ph type="sldNum" sz="quarter" idx="12"/>
          </p:nvPr>
        </p:nvSpPr>
        <p:spPr/>
        <p:txBody>
          <a:bodyPr/>
          <a:lstStyle/>
          <a:p>
            <a:fld id="{D16F6CD6-17BD-4524-A83E-A68AC320E1C8}" type="slidenum">
              <a:rPr lang="en-US" smtClean="0"/>
              <a:pPr/>
              <a:t>18</a:t>
            </a:fld>
            <a:endParaRPr lang="en-US"/>
          </a:p>
        </p:txBody>
      </p:sp>
      <p:sp>
        <p:nvSpPr>
          <p:cNvPr id="4" name="Title 3"/>
          <p:cNvSpPr>
            <a:spLocks noGrp="1"/>
          </p:cNvSpPr>
          <p:nvPr>
            <p:ph type="title"/>
          </p:nvPr>
        </p:nvSpPr>
        <p:spPr/>
        <p:txBody>
          <a:bodyPr>
            <a:normAutofit/>
          </a:bodyPr>
          <a:lstStyle/>
          <a:p>
            <a:r>
              <a:rPr lang="en-US" sz="2200" b="0" dirty="0" smtClean="0">
                <a:effectLst/>
              </a:rPr>
              <a:t>Analytical Support Documents – cont…</a:t>
            </a:r>
            <a:endParaRPr lang="en-US" sz="2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1285875"/>
            <a:ext cx="8273143" cy="4357688"/>
          </a:xfrm>
        </p:spPr>
        <p:txBody>
          <a:bodyPr>
            <a:normAutofit/>
          </a:bodyPr>
          <a:lstStyle/>
          <a:p>
            <a:r>
              <a:rPr lang="en-US" sz="1500" dirty="0" smtClean="0"/>
              <a:t>Borrowers are required to use Energy Star </a:t>
            </a:r>
            <a:r>
              <a:rPr lang="en-US" sz="1500" dirty="0"/>
              <a:t>or </a:t>
            </a:r>
            <a:r>
              <a:rPr lang="en-US" sz="1500" dirty="0" smtClean="0"/>
              <a:t>Federal Energy Management Program qualified equipment. </a:t>
            </a:r>
            <a:r>
              <a:rPr lang="en-US" sz="1500" b="1" dirty="0" smtClean="0"/>
              <a:t>If these products are not available geographically or for the product category, the requirements do not apply </a:t>
            </a:r>
          </a:p>
          <a:p>
            <a:endParaRPr lang="en-US" sz="1500" dirty="0" smtClean="0"/>
          </a:p>
          <a:p>
            <a:r>
              <a:rPr lang="en-US" sz="1500" dirty="0" smtClean="0"/>
              <a:t>Energy Star and the Federal Energy Management Program provide energy efficiency standards for residential, commercial, and industrial equipment</a:t>
            </a:r>
          </a:p>
          <a:p>
            <a:endParaRPr lang="en-US" sz="1500" dirty="0"/>
          </a:p>
          <a:p>
            <a:r>
              <a:rPr lang="en-US" sz="1600" dirty="0" smtClean="0"/>
              <a:t>FEMP </a:t>
            </a:r>
            <a:r>
              <a:rPr lang="en-US" sz="1600" dirty="0"/>
              <a:t>designated efficiency specifications and product categories:</a:t>
            </a:r>
            <a:br>
              <a:rPr lang="en-US" sz="1600" dirty="0"/>
            </a:br>
            <a:r>
              <a:rPr lang="en-US" sz="1600" u="sng" dirty="0">
                <a:hlinkClick r:id="rId2"/>
              </a:rPr>
              <a:t>http://www1.eere.energy.gov/femp/technologies/eep_purchasingspecs.html</a:t>
            </a:r>
            <a:r>
              <a:rPr lang="en-US" sz="1600" dirty="0"/>
              <a:t> and </a:t>
            </a:r>
            <a:r>
              <a:rPr lang="en-US" sz="1600" u="sng" dirty="0">
                <a:hlinkClick r:id="rId3"/>
              </a:rPr>
              <a:t>http://</a:t>
            </a:r>
            <a:r>
              <a:rPr lang="en-US" sz="1600" u="sng" dirty="0" smtClean="0">
                <a:hlinkClick r:id="rId3"/>
              </a:rPr>
              <a:t>www1.eere.energy.gov/femp/pdfs/eeprod_categories.pdf</a:t>
            </a:r>
            <a:r>
              <a:rPr lang="en-US" sz="1600" u="sng" dirty="0" smtClean="0"/>
              <a:t/>
            </a:r>
            <a:br>
              <a:rPr lang="en-US" sz="1600" u="sng" dirty="0" smtClean="0"/>
            </a:br>
            <a:endParaRPr lang="en-US" sz="1600" u="sng" dirty="0" smtClean="0"/>
          </a:p>
          <a:p>
            <a:r>
              <a:rPr lang="en-US" sz="1600" dirty="0" smtClean="0"/>
              <a:t>Information </a:t>
            </a:r>
            <a:r>
              <a:rPr lang="en-US" sz="1600" dirty="0"/>
              <a:t>on the product categories for each designation can be found below:</a:t>
            </a:r>
            <a:br>
              <a:rPr lang="en-US" sz="1600" dirty="0"/>
            </a:br>
            <a:r>
              <a:rPr lang="en-US" sz="1600" dirty="0"/>
              <a:t>ENERGY STAR: </a:t>
            </a:r>
            <a:r>
              <a:rPr lang="en-US" sz="1600" u="sng" dirty="0">
                <a:hlinkClick r:id="rId4"/>
              </a:rPr>
              <a:t>http://www.energystar.gov/productfinder/</a:t>
            </a:r>
            <a:endParaRPr lang="en-US" sz="1500" b="1" dirty="0">
              <a:solidFill>
                <a:srgbClr val="FF0000"/>
              </a:solidFill>
            </a:endParaRPr>
          </a:p>
        </p:txBody>
      </p:sp>
      <p:sp>
        <p:nvSpPr>
          <p:cNvPr id="2" name="Title 1"/>
          <p:cNvSpPr>
            <a:spLocks noGrp="1"/>
          </p:cNvSpPr>
          <p:nvPr>
            <p:ph type="title"/>
          </p:nvPr>
        </p:nvSpPr>
        <p:spPr/>
        <p:txBody>
          <a:bodyPr>
            <a:normAutofit/>
          </a:bodyPr>
          <a:lstStyle/>
          <a:p>
            <a:r>
              <a:rPr lang="en-US" sz="2200" b="0" dirty="0" smtClean="0">
                <a:effectLst/>
              </a:rPr>
              <a:t>Performance Standards</a:t>
            </a:r>
            <a:endParaRPr lang="en-US" sz="2200" b="0" dirty="0">
              <a:effectLst/>
            </a:endParaRPr>
          </a:p>
        </p:txBody>
      </p:sp>
      <p:sp>
        <p:nvSpPr>
          <p:cNvPr id="4" name="Slide Number Placeholder 3"/>
          <p:cNvSpPr>
            <a:spLocks noGrp="1"/>
          </p:cNvSpPr>
          <p:nvPr>
            <p:ph type="sldNum" sz="quarter" idx="12"/>
          </p:nvPr>
        </p:nvSpPr>
        <p:spPr/>
        <p:txBody>
          <a:bodyPr/>
          <a:lstStyle/>
          <a:p>
            <a:fld id="{D16F6CD6-17BD-4524-A83E-A68AC320E1C8}" type="slidenum">
              <a:rPr lang="en-US" smtClean="0"/>
              <a:pPr/>
              <a:t>19</a:t>
            </a:fld>
            <a:endParaRPr lang="en-US"/>
          </a:p>
        </p:txBody>
      </p:sp>
    </p:spTree>
    <p:extLst>
      <p:ext uri="{BB962C8B-B14F-4D97-AF65-F5344CB8AC3E}">
        <p14:creationId xmlns:p14="http://schemas.microsoft.com/office/powerpoint/2010/main" val="717218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500" b="1" dirty="0" smtClean="0"/>
              <a:t>The EECLP is subpart to the existing regulation 7CFR 1710</a:t>
            </a:r>
            <a:r>
              <a:rPr lang="en-US" sz="1500" dirty="0" smtClean="0"/>
              <a:t/>
            </a:r>
            <a:br>
              <a:rPr lang="en-US" sz="1500" dirty="0" smtClean="0"/>
            </a:br>
            <a:endParaRPr lang="en-US" sz="1500" dirty="0" smtClean="0"/>
          </a:p>
          <a:p>
            <a:r>
              <a:rPr lang="en-US" sz="1500" dirty="0" smtClean="0"/>
              <a:t>This new subpart allows borrowers to make loans to their consumers for energy efficiency purposes</a:t>
            </a:r>
          </a:p>
          <a:p>
            <a:endParaRPr lang="en-US" sz="1500" dirty="0"/>
          </a:p>
          <a:p>
            <a:r>
              <a:rPr lang="en-US" sz="1500" dirty="0" smtClean="0"/>
              <a:t>The EE </a:t>
            </a:r>
            <a:r>
              <a:rPr lang="en-US" sz="1500" dirty="0"/>
              <a:t>Loan Program </a:t>
            </a:r>
            <a:r>
              <a:rPr lang="en-US" sz="1500" dirty="0" smtClean="0"/>
              <a:t>operates similar to the </a:t>
            </a:r>
            <a:r>
              <a:rPr lang="en-US" sz="1500" dirty="0"/>
              <a:t>existing loan program</a:t>
            </a:r>
            <a:r>
              <a:rPr lang="en-US" sz="1500" dirty="0" smtClean="0"/>
              <a:t/>
            </a:r>
            <a:br>
              <a:rPr lang="en-US" sz="1500" dirty="0" smtClean="0"/>
            </a:br>
            <a:endParaRPr lang="en-US" sz="1500" dirty="0" smtClean="0"/>
          </a:p>
          <a:p>
            <a:r>
              <a:rPr lang="en-US" sz="1500" dirty="0" smtClean="0"/>
              <a:t>Though </a:t>
            </a:r>
            <a:r>
              <a:rPr lang="en-US" sz="1500" dirty="0"/>
              <a:t>RUS </a:t>
            </a:r>
            <a:r>
              <a:rPr lang="en-US" sz="1500" dirty="0" smtClean="0"/>
              <a:t>is requiring additional </a:t>
            </a:r>
            <a:r>
              <a:rPr lang="en-US" sz="1500" dirty="0"/>
              <a:t>loan documents </a:t>
            </a:r>
            <a:r>
              <a:rPr lang="en-US" sz="1500" dirty="0" smtClean="0"/>
              <a:t>to process </a:t>
            </a:r>
            <a:r>
              <a:rPr lang="en-US" sz="1500" dirty="0"/>
              <a:t>EE loans</a:t>
            </a:r>
            <a:br>
              <a:rPr lang="en-US" sz="1500" dirty="0"/>
            </a:br>
            <a:endParaRPr lang="en-US" sz="1500" dirty="0"/>
          </a:p>
          <a:p>
            <a:r>
              <a:rPr lang="en-US" sz="1500" dirty="0" smtClean="0"/>
              <a:t>Borrowers with existing </a:t>
            </a:r>
            <a:r>
              <a:rPr lang="en-US" sz="1500" dirty="0"/>
              <a:t>energy efficiency </a:t>
            </a:r>
            <a:r>
              <a:rPr lang="en-US" sz="1500" dirty="0" smtClean="0"/>
              <a:t>programs, should already have internal documents that should make it easier to complete the application process</a:t>
            </a:r>
            <a:r>
              <a:rPr lang="en-US" sz="2000" dirty="0"/>
              <a:t/>
            </a:r>
            <a:br>
              <a:rPr lang="en-US" sz="2000" dirty="0"/>
            </a:br>
            <a:endParaRPr lang="en-US" sz="2000" dirty="0"/>
          </a:p>
        </p:txBody>
      </p:sp>
      <p:sp>
        <p:nvSpPr>
          <p:cNvPr id="2" name="Title 1"/>
          <p:cNvSpPr>
            <a:spLocks noGrp="1"/>
          </p:cNvSpPr>
          <p:nvPr>
            <p:ph type="title"/>
          </p:nvPr>
        </p:nvSpPr>
        <p:spPr/>
        <p:txBody>
          <a:bodyPr>
            <a:normAutofit/>
          </a:bodyPr>
          <a:lstStyle/>
          <a:p>
            <a:r>
              <a:rPr lang="en-US" sz="2200" b="0" dirty="0" smtClean="0">
                <a:effectLst/>
              </a:rPr>
              <a:t>Introduction </a:t>
            </a:r>
            <a:r>
              <a:rPr lang="en-US" sz="2200" b="0" dirty="0" smtClean="0">
                <a:solidFill>
                  <a:schemeClr val="tx1"/>
                </a:solidFill>
                <a:effectLst/>
              </a:rPr>
              <a:t>to the </a:t>
            </a:r>
            <a:r>
              <a:rPr lang="en-US" sz="2200" b="0" dirty="0" smtClean="0">
                <a:effectLst/>
              </a:rPr>
              <a:t>Tool Kit</a:t>
            </a:r>
            <a:endParaRPr lang="en-US" sz="2200" b="0" dirty="0">
              <a:effectLst/>
            </a:endParaRPr>
          </a:p>
        </p:txBody>
      </p:sp>
      <p:sp>
        <p:nvSpPr>
          <p:cNvPr id="4" name="Slide Number Placeholder 3"/>
          <p:cNvSpPr>
            <a:spLocks noGrp="1"/>
          </p:cNvSpPr>
          <p:nvPr>
            <p:ph type="sldNum" sz="quarter" idx="12"/>
          </p:nvPr>
        </p:nvSpPr>
        <p:spPr/>
        <p:txBody>
          <a:bodyPr/>
          <a:lstStyle/>
          <a:p>
            <a:fld id="{D16F6CD6-17BD-4524-A83E-A68AC320E1C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500" dirty="0" smtClean="0"/>
              <a:t>All energy efficiency borrowers must maintain a current Energy Efficiency Work Plan (EEWP) approved by their board of directors covering </a:t>
            </a:r>
            <a:r>
              <a:rPr lang="en-US" sz="1500" b="1" dirty="0" smtClean="0"/>
              <a:t>in aggregate </a:t>
            </a:r>
            <a:r>
              <a:rPr lang="en-US" sz="1500" dirty="0" smtClean="0"/>
              <a:t>all new construction, improvements, replacements, and retirements of energy efficiency related equipment and activities</a:t>
            </a:r>
            <a:br>
              <a:rPr lang="en-US" sz="1500" dirty="0" smtClean="0"/>
            </a:br>
            <a:endParaRPr lang="en-US" sz="1500" dirty="0" smtClean="0"/>
          </a:p>
          <a:p>
            <a:r>
              <a:rPr lang="en-US" sz="1500" dirty="0" smtClean="0"/>
              <a:t>An energy efficiency borrower's EEWP shall cover a period of between 2 and 4 years</a:t>
            </a:r>
          </a:p>
          <a:p>
            <a:endParaRPr lang="en-US" sz="1500" dirty="0" smtClean="0"/>
          </a:p>
          <a:p>
            <a:r>
              <a:rPr lang="en-US" sz="1500" dirty="0" smtClean="0"/>
              <a:t>The borrower’s EEWP may only include facilities, equipment and other activities that have been approved by RUS</a:t>
            </a:r>
          </a:p>
          <a:p>
            <a:endParaRPr lang="en-US" sz="1500" dirty="0" smtClean="0"/>
          </a:p>
          <a:p>
            <a:r>
              <a:rPr lang="en-US" sz="1500" dirty="0" smtClean="0"/>
              <a:t>The borrower’s EEWP must include an estimated schedule for the implementation of included projects</a:t>
            </a:r>
          </a:p>
        </p:txBody>
      </p:sp>
      <p:sp>
        <p:nvSpPr>
          <p:cNvPr id="3" name="Slide Number Placeholder 2"/>
          <p:cNvSpPr>
            <a:spLocks noGrp="1"/>
          </p:cNvSpPr>
          <p:nvPr>
            <p:ph type="sldNum" sz="quarter" idx="12"/>
          </p:nvPr>
        </p:nvSpPr>
        <p:spPr/>
        <p:txBody>
          <a:bodyPr/>
          <a:lstStyle/>
          <a:p>
            <a:fld id="{D16F6CD6-17BD-4524-A83E-A68AC320E1C8}" type="slidenum">
              <a:rPr lang="en-US" smtClean="0"/>
              <a:pPr/>
              <a:t>20</a:t>
            </a:fld>
            <a:endParaRPr lang="en-US"/>
          </a:p>
        </p:txBody>
      </p:sp>
      <p:sp>
        <p:nvSpPr>
          <p:cNvPr id="4" name="Title 3"/>
          <p:cNvSpPr>
            <a:spLocks noGrp="1"/>
          </p:cNvSpPr>
          <p:nvPr>
            <p:ph type="title"/>
          </p:nvPr>
        </p:nvSpPr>
        <p:spPr/>
        <p:txBody>
          <a:bodyPr>
            <a:normAutofit/>
          </a:bodyPr>
          <a:lstStyle/>
          <a:p>
            <a:r>
              <a:rPr lang="en-US" sz="2200" b="0" dirty="0" smtClean="0">
                <a:effectLst/>
              </a:rPr>
              <a:t>Energy Efficiency Work Plan</a:t>
            </a:r>
            <a:endParaRPr lang="en-US" sz="2200" b="0" dirty="0">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405" y="1447800"/>
            <a:ext cx="7771190" cy="4800600"/>
          </a:xfrm>
        </p:spPr>
        <p:txBody>
          <a:bodyPr>
            <a:normAutofit/>
          </a:bodyPr>
          <a:lstStyle/>
          <a:p>
            <a:pPr>
              <a:spcAft>
                <a:spcPts val="189"/>
              </a:spcAft>
            </a:pPr>
            <a:r>
              <a:rPr lang="en-US" sz="1500" dirty="0" smtClean="0"/>
              <a:t>Comparison of projected annual growth in demand before and after incorporating the EE Program</a:t>
            </a:r>
          </a:p>
          <a:p>
            <a:pPr>
              <a:spcAft>
                <a:spcPts val="189"/>
              </a:spcAft>
              <a:buNone/>
            </a:pPr>
            <a:endParaRPr lang="en-US" sz="1500" dirty="0" smtClean="0"/>
          </a:p>
          <a:p>
            <a:pPr>
              <a:spcAft>
                <a:spcPts val="189"/>
              </a:spcAft>
            </a:pPr>
            <a:r>
              <a:rPr lang="en-US" sz="1500" dirty="0" smtClean="0"/>
              <a:t>An itemized estimate of the energy savings and peak demand reduction to be obtained for each category of eligible activities and investments to be pursued</a:t>
            </a:r>
          </a:p>
          <a:p>
            <a:pPr>
              <a:spcAft>
                <a:spcPts val="189"/>
              </a:spcAft>
              <a:buNone/>
            </a:pPr>
            <a:endParaRPr lang="en-US" sz="1500" dirty="0" smtClean="0"/>
          </a:p>
          <a:p>
            <a:pPr>
              <a:spcAft>
                <a:spcPts val="189"/>
              </a:spcAft>
            </a:pPr>
            <a:r>
              <a:rPr lang="en-US" sz="1500" dirty="0" smtClean="0"/>
              <a:t>A report of discussions and coordination conducted with the utilities power supplier</a:t>
            </a:r>
          </a:p>
          <a:p>
            <a:pPr>
              <a:spcAft>
                <a:spcPts val="189"/>
              </a:spcAft>
              <a:buNone/>
            </a:pPr>
            <a:endParaRPr lang="en-US" sz="1500" dirty="0" smtClean="0"/>
          </a:p>
          <a:p>
            <a:pPr>
              <a:spcAft>
                <a:spcPts val="189"/>
              </a:spcAft>
            </a:pPr>
            <a:r>
              <a:rPr lang="en-US" sz="1500" dirty="0" smtClean="0"/>
              <a:t>An estimate of the amount of direct investment in utility-owned generation to be deferred as a result of the EE Program</a:t>
            </a:r>
          </a:p>
        </p:txBody>
      </p:sp>
      <p:sp>
        <p:nvSpPr>
          <p:cNvPr id="2" name="Title 1"/>
          <p:cNvSpPr>
            <a:spLocks noGrp="1"/>
          </p:cNvSpPr>
          <p:nvPr>
            <p:ph type="title"/>
          </p:nvPr>
        </p:nvSpPr>
        <p:spPr/>
        <p:txBody>
          <a:bodyPr>
            <a:normAutofit/>
          </a:bodyPr>
          <a:lstStyle/>
          <a:p>
            <a:r>
              <a:rPr lang="en-US" sz="2200" b="0" dirty="0" smtClean="0">
                <a:effectLst/>
              </a:rPr>
              <a:t>Load Forecasting*</a:t>
            </a:r>
            <a:endParaRPr lang="en-US" sz="2200" b="0" dirty="0">
              <a:effectLst/>
            </a:endParaRPr>
          </a:p>
        </p:txBody>
      </p:sp>
      <p:sp>
        <p:nvSpPr>
          <p:cNvPr id="4" name="Slide Number Placeholder 3"/>
          <p:cNvSpPr>
            <a:spLocks noGrp="1"/>
          </p:cNvSpPr>
          <p:nvPr>
            <p:ph type="sldNum" sz="quarter" idx="12"/>
          </p:nvPr>
        </p:nvSpPr>
        <p:spPr/>
        <p:txBody>
          <a:bodyPr/>
          <a:lstStyle/>
          <a:p>
            <a:fld id="{D16F6CD6-17BD-4524-A83E-A68AC320E1C8}" type="slidenum">
              <a:rPr lang="en-US" smtClean="0"/>
              <a:pPr/>
              <a:t>21</a:t>
            </a:fld>
            <a:endParaRPr lang="en-US"/>
          </a:p>
        </p:txBody>
      </p:sp>
      <p:sp>
        <p:nvSpPr>
          <p:cNvPr id="5" name="TextBox 4"/>
          <p:cNvSpPr txBox="1"/>
          <p:nvPr/>
        </p:nvSpPr>
        <p:spPr>
          <a:xfrm>
            <a:off x="4495800" y="5486400"/>
            <a:ext cx="3886200" cy="830997"/>
          </a:xfrm>
          <a:prstGeom prst="rect">
            <a:avLst/>
          </a:prstGeom>
          <a:noFill/>
        </p:spPr>
        <p:txBody>
          <a:bodyPr wrap="square" rtlCol="0">
            <a:spAutoFit/>
          </a:bodyPr>
          <a:lstStyle/>
          <a:p>
            <a:pPr>
              <a:spcAft>
                <a:spcPts val="189"/>
              </a:spcAft>
            </a:pPr>
            <a:r>
              <a:rPr lang="en-US" sz="1200" dirty="0" smtClean="0"/>
              <a:t>*RUS acknowledges that preapproved load forecasts may not include the information stated above.  However this information should be included in subsequent Load Forecasts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525963"/>
          </a:xfrm>
        </p:spPr>
        <p:txBody>
          <a:bodyPr>
            <a:normAutofit fontScale="92500" lnSpcReduction="10000"/>
          </a:bodyPr>
          <a:lstStyle/>
          <a:p>
            <a:r>
              <a:rPr lang="en-US" sz="1500" dirty="0" smtClean="0"/>
              <a:t>All actions funded by EECLP funds are subject to RUS’s environmental policies and procedures.  If borrowers receive EECLP loans they are expected to assist RUS in complying with any follow-on environmental review requirements</a:t>
            </a:r>
          </a:p>
          <a:p>
            <a:pPr marL="109728" indent="0">
              <a:buNone/>
            </a:pPr>
            <a:endParaRPr lang="en-US" sz="1500" dirty="0" smtClean="0"/>
          </a:p>
          <a:p>
            <a:r>
              <a:rPr lang="en-US" sz="1500" dirty="0" smtClean="0"/>
              <a:t>RUS prepared a Programmatic Environmental Assessment (PEA) with this rule.  The PEA analyzed the potential </a:t>
            </a:r>
            <a:r>
              <a:rPr lang="en-US" sz="1500" dirty="0"/>
              <a:t>environmental impacts </a:t>
            </a:r>
            <a:r>
              <a:rPr lang="en-US" sz="1500" dirty="0" smtClean="0"/>
              <a:t>for the range of EE </a:t>
            </a:r>
            <a:r>
              <a:rPr lang="en-US" sz="1500" dirty="0"/>
              <a:t>activities </a:t>
            </a:r>
            <a:r>
              <a:rPr lang="en-US" sz="1500" dirty="0" smtClean="0"/>
              <a:t>expected to be funded under the </a:t>
            </a:r>
            <a:r>
              <a:rPr lang="en-US" sz="1500" dirty="0"/>
              <a:t>EECLP </a:t>
            </a:r>
            <a:r>
              <a:rPr lang="en-US" sz="1500" dirty="0" smtClean="0"/>
              <a:t>Program</a:t>
            </a:r>
          </a:p>
          <a:p>
            <a:pPr marL="109728" indent="0">
              <a:buNone/>
            </a:pPr>
            <a:endParaRPr lang="en-US" sz="1500" dirty="0"/>
          </a:p>
          <a:p>
            <a:r>
              <a:rPr lang="en-US" sz="1500" dirty="0" smtClean="0"/>
              <a:t>An environmental report (ER) is expected to accompany the energy efficiency work plan associated with the loan request </a:t>
            </a:r>
          </a:p>
          <a:p>
            <a:pPr>
              <a:buNone/>
            </a:pPr>
            <a:endParaRPr lang="en-US" sz="1500" dirty="0" smtClean="0"/>
          </a:p>
          <a:p>
            <a:r>
              <a:rPr lang="en-US" sz="1500" dirty="0" smtClean="0"/>
              <a:t>As part of the PEA, RUS developed an “Environmental Tool Kit” (ETK) that will represent the ER.  The ETK is a fillable PDF that asks borrowers to outline the activities they intend to fund with their loan.</a:t>
            </a:r>
          </a:p>
          <a:p>
            <a:endParaRPr lang="en-US" sz="1500" dirty="0" smtClean="0"/>
          </a:p>
          <a:p>
            <a:r>
              <a:rPr lang="en-US" sz="1500" dirty="0"/>
              <a:t>If the ETK indicates </a:t>
            </a:r>
            <a:r>
              <a:rPr lang="en-US" sz="1500" dirty="0" smtClean="0"/>
              <a:t>that all proposed EE </a:t>
            </a:r>
            <a:r>
              <a:rPr lang="en-US" sz="1500" dirty="0"/>
              <a:t>activities </a:t>
            </a:r>
            <a:r>
              <a:rPr lang="en-US" sz="1500" dirty="0" smtClean="0"/>
              <a:t>have </a:t>
            </a:r>
            <a:r>
              <a:rPr lang="en-US" sz="1500" dirty="0"/>
              <a:t>been considered in the PEA, no further </a:t>
            </a:r>
            <a:r>
              <a:rPr lang="en-US" sz="1500" dirty="0" smtClean="0"/>
              <a:t>analysis will be </a:t>
            </a:r>
            <a:r>
              <a:rPr lang="en-US" sz="1500" dirty="0"/>
              <a:t>needed</a:t>
            </a:r>
          </a:p>
          <a:p>
            <a:endParaRPr lang="en-US" sz="1500" dirty="0"/>
          </a:p>
          <a:p>
            <a:r>
              <a:rPr lang="en-US" sz="1500" dirty="0"/>
              <a:t>If the ETK indicates some </a:t>
            </a:r>
            <a:r>
              <a:rPr lang="en-US" sz="1500" dirty="0" smtClean="0"/>
              <a:t>proposed EE </a:t>
            </a:r>
            <a:r>
              <a:rPr lang="en-US" sz="1500" dirty="0"/>
              <a:t>activities </a:t>
            </a:r>
            <a:r>
              <a:rPr lang="en-US" sz="1500" dirty="0" smtClean="0"/>
              <a:t>need </a:t>
            </a:r>
            <a:r>
              <a:rPr lang="en-US" sz="1500" dirty="0"/>
              <a:t>further review, the ETK provides information on what types of additional analysis may be needed</a:t>
            </a:r>
          </a:p>
          <a:p>
            <a:endParaRPr lang="en-US" sz="1500" dirty="0"/>
          </a:p>
          <a:p>
            <a:endParaRPr lang="en-US" sz="1500" dirty="0" smtClean="0"/>
          </a:p>
          <a:p>
            <a:endParaRPr lang="en-US" sz="1500" dirty="0"/>
          </a:p>
          <a:p>
            <a:endParaRPr lang="en-US" sz="1500" dirty="0" smtClean="0"/>
          </a:p>
          <a:p>
            <a:pPr>
              <a:buNone/>
            </a:pPr>
            <a:endParaRPr lang="en-US" sz="2400" dirty="0" smtClean="0"/>
          </a:p>
          <a:p>
            <a:endParaRPr lang="en-US" dirty="0"/>
          </a:p>
        </p:txBody>
      </p:sp>
      <p:sp>
        <p:nvSpPr>
          <p:cNvPr id="2" name="Title 1"/>
          <p:cNvSpPr>
            <a:spLocks noGrp="1"/>
          </p:cNvSpPr>
          <p:nvPr>
            <p:ph type="title"/>
          </p:nvPr>
        </p:nvSpPr>
        <p:spPr>
          <a:xfrm>
            <a:off x="457200" y="274638"/>
            <a:ext cx="8229600" cy="868362"/>
          </a:xfrm>
        </p:spPr>
        <p:txBody>
          <a:bodyPr>
            <a:normAutofit/>
          </a:bodyPr>
          <a:lstStyle/>
          <a:p>
            <a:r>
              <a:rPr lang="en-US" sz="2200" b="0" dirty="0" smtClean="0">
                <a:effectLst/>
              </a:rPr>
              <a:t>Environmental Report</a:t>
            </a:r>
            <a:endParaRPr lang="en-US" sz="2200" b="0" dirty="0">
              <a:effectLst/>
            </a:endParaRPr>
          </a:p>
        </p:txBody>
      </p:sp>
      <p:sp>
        <p:nvSpPr>
          <p:cNvPr id="4" name="Slide Number Placeholder 3"/>
          <p:cNvSpPr>
            <a:spLocks noGrp="1"/>
          </p:cNvSpPr>
          <p:nvPr>
            <p:ph type="sldNum" sz="quarter" idx="12"/>
          </p:nvPr>
        </p:nvSpPr>
        <p:spPr/>
        <p:txBody>
          <a:bodyPr/>
          <a:lstStyle/>
          <a:p>
            <a:fld id="{D16F6CD6-17BD-4524-A83E-A68AC320E1C8}" type="slidenum">
              <a:rPr lang="en-US" smtClean="0"/>
              <a:pPr/>
              <a:t>22</a:t>
            </a:fld>
            <a:endParaRPr lang="en-US"/>
          </a:p>
        </p:txBody>
      </p:sp>
    </p:spTree>
    <p:extLst>
      <p:ext uri="{BB962C8B-B14F-4D97-AF65-F5344CB8AC3E}">
        <p14:creationId xmlns:p14="http://schemas.microsoft.com/office/powerpoint/2010/main" val="1828086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6F6CD6-17BD-4524-A83E-A68AC320E1C8}" type="slidenum">
              <a:rPr lang="en-US" smtClean="0"/>
              <a:pPr/>
              <a:t>23</a:t>
            </a:fld>
            <a:endParaRPr lang="en-US"/>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937" t="12719" r="65234" b="13220"/>
          <a:stretch/>
        </p:blipFill>
        <p:spPr bwMode="auto">
          <a:xfrm>
            <a:off x="2057400" y="304800"/>
            <a:ext cx="4895850" cy="6013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158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6F6CD6-17BD-4524-A83E-A68AC320E1C8}" type="slidenum">
              <a:rPr lang="en-US" smtClean="0"/>
              <a:pPr/>
              <a:t>24</a:t>
            </a:fld>
            <a:endParaRPr 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743" t="13166" r="65365" b="13164"/>
          <a:stretch/>
        </p:blipFill>
        <p:spPr bwMode="auto">
          <a:xfrm>
            <a:off x="2209799" y="363366"/>
            <a:ext cx="5083629" cy="6189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555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normAutofit/>
          </a:bodyPr>
          <a:lstStyle/>
          <a:p>
            <a:r>
              <a:rPr lang="en-US" sz="1500" dirty="0" smtClean="0"/>
              <a:t>RUS will periodically revise the ETK to integrate new information gained through reviews of EE work plans</a:t>
            </a:r>
          </a:p>
          <a:p>
            <a:pPr marL="109728" indent="0">
              <a:buNone/>
            </a:pPr>
            <a:endParaRPr lang="en-US" sz="1500" dirty="0"/>
          </a:p>
          <a:p>
            <a:r>
              <a:rPr lang="en-US" sz="1500" dirty="0" smtClean="0"/>
              <a:t>During the initial EECLP rollout period, comments and questions about the ETK and follow-on environmental review requirements may be directed to Deirdre Remley at: </a:t>
            </a:r>
            <a:r>
              <a:rPr lang="en-US" sz="1500" dirty="0" smtClean="0">
                <a:hlinkClick r:id="rId2"/>
              </a:rPr>
              <a:t>deirdre.remley@wdc.usda.gov</a:t>
            </a:r>
            <a:r>
              <a:rPr lang="en-US" sz="1500" dirty="0" smtClean="0"/>
              <a:t> </a:t>
            </a:r>
          </a:p>
          <a:p>
            <a:pPr marL="109728" indent="0">
              <a:buNone/>
            </a:pPr>
            <a:endParaRPr lang="en-US" sz="1500" dirty="0" smtClean="0"/>
          </a:p>
          <a:p>
            <a:r>
              <a:rPr lang="en-US" sz="1500" dirty="0"/>
              <a:t>The PEA and ETK are available at: </a:t>
            </a:r>
            <a:r>
              <a:rPr lang="en-US" sz="1500" dirty="0">
                <a:hlinkClick r:id="rId3"/>
              </a:rPr>
              <a:t>http://www.rurdev.usda.gov/UWP-Energy%20Efficiency%20Program%20Rulemaking.html</a:t>
            </a:r>
            <a:endParaRPr lang="en-US" sz="1500" dirty="0"/>
          </a:p>
          <a:p>
            <a:endParaRPr lang="en-US" sz="1500" dirty="0" smtClean="0"/>
          </a:p>
          <a:p>
            <a:endParaRPr lang="en-US" sz="1500" dirty="0"/>
          </a:p>
          <a:p>
            <a:endParaRPr lang="en-US" sz="1500" dirty="0" smtClean="0"/>
          </a:p>
          <a:p>
            <a:endParaRPr lang="en-US" sz="2200" dirty="0" smtClean="0"/>
          </a:p>
          <a:p>
            <a:endParaRPr lang="en-US" dirty="0"/>
          </a:p>
        </p:txBody>
      </p:sp>
      <p:sp>
        <p:nvSpPr>
          <p:cNvPr id="2" name="Title 1"/>
          <p:cNvSpPr>
            <a:spLocks noGrp="1"/>
          </p:cNvSpPr>
          <p:nvPr>
            <p:ph type="title"/>
          </p:nvPr>
        </p:nvSpPr>
        <p:spPr>
          <a:xfrm>
            <a:off x="457200" y="274638"/>
            <a:ext cx="8229600" cy="792162"/>
          </a:xfrm>
        </p:spPr>
        <p:txBody>
          <a:bodyPr>
            <a:normAutofit/>
          </a:bodyPr>
          <a:lstStyle/>
          <a:p>
            <a:r>
              <a:rPr lang="en-US" sz="2200" b="0" dirty="0" smtClean="0">
                <a:effectLst/>
              </a:rPr>
              <a:t>Environmental Report – </a:t>
            </a:r>
            <a:r>
              <a:rPr lang="en-US" sz="2200" b="0" dirty="0" err="1" smtClean="0">
                <a:effectLst/>
              </a:rPr>
              <a:t>Cont</a:t>
            </a:r>
            <a:r>
              <a:rPr lang="en-US" sz="2200" b="0" dirty="0" smtClean="0">
                <a:effectLst/>
              </a:rPr>
              <a:t>…</a:t>
            </a:r>
            <a:br>
              <a:rPr lang="en-US" sz="2200" b="0" dirty="0" smtClean="0">
                <a:effectLst/>
              </a:rPr>
            </a:br>
            <a:endParaRPr lang="en-US" sz="2200" b="0" dirty="0">
              <a:effectLst/>
            </a:endParaRPr>
          </a:p>
        </p:txBody>
      </p:sp>
      <p:sp>
        <p:nvSpPr>
          <p:cNvPr id="4" name="Slide Number Placeholder 3"/>
          <p:cNvSpPr>
            <a:spLocks noGrp="1"/>
          </p:cNvSpPr>
          <p:nvPr>
            <p:ph type="sldNum" sz="quarter" idx="12"/>
          </p:nvPr>
        </p:nvSpPr>
        <p:spPr/>
        <p:txBody>
          <a:bodyPr/>
          <a:lstStyle/>
          <a:p>
            <a:fld id="{D16F6CD6-17BD-4524-A83E-A68AC320E1C8}" type="slidenum">
              <a:rPr lang="en-US" smtClean="0"/>
              <a:pPr/>
              <a:t>25</a:t>
            </a:fld>
            <a:endParaRPr lang="en-US"/>
          </a:p>
        </p:txBody>
      </p:sp>
    </p:spTree>
    <p:extLst>
      <p:ext uri="{BB962C8B-B14F-4D97-AF65-F5344CB8AC3E}">
        <p14:creationId xmlns:p14="http://schemas.microsoft.com/office/powerpoint/2010/main" val="2006783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800" b="1" dirty="0" smtClean="0"/>
              <a:t>How Does the EECLP Compare to Other Energy Efficiency Programs?</a:t>
            </a:r>
            <a:endParaRPr lang="en-US" sz="1600" dirty="0"/>
          </a:p>
        </p:txBody>
      </p:sp>
      <p:sp>
        <p:nvSpPr>
          <p:cNvPr id="3" name="TextBox 2"/>
          <p:cNvSpPr txBox="1"/>
          <p:nvPr/>
        </p:nvSpPr>
        <p:spPr>
          <a:xfrm>
            <a:off x="780067" y="2228923"/>
            <a:ext cx="2603918" cy="369332"/>
          </a:xfrm>
          <a:prstGeom prst="rect">
            <a:avLst/>
          </a:prstGeom>
          <a:noFill/>
        </p:spPr>
        <p:txBody>
          <a:bodyPr wrap="none" rtlCol="0">
            <a:spAutoFit/>
          </a:bodyPr>
          <a:lstStyle/>
          <a:p>
            <a:r>
              <a:rPr lang="en-US" b="1" dirty="0" smtClean="0"/>
              <a:t>Suitability of Alternatives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05096624"/>
              </p:ext>
            </p:extLst>
          </p:nvPr>
        </p:nvGraphicFramePr>
        <p:xfrm>
          <a:off x="1066799" y="2743200"/>
          <a:ext cx="6934201" cy="2494280"/>
        </p:xfrm>
        <a:graphic>
          <a:graphicData uri="http://schemas.openxmlformats.org/drawingml/2006/table">
            <a:tbl>
              <a:tblPr firstRow="1" bandRow="1">
                <a:tableStyleId>{5C22544A-7EE6-4342-B048-85BDC9FD1C3A}</a:tableStyleId>
              </a:tblPr>
              <a:tblGrid>
                <a:gridCol w="2819400"/>
                <a:gridCol w="4114801"/>
              </a:tblGrid>
              <a:tr h="370840">
                <a:tc>
                  <a:txBody>
                    <a:bodyPr/>
                    <a:lstStyle/>
                    <a:p>
                      <a:r>
                        <a:rPr lang="en-US" dirty="0" smtClean="0"/>
                        <a:t>Alternate</a:t>
                      </a:r>
                      <a:r>
                        <a:rPr lang="en-US" baseline="0" dirty="0" smtClean="0"/>
                        <a:t> EE Program</a:t>
                      </a:r>
                      <a:endParaRPr lang="en-US" dirty="0"/>
                    </a:p>
                  </a:txBody>
                  <a:tcPr/>
                </a:tc>
                <a:tc>
                  <a:txBody>
                    <a:bodyPr/>
                    <a:lstStyle/>
                    <a:p>
                      <a:r>
                        <a:rPr lang="en-US" dirty="0" smtClean="0"/>
                        <a:t>Limitations</a:t>
                      </a:r>
                      <a:endParaRPr lang="en-US" dirty="0"/>
                    </a:p>
                  </a:txBody>
                  <a:tcPr/>
                </a:tc>
              </a:tr>
              <a:tr h="370840">
                <a:tc>
                  <a:txBody>
                    <a:bodyPr/>
                    <a:lstStyle/>
                    <a:p>
                      <a:r>
                        <a:rPr lang="en-US" dirty="0" smtClean="0"/>
                        <a:t>RUS Electric</a:t>
                      </a:r>
                      <a:r>
                        <a:rPr lang="en-US" baseline="0" dirty="0" smtClean="0"/>
                        <a:t> Program - ERC</a:t>
                      </a:r>
                      <a:endParaRPr lang="en-US" dirty="0"/>
                    </a:p>
                  </a:txBody>
                  <a:tcPr/>
                </a:tc>
                <a:tc>
                  <a:txBody>
                    <a:bodyPr/>
                    <a:lstStyle/>
                    <a:p>
                      <a:r>
                        <a:rPr lang="en-US" dirty="0" smtClean="0"/>
                        <a:t>Limited to loan payment deferral,</a:t>
                      </a:r>
                      <a:r>
                        <a:rPr lang="en-US" baseline="0" dirty="0" smtClean="0"/>
                        <a:t> limited loan opportunities, term</a:t>
                      </a:r>
                      <a:endParaRPr lang="en-US" dirty="0"/>
                    </a:p>
                  </a:txBody>
                  <a:tcPr/>
                </a:tc>
              </a:tr>
              <a:tr h="370840">
                <a:tc>
                  <a:txBody>
                    <a:bodyPr/>
                    <a:lstStyle/>
                    <a:p>
                      <a:r>
                        <a:rPr lang="en-US" dirty="0" smtClean="0"/>
                        <a:t>RD - REDLG</a:t>
                      </a:r>
                      <a:endParaRPr lang="en-US" dirty="0"/>
                    </a:p>
                  </a:txBody>
                  <a:tcPr/>
                </a:tc>
                <a:tc>
                  <a:txBody>
                    <a:bodyPr/>
                    <a:lstStyle/>
                    <a:p>
                      <a:r>
                        <a:rPr lang="en-US" dirty="0" smtClean="0"/>
                        <a:t>Limited</a:t>
                      </a:r>
                      <a:r>
                        <a:rPr lang="en-US" baseline="0" dirty="0" smtClean="0"/>
                        <a:t> loan amount, limited term</a:t>
                      </a:r>
                      <a:endParaRPr lang="en-US" dirty="0"/>
                    </a:p>
                  </a:txBody>
                  <a:tcPr/>
                </a:tc>
              </a:tr>
              <a:tr h="370840">
                <a:tc>
                  <a:txBody>
                    <a:bodyPr/>
                    <a:lstStyle/>
                    <a:p>
                      <a:r>
                        <a:rPr lang="en-US" dirty="0" smtClean="0"/>
                        <a:t>State Programs</a:t>
                      </a:r>
                      <a:endParaRPr lang="en-US" dirty="0"/>
                    </a:p>
                  </a:txBody>
                  <a:tcPr/>
                </a:tc>
                <a:tc>
                  <a:txBody>
                    <a:bodyPr/>
                    <a:lstStyle/>
                    <a:p>
                      <a:endParaRPr lang="en-US"/>
                    </a:p>
                  </a:txBody>
                  <a:tcPr/>
                </a:tc>
              </a:tr>
              <a:tr h="370840">
                <a:tc>
                  <a:txBody>
                    <a:bodyPr/>
                    <a:lstStyle/>
                    <a:p>
                      <a:r>
                        <a:rPr lang="en-US" dirty="0" smtClean="0"/>
                        <a:t>DOE LIHEAP</a:t>
                      </a:r>
                      <a:endParaRPr lang="en-US" dirty="0"/>
                    </a:p>
                  </a:txBody>
                  <a:tcPr/>
                </a:tc>
                <a:tc>
                  <a:txBody>
                    <a:bodyPr/>
                    <a:lstStyle/>
                    <a:p>
                      <a:endParaRPr lang="en-US" dirty="0"/>
                    </a:p>
                  </a:txBody>
                  <a:tcPr/>
                </a:tc>
              </a:tr>
              <a:tr h="370840">
                <a:tc>
                  <a:txBody>
                    <a:bodyPr/>
                    <a:lstStyle/>
                    <a:p>
                      <a:r>
                        <a:rPr lang="en-US" dirty="0" smtClean="0"/>
                        <a:t>Self-funded Program</a:t>
                      </a:r>
                      <a:endParaRPr lang="en-US" dirty="0"/>
                    </a:p>
                  </a:txBody>
                  <a:tcPr/>
                </a:tc>
                <a:tc>
                  <a:txBody>
                    <a:bodyPr/>
                    <a:lstStyle/>
                    <a:p>
                      <a:endParaRPr lang="en-US" dirty="0"/>
                    </a:p>
                  </a:txBody>
                  <a:tcPr/>
                </a:tc>
              </a:tr>
            </a:tbl>
          </a:graphicData>
        </a:graphic>
      </p:graphicFrame>
      <p:sp>
        <p:nvSpPr>
          <p:cNvPr id="5" name="TextBox 4"/>
          <p:cNvSpPr txBox="1"/>
          <p:nvPr/>
        </p:nvSpPr>
        <p:spPr>
          <a:xfrm>
            <a:off x="914400" y="1219200"/>
            <a:ext cx="7239000" cy="923330"/>
          </a:xfrm>
          <a:prstGeom prst="rect">
            <a:avLst/>
          </a:prstGeom>
          <a:gradFill>
            <a:gsLst>
              <a:gs pos="5000">
                <a:srgbClr val="5E9EFF"/>
              </a:gs>
              <a:gs pos="27000">
                <a:srgbClr val="85C2FF"/>
              </a:gs>
              <a:gs pos="45000">
                <a:srgbClr val="C4D6EB"/>
              </a:gs>
              <a:gs pos="100000">
                <a:srgbClr val="FFEBFA"/>
              </a:gs>
            </a:gsLst>
            <a:lin ang="5400000" scaled="0"/>
          </a:gradFill>
        </p:spPr>
        <p:txBody>
          <a:bodyPr wrap="square" rtlCol="0">
            <a:spAutoFit/>
          </a:bodyPr>
          <a:lstStyle/>
          <a:p>
            <a:pPr algn="ctr"/>
            <a:r>
              <a:rPr lang="en-US" dirty="0" smtClean="0"/>
              <a:t>The RUS Electric Program Enables Electric Cooperatives to Offer a Comprehensive Energy Efficiency Plan to Realize a Broad Portfolio of Energy Savings and Community Benefits. </a:t>
            </a:r>
            <a:endParaRPr lang="en-US" dirty="0"/>
          </a:p>
        </p:txBody>
      </p:sp>
    </p:spTree>
    <p:extLst>
      <p:ext uri="{BB962C8B-B14F-4D97-AF65-F5344CB8AC3E}">
        <p14:creationId xmlns:p14="http://schemas.microsoft.com/office/powerpoint/2010/main" val="1998010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1500" dirty="0" smtClean="0"/>
              <a:t>Please visit our website at: </a:t>
            </a:r>
            <a:r>
              <a:rPr lang="en-US" sz="1500" dirty="0" smtClean="0">
                <a:solidFill>
                  <a:srgbClr val="0070C0"/>
                </a:solidFill>
                <a:hlinkClick r:id="rId2"/>
              </a:rPr>
              <a:t>http://www.rurdev.usda.gov/UEP_HomePage.html</a:t>
            </a:r>
            <a:endParaRPr lang="en-US" sz="1500" dirty="0">
              <a:solidFill>
                <a:srgbClr val="0070C0"/>
              </a:solidFill>
            </a:endParaRPr>
          </a:p>
        </p:txBody>
      </p:sp>
      <p:sp>
        <p:nvSpPr>
          <p:cNvPr id="3" name="Title 2"/>
          <p:cNvSpPr>
            <a:spLocks noGrp="1"/>
          </p:cNvSpPr>
          <p:nvPr>
            <p:ph type="title"/>
          </p:nvPr>
        </p:nvSpPr>
        <p:spPr/>
        <p:txBody>
          <a:bodyPr>
            <a:normAutofit/>
          </a:bodyPr>
          <a:lstStyle/>
          <a:p>
            <a:r>
              <a:rPr lang="en-US" sz="2200" b="0" dirty="0" smtClean="0">
                <a:effectLst/>
              </a:rPr>
              <a:t>For Additional Information</a:t>
            </a:r>
            <a:endParaRPr lang="en-US" sz="2200" b="0" dirty="0">
              <a:effectLst/>
            </a:endParaRPr>
          </a:p>
        </p:txBody>
      </p:sp>
      <p:sp>
        <p:nvSpPr>
          <p:cNvPr id="4" name="Slide Number Placeholder 3"/>
          <p:cNvSpPr>
            <a:spLocks noGrp="1"/>
          </p:cNvSpPr>
          <p:nvPr>
            <p:ph type="sldNum" sz="quarter" idx="12"/>
          </p:nvPr>
        </p:nvSpPr>
        <p:spPr/>
        <p:txBody>
          <a:bodyPr/>
          <a:lstStyle/>
          <a:p>
            <a:fld id="{D16F6CD6-17BD-4524-A83E-A68AC320E1C8}" type="slidenum">
              <a:rPr lang="en-US" smtClean="0"/>
              <a:pPr/>
              <a:t>27</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500" dirty="0" smtClean="0"/>
              <a:t>RUS will reimburse expenditures after the completed work; similar to the current drawdown procedures</a:t>
            </a:r>
          </a:p>
          <a:p>
            <a:endParaRPr lang="en-US" sz="1500" dirty="0" smtClean="0"/>
          </a:p>
          <a:p>
            <a:r>
              <a:rPr lang="en-US" sz="1500" dirty="0" smtClean="0"/>
              <a:t>Energy efficiency investments will not be listed on the traditional construction work plan</a:t>
            </a:r>
          </a:p>
          <a:p>
            <a:endParaRPr lang="en-US" sz="1500" dirty="0" smtClean="0"/>
          </a:p>
          <a:p>
            <a:r>
              <a:rPr lang="en-US" sz="1500" dirty="0" smtClean="0"/>
              <a:t>Subpart H of the rule clarifies the application materials for RUS to approve an energy efficiency program and the associated loan  </a:t>
            </a:r>
          </a:p>
          <a:p>
            <a:endParaRPr lang="en-US" dirty="0"/>
          </a:p>
        </p:txBody>
      </p:sp>
      <p:sp>
        <p:nvSpPr>
          <p:cNvPr id="2" name="Title 1"/>
          <p:cNvSpPr>
            <a:spLocks noGrp="1"/>
          </p:cNvSpPr>
          <p:nvPr>
            <p:ph type="title"/>
          </p:nvPr>
        </p:nvSpPr>
        <p:spPr/>
        <p:txBody>
          <a:bodyPr>
            <a:normAutofit/>
          </a:bodyPr>
          <a:lstStyle/>
          <a:p>
            <a:r>
              <a:rPr lang="en-US" sz="2200" b="0" dirty="0" smtClean="0">
                <a:effectLst/>
              </a:rPr>
              <a:t>Applying for a Loan - an Overview</a:t>
            </a:r>
            <a:endParaRPr lang="en-US" sz="2200" b="0" dirty="0">
              <a:effectLst/>
            </a:endParaRPr>
          </a:p>
        </p:txBody>
      </p:sp>
      <p:sp>
        <p:nvSpPr>
          <p:cNvPr id="4" name="Slide Number Placeholder 3"/>
          <p:cNvSpPr>
            <a:spLocks noGrp="1"/>
          </p:cNvSpPr>
          <p:nvPr>
            <p:ph type="sldNum" sz="quarter" idx="12"/>
          </p:nvPr>
        </p:nvSpPr>
        <p:spPr/>
        <p:txBody>
          <a:bodyPr/>
          <a:lstStyle/>
          <a:p>
            <a:fld id="{D16F6CD6-17BD-4524-A83E-A68AC320E1C8}" type="slidenum">
              <a:rPr lang="en-US" smtClean="0"/>
              <a:pPr/>
              <a:t>3</a:t>
            </a:fld>
            <a:endParaRPr lang="en-US"/>
          </a:p>
        </p:txBody>
      </p:sp>
    </p:spTree>
    <p:extLst>
      <p:ext uri="{BB962C8B-B14F-4D97-AF65-F5344CB8AC3E}">
        <p14:creationId xmlns:p14="http://schemas.microsoft.com/office/powerpoint/2010/main" val="3193364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lvl="0" indent="0">
              <a:buNone/>
            </a:pPr>
            <a:r>
              <a:rPr lang="en-US" sz="1400" b="1" dirty="0" smtClean="0"/>
              <a:t>1. Develop </a:t>
            </a:r>
            <a:r>
              <a:rPr lang="en-US" sz="1400" b="1" dirty="0"/>
              <a:t>your EE Program (405)</a:t>
            </a:r>
          </a:p>
          <a:p>
            <a:pPr marL="109728" lvl="0" indent="0">
              <a:buNone/>
            </a:pPr>
            <a:r>
              <a:rPr lang="en-US" sz="1400" b="1" dirty="0" smtClean="0"/>
              <a:t>2. Board </a:t>
            </a:r>
            <a:r>
              <a:rPr lang="en-US" sz="1400" b="1" dirty="0"/>
              <a:t>and RUS approves the EE </a:t>
            </a:r>
            <a:r>
              <a:rPr lang="en-US" sz="1400" b="1" dirty="0" smtClean="0"/>
              <a:t>Program</a:t>
            </a:r>
          </a:p>
          <a:p>
            <a:pPr marL="109728" lvl="0" indent="0">
              <a:buNone/>
            </a:pPr>
            <a:r>
              <a:rPr lang="en-US" sz="1400" b="1" dirty="0" smtClean="0"/>
              <a:t>3. Develop </a:t>
            </a:r>
            <a:r>
              <a:rPr lang="en-US" sz="1400" b="1" dirty="0"/>
              <a:t>EE Work Plan (EEWP) covering specific activities for 2-4 years (255)</a:t>
            </a:r>
          </a:p>
          <a:p>
            <a:pPr marL="109728" lvl="0" indent="0">
              <a:buNone/>
            </a:pPr>
            <a:r>
              <a:rPr lang="en-US" sz="1400" dirty="0" smtClean="0"/>
              <a:t>4. Prepare </a:t>
            </a:r>
            <a:r>
              <a:rPr lang="en-US" sz="1400" dirty="0"/>
              <a:t>and submit EECLP Loan Application (410) </a:t>
            </a:r>
          </a:p>
          <a:p>
            <a:pPr marL="109728" lvl="0" indent="0">
              <a:buNone/>
            </a:pPr>
            <a:r>
              <a:rPr lang="en-US" sz="1400" dirty="0" smtClean="0"/>
              <a:t>5. RUS </a:t>
            </a:r>
            <a:r>
              <a:rPr lang="en-US" sz="1400" dirty="0"/>
              <a:t>approves the EECLP loan </a:t>
            </a:r>
          </a:p>
          <a:p>
            <a:pPr marL="109728" lvl="0" indent="0">
              <a:buNone/>
            </a:pPr>
            <a:r>
              <a:rPr lang="en-US" sz="1400" dirty="0" smtClean="0"/>
              <a:t>6. Borrower </a:t>
            </a:r>
            <a:r>
              <a:rPr lang="en-US" sz="1400" dirty="0"/>
              <a:t>and RUS closes the loan </a:t>
            </a:r>
          </a:p>
          <a:p>
            <a:pPr marL="109728" lvl="0" indent="0">
              <a:buNone/>
            </a:pPr>
            <a:r>
              <a:rPr lang="en-US" sz="1400" dirty="0" smtClean="0"/>
              <a:t>7. Borrower </a:t>
            </a:r>
            <a:r>
              <a:rPr lang="en-US" sz="1400" dirty="0"/>
              <a:t>draws 1</a:t>
            </a:r>
            <a:r>
              <a:rPr lang="en-US" sz="1400" baseline="30000" dirty="0"/>
              <a:t>st</a:t>
            </a:r>
            <a:r>
              <a:rPr lang="en-US" sz="1400" dirty="0"/>
              <a:t> Advance (&lt;5% of total)</a:t>
            </a:r>
          </a:p>
          <a:p>
            <a:pPr marL="109728" lvl="0" indent="0">
              <a:buNone/>
            </a:pPr>
            <a:r>
              <a:rPr lang="en-US" sz="1400" dirty="0" smtClean="0"/>
              <a:t>8. Borrower </a:t>
            </a:r>
            <a:r>
              <a:rPr lang="en-US" sz="1400" dirty="0"/>
              <a:t>executes their EEWP activities IAW their EE Plan</a:t>
            </a:r>
          </a:p>
          <a:p>
            <a:pPr marL="109728" lvl="0" indent="0">
              <a:buNone/>
            </a:pPr>
            <a:r>
              <a:rPr lang="en-US" sz="1400" dirty="0" smtClean="0"/>
              <a:t>9. Borrower </a:t>
            </a:r>
            <a:r>
              <a:rPr lang="en-US" sz="1400" dirty="0"/>
              <a:t>submits documentation for completed work </a:t>
            </a:r>
          </a:p>
          <a:p>
            <a:pPr marL="109728" lvl="0" indent="0">
              <a:buNone/>
            </a:pPr>
            <a:r>
              <a:rPr lang="en-US" sz="1400" dirty="0" smtClean="0"/>
              <a:t>10. Borrower </a:t>
            </a:r>
            <a:r>
              <a:rPr lang="en-US" sz="1400" dirty="0"/>
              <a:t>draws the loan funds; RUS auditor reviews this in the normal audit cycle</a:t>
            </a:r>
          </a:p>
          <a:p>
            <a:pPr marL="109728" indent="0">
              <a:buNone/>
            </a:pPr>
            <a:endParaRPr lang="en-US" dirty="0"/>
          </a:p>
        </p:txBody>
      </p:sp>
      <p:sp>
        <p:nvSpPr>
          <p:cNvPr id="3" name="Slide Number Placeholder 2"/>
          <p:cNvSpPr>
            <a:spLocks noGrp="1"/>
          </p:cNvSpPr>
          <p:nvPr>
            <p:ph type="sldNum" sz="quarter" idx="12"/>
          </p:nvPr>
        </p:nvSpPr>
        <p:spPr/>
        <p:txBody>
          <a:bodyPr/>
          <a:lstStyle/>
          <a:p>
            <a:fld id="{D16F6CD6-17BD-4524-A83E-A68AC320E1C8}" type="slidenum">
              <a:rPr lang="en-US" smtClean="0"/>
              <a:pPr/>
              <a:t>4</a:t>
            </a:fld>
            <a:endParaRPr lang="en-US"/>
          </a:p>
        </p:txBody>
      </p:sp>
      <p:sp>
        <p:nvSpPr>
          <p:cNvPr id="4" name="Title 3"/>
          <p:cNvSpPr>
            <a:spLocks noGrp="1"/>
          </p:cNvSpPr>
          <p:nvPr>
            <p:ph type="title"/>
          </p:nvPr>
        </p:nvSpPr>
        <p:spPr>
          <a:xfrm>
            <a:off x="457200" y="655638"/>
            <a:ext cx="8229600" cy="792162"/>
          </a:xfrm>
        </p:spPr>
        <p:txBody>
          <a:bodyPr>
            <a:normAutofit fontScale="90000"/>
          </a:bodyPr>
          <a:lstStyle/>
          <a:p>
            <a:pPr algn="ctr"/>
            <a:r>
              <a:rPr lang="en-US" sz="2400" dirty="0" smtClean="0">
                <a:effectLst/>
              </a:rPr>
              <a:t> </a:t>
            </a:r>
            <a:r>
              <a:rPr lang="en-US" sz="2400" dirty="0">
                <a:effectLst/>
              </a:rPr>
              <a:t>Process Steps</a:t>
            </a:r>
            <a:br>
              <a:rPr lang="en-US" sz="2400" dirty="0">
                <a:effectLst/>
              </a:rPr>
            </a:br>
            <a:r>
              <a:rPr lang="en-US" sz="2400" dirty="0">
                <a:effectLst/>
              </a:rPr>
              <a:t>Reference: 7CFR 1710 </a:t>
            </a:r>
            <a:r>
              <a:rPr lang="en-US" dirty="0">
                <a:effectLst/>
              </a:rPr>
              <a:t/>
            </a:r>
            <a:br>
              <a:rPr lang="en-US" dirty="0">
                <a:effectLst/>
              </a:rPr>
            </a:br>
            <a:endParaRPr lang="en-US" dirty="0"/>
          </a:p>
        </p:txBody>
      </p:sp>
    </p:spTree>
    <p:extLst>
      <p:ext uri="{BB962C8B-B14F-4D97-AF65-F5344CB8AC3E}">
        <p14:creationId xmlns:p14="http://schemas.microsoft.com/office/powerpoint/2010/main" val="194450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b="1" dirty="0" smtClean="0"/>
              <a:t>The EECLP is an Integrated Part of the RUS Electric Program</a:t>
            </a:r>
            <a:endParaRPr lang="en-US" sz="1800" b="1" dirty="0"/>
          </a:p>
        </p:txBody>
      </p:sp>
      <p:sp>
        <p:nvSpPr>
          <p:cNvPr id="3" name="TextBox 2"/>
          <p:cNvSpPr txBox="1"/>
          <p:nvPr/>
        </p:nvSpPr>
        <p:spPr>
          <a:xfrm>
            <a:off x="1421259" y="1001673"/>
            <a:ext cx="6348854" cy="369332"/>
          </a:xfrm>
          <a:prstGeom prst="rect">
            <a:avLst/>
          </a:prstGeom>
          <a:noFill/>
        </p:spPr>
        <p:txBody>
          <a:bodyPr wrap="none" rtlCol="0">
            <a:spAutoFit/>
          </a:bodyPr>
          <a:lstStyle/>
          <a:p>
            <a:pPr algn="ctr"/>
            <a:r>
              <a:rPr lang="en-US" dirty="0" smtClean="0"/>
              <a:t>EECLP loan process mirrors the familiar process used today</a:t>
            </a:r>
          </a:p>
        </p:txBody>
      </p:sp>
      <p:graphicFrame>
        <p:nvGraphicFramePr>
          <p:cNvPr id="4" name="Table 3"/>
          <p:cNvGraphicFramePr>
            <a:graphicFrameLocks noGrp="1"/>
          </p:cNvGraphicFramePr>
          <p:nvPr>
            <p:extLst>
              <p:ext uri="{D42A27DB-BD31-4B8C-83A1-F6EECF244321}">
                <p14:modId xmlns:p14="http://schemas.microsoft.com/office/powerpoint/2010/main" val="2957150982"/>
              </p:ext>
            </p:extLst>
          </p:nvPr>
        </p:nvGraphicFramePr>
        <p:xfrm>
          <a:off x="1547686" y="1600200"/>
          <a:ext cx="6096000" cy="3870960"/>
        </p:xfrm>
        <a:graphic>
          <a:graphicData uri="http://schemas.openxmlformats.org/drawingml/2006/table">
            <a:tbl>
              <a:tblPr firstRow="1" bandRow="1">
                <a:tableStyleId>{5C22544A-7EE6-4342-B048-85BDC9FD1C3A}</a:tableStyleId>
              </a:tblPr>
              <a:tblGrid>
                <a:gridCol w="3048000"/>
                <a:gridCol w="3048000"/>
              </a:tblGrid>
              <a:tr h="294640">
                <a:tc>
                  <a:txBody>
                    <a:bodyPr/>
                    <a:lstStyle/>
                    <a:p>
                      <a:r>
                        <a:rPr lang="en-US" dirty="0" smtClean="0"/>
                        <a:t>Traditional Loan Process</a:t>
                      </a:r>
                      <a:endParaRPr lang="en-US" dirty="0"/>
                    </a:p>
                  </a:txBody>
                  <a:tcPr/>
                </a:tc>
                <a:tc>
                  <a:txBody>
                    <a:bodyPr/>
                    <a:lstStyle/>
                    <a:p>
                      <a:r>
                        <a:rPr lang="en-US" dirty="0" smtClean="0"/>
                        <a:t>EECLP Loan Process</a:t>
                      </a:r>
                      <a:endParaRPr lang="en-US" dirty="0"/>
                    </a:p>
                  </a:txBody>
                  <a:tcPr/>
                </a:tc>
              </a:tr>
              <a:tr h="370840">
                <a:tc>
                  <a:txBody>
                    <a:bodyPr/>
                    <a:lstStyle/>
                    <a:p>
                      <a:r>
                        <a:rPr lang="en-US" dirty="0" smtClean="0"/>
                        <a:t>GFR loan</a:t>
                      </a:r>
                      <a:r>
                        <a:rPr lang="en-US" baseline="0" dirty="0" smtClean="0"/>
                        <a:t> package assistance</a:t>
                      </a:r>
                      <a:endParaRPr lang="en-US" dirty="0"/>
                    </a:p>
                  </a:txBody>
                  <a:tcPr/>
                </a:tc>
                <a:tc>
                  <a:txBody>
                    <a:bodyPr/>
                    <a:lstStyle/>
                    <a:p>
                      <a:r>
                        <a:rPr lang="en-US" dirty="0" smtClean="0"/>
                        <a:t>Same</a:t>
                      </a:r>
                      <a:endParaRPr lang="en-US" dirty="0"/>
                    </a:p>
                  </a:txBody>
                  <a:tcPr/>
                </a:tc>
              </a:tr>
              <a:tr h="370840">
                <a:tc>
                  <a:txBody>
                    <a:bodyPr/>
                    <a:lstStyle/>
                    <a:p>
                      <a:r>
                        <a:rPr lang="en-US" dirty="0" smtClean="0"/>
                        <a:t>CWP</a:t>
                      </a:r>
                      <a:endParaRPr lang="en-US" dirty="0"/>
                    </a:p>
                  </a:txBody>
                  <a:tcPr/>
                </a:tc>
                <a:tc>
                  <a:txBody>
                    <a:bodyPr/>
                    <a:lstStyle/>
                    <a:p>
                      <a:r>
                        <a:rPr lang="en-US" dirty="0" smtClean="0"/>
                        <a:t>Amend CWP or develop</a:t>
                      </a:r>
                      <a:r>
                        <a:rPr lang="en-US" baseline="0" dirty="0" smtClean="0"/>
                        <a:t> EECLP Business Plan</a:t>
                      </a:r>
                      <a:endParaRPr lang="en-US" dirty="0"/>
                    </a:p>
                  </a:txBody>
                  <a:tcPr/>
                </a:tc>
              </a:tr>
              <a:tr h="370840">
                <a:tc>
                  <a:txBody>
                    <a:bodyPr/>
                    <a:lstStyle/>
                    <a:p>
                      <a:r>
                        <a:rPr lang="en-US" dirty="0" smtClean="0"/>
                        <a:t>LRFF</a:t>
                      </a:r>
                      <a:endParaRPr lang="en-US" dirty="0"/>
                    </a:p>
                  </a:txBody>
                  <a:tcPr/>
                </a:tc>
                <a:tc>
                  <a:txBody>
                    <a:bodyPr/>
                    <a:lstStyle/>
                    <a:p>
                      <a:r>
                        <a:rPr lang="en-US" dirty="0" smtClean="0"/>
                        <a:t>Same</a:t>
                      </a:r>
                      <a:endParaRPr lang="en-US" dirty="0"/>
                    </a:p>
                  </a:txBody>
                  <a:tcPr/>
                </a:tc>
              </a:tr>
              <a:tr h="370840">
                <a:tc>
                  <a:txBody>
                    <a:bodyPr/>
                    <a:lstStyle/>
                    <a:p>
                      <a:r>
                        <a:rPr lang="en-US" i="0" dirty="0" smtClean="0"/>
                        <a:t>Loan Docs</a:t>
                      </a:r>
                      <a:endParaRPr lang="en-US" i="0" dirty="0"/>
                    </a:p>
                  </a:txBody>
                  <a:tcPr/>
                </a:tc>
                <a:tc>
                  <a:txBody>
                    <a:bodyPr/>
                    <a:lstStyle/>
                    <a:p>
                      <a:r>
                        <a:rPr lang="en-US" dirty="0" smtClean="0"/>
                        <a:t>Same</a:t>
                      </a:r>
                      <a:endParaRPr lang="en-US" dirty="0"/>
                    </a:p>
                  </a:txBody>
                  <a:tcPr/>
                </a:tc>
              </a:tr>
              <a:tr h="370840">
                <a:tc>
                  <a:txBody>
                    <a:bodyPr/>
                    <a:lstStyle/>
                    <a:p>
                      <a:r>
                        <a:rPr lang="en-US" i="0" dirty="0" smtClean="0"/>
                        <a:t>Loan Approval</a:t>
                      </a:r>
                      <a:endParaRPr lang="en-US" i="0" dirty="0"/>
                    </a:p>
                  </a:txBody>
                  <a:tcPr/>
                </a:tc>
                <a:tc>
                  <a:txBody>
                    <a:bodyPr/>
                    <a:lstStyle/>
                    <a:p>
                      <a:r>
                        <a:rPr lang="en-US" dirty="0" smtClean="0"/>
                        <a:t>Same</a:t>
                      </a:r>
                      <a:endParaRPr lang="en-US" dirty="0"/>
                    </a:p>
                  </a:txBody>
                  <a:tcPr/>
                </a:tc>
              </a:tr>
              <a:tr h="370840">
                <a:tc>
                  <a:txBody>
                    <a:bodyPr/>
                    <a:lstStyle/>
                    <a:p>
                      <a:r>
                        <a:rPr lang="en-US" dirty="0" smtClean="0"/>
                        <a:t>Advances</a:t>
                      </a:r>
                      <a:endParaRPr lang="en-US" dirty="0"/>
                    </a:p>
                  </a:txBody>
                  <a:tcPr/>
                </a:tc>
                <a:tc>
                  <a:txBody>
                    <a:bodyPr/>
                    <a:lstStyle/>
                    <a:p>
                      <a:r>
                        <a:rPr lang="en-US" dirty="0" smtClean="0"/>
                        <a:t>Same</a:t>
                      </a:r>
                      <a:endParaRPr lang="en-US" dirty="0"/>
                    </a:p>
                  </a:txBody>
                  <a:tcPr/>
                </a:tc>
              </a:tr>
              <a:tr h="370840">
                <a:tc>
                  <a:txBody>
                    <a:bodyPr/>
                    <a:lstStyle/>
                    <a:p>
                      <a:r>
                        <a:rPr lang="en-US" dirty="0" smtClean="0"/>
                        <a:t>Financial</a:t>
                      </a:r>
                      <a:r>
                        <a:rPr lang="en-US" baseline="0" dirty="0" smtClean="0"/>
                        <a:t> Reporting</a:t>
                      </a:r>
                      <a:endParaRPr lang="en-US" dirty="0"/>
                    </a:p>
                  </a:txBody>
                  <a:tcPr/>
                </a:tc>
                <a:tc>
                  <a:txBody>
                    <a:bodyPr/>
                    <a:lstStyle/>
                    <a:p>
                      <a:r>
                        <a:rPr lang="en-US" dirty="0" smtClean="0"/>
                        <a:t>Same</a:t>
                      </a:r>
                      <a:endParaRPr lang="en-US" dirty="0"/>
                    </a:p>
                  </a:txBody>
                  <a:tcPr/>
                </a:tc>
              </a:tr>
              <a:tr h="370840">
                <a:tc>
                  <a:txBody>
                    <a:bodyPr/>
                    <a:lstStyle/>
                    <a:p>
                      <a:r>
                        <a:rPr lang="en-US" dirty="0" smtClean="0"/>
                        <a:t>Quality Assurance Plan</a:t>
                      </a:r>
                      <a:endParaRPr lang="en-US" dirty="0"/>
                    </a:p>
                  </a:txBody>
                  <a:tcPr/>
                </a:tc>
                <a:tc>
                  <a:txBody>
                    <a:bodyPr/>
                    <a:lstStyle/>
                    <a:p>
                      <a:r>
                        <a:rPr lang="en-US" dirty="0" smtClean="0"/>
                        <a:t>New</a:t>
                      </a:r>
                      <a:endParaRPr lang="en-US" dirty="0"/>
                    </a:p>
                  </a:txBody>
                  <a:tcPr/>
                </a:tc>
              </a:tr>
            </a:tbl>
          </a:graphicData>
        </a:graphic>
      </p:graphicFrame>
    </p:spTree>
    <p:extLst>
      <p:ext uri="{BB962C8B-B14F-4D97-AF65-F5344CB8AC3E}">
        <p14:creationId xmlns:p14="http://schemas.microsoft.com/office/powerpoint/2010/main" val="16772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4876800"/>
          </a:xfrm>
        </p:spPr>
        <p:txBody>
          <a:bodyPr>
            <a:normAutofit fontScale="85000" lnSpcReduction="10000"/>
          </a:bodyPr>
          <a:lstStyle/>
          <a:p>
            <a:pPr>
              <a:buNone/>
            </a:pPr>
            <a:r>
              <a:rPr lang="en-US" sz="2900" dirty="0" smtClean="0"/>
              <a:t> </a:t>
            </a:r>
          </a:p>
          <a:p>
            <a:r>
              <a:rPr lang="en-US" sz="1800" dirty="0" smtClean="0"/>
              <a:t> A letter from the Borrower's General Manager requesting the loan</a:t>
            </a:r>
          </a:p>
          <a:p>
            <a:pPr>
              <a:buNone/>
            </a:pPr>
            <a:r>
              <a:rPr lang="en-US" sz="1800" dirty="0" smtClean="0"/>
              <a:t> </a:t>
            </a:r>
          </a:p>
          <a:p>
            <a:r>
              <a:rPr lang="en-US" sz="1800" dirty="0" smtClean="0"/>
              <a:t>A copy of the board resolution establishing the EE Program </a:t>
            </a:r>
          </a:p>
          <a:p>
            <a:endParaRPr lang="en-US" sz="1800" dirty="0" smtClean="0"/>
          </a:p>
          <a:p>
            <a:r>
              <a:rPr lang="en-US" sz="1800" dirty="0" smtClean="0"/>
              <a:t> An Energy Efficiency Business Plan </a:t>
            </a:r>
          </a:p>
          <a:p>
            <a:pPr>
              <a:buNone/>
            </a:pPr>
            <a:r>
              <a:rPr lang="en-US" sz="1800" dirty="0" smtClean="0"/>
              <a:t> </a:t>
            </a:r>
          </a:p>
          <a:p>
            <a:r>
              <a:rPr lang="en-US" sz="1800" dirty="0" smtClean="0"/>
              <a:t>A Quality Assurance Plan </a:t>
            </a:r>
          </a:p>
          <a:p>
            <a:pPr>
              <a:buNone/>
            </a:pPr>
            <a:r>
              <a:rPr lang="en-US" sz="1800" dirty="0" smtClean="0"/>
              <a:t> </a:t>
            </a:r>
          </a:p>
          <a:p>
            <a:r>
              <a:rPr lang="en-US" sz="1800" dirty="0" smtClean="0"/>
              <a:t>Analytical support documentation </a:t>
            </a:r>
          </a:p>
          <a:p>
            <a:endParaRPr lang="en-US" sz="1800" dirty="0"/>
          </a:p>
          <a:p>
            <a:r>
              <a:rPr lang="en-US" sz="1800" dirty="0" smtClean="0"/>
              <a:t>Performance Standards </a:t>
            </a:r>
          </a:p>
          <a:p>
            <a:pPr>
              <a:buNone/>
            </a:pPr>
            <a:r>
              <a:rPr lang="en-US" sz="1800" dirty="0" smtClean="0"/>
              <a:t> </a:t>
            </a:r>
          </a:p>
          <a:p>
            <a:r>
              <a:rPr lang="en-US" sz="1800" dirty="0" smtClean="0"/>
              <a:t>A copy of RUS’ written approval of the EE Program.</a:t>
            </a:r>
          </a:p>
          <a:p>
            <a:pPr>
              <a:buNone/>
            </a:pPr>
            <a:r>
              <a:rPr lang="en-US" sz="1800" dirty="0" smtClean="0"/>
              <a:t> </a:t>
            </a:r>
          </a:p>
          <a:p>
            <a:r>
              <a:rPr lang="en-US" sz="1800" dirty="0" smtClean="0"/>
              <a:t>An EE Program work plan </a:t>
            </a:r>
          </a:p>
          <a:p>
            <a:pPr>
              <a:buNone/>
            </a:pPr>
            <a:r>
              <a:rPr lang="en-US" sz="1800" dirty="0" smtClean="0"/>
              <a:t> </a:t>
            </a:r>
          </a:p>
          <a:p>
            <a:r>
              <a:rPr lang="en-US" sz="1800" dirty="0" smtClean="0"/>
              <a:t>A statement of initial working capital advance pursuant to §1710.409(c)(1)</a:t>
            </a:r>
          </a:p>
          <a:p>
            <a:endParaRPr lang="en-US" sz="3200" dirty="0" smtClean="0"/>
          </a:p>
          <a:p>
            <a:endParaRPr lang="en-US" dirty="0"/>
          </a:p>
        </p:txBody>
      </p:sp>
      <p:sp>
        <p:nvSpPr>
          <p:cNvPr id="3" name="Slide Number Placeholder 2"/>
          <p:cNvSpPr>
            <a:spLocks noGrp="1"/>
          </p:cNvSpPr>
          <p:nvPr>
            <p:ph type="sldNum" sz="quarter" idx="12"/>
          </p:nvPr>
        </p:nvSpPr>
        <p:spPr/>
        <p:txBody>
          <a:bodyPr/>
          <a:lstStyle/>
          <a:p>
            <a:fld id="{D16F6CD6-17BD-4524-A83E-A68AC320E1C8}" type="slidenum">
              <a:rPr lang="en-US" smtClean="0"/>
              <a:pPr/>
              <a:t>6</a:t>
            </a:fld>
            <a:endParaRPr lang="en-US"/>
          </a:p>
        </p:txBody>
      </p:sp>
      <p:sp>
        <p:nvSpPr>
          <p:cNvPr id="4" name="Title 3"/>
          <p:cNvSpPr>
            <a:spLocks noGrp="1"/>
          </p:cNvSpPr>
          <p:nvPr>
            <p:ph type="title"/>
          </p:nvPr>
        </p:nvSpPr>
        <p:spPr/>
        <p:txBody>
          <a:bodyPr>
            <a:normAutofit/>
          </a:bodyPr>
          <a:lstStyle/>
          <a:p>
            <a:r>
              <a:rPr lang="en-US" sz="2200" b="0" dirty="0" smtClean="0">
                <a:effectLst/>
              </a:rPr>
              <a:t>Application Topics</a:t>
            </a:r>
            <a:endParaRPr lang="en-US" sz="2200" b="0" dirty="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4876800"/>
          </a:xfrm>
        </p:spPr>
        <p:txBody>
          <a:bodyPr>
            <a:normAutofit/>
          </a:bodyPr>
          <a:lstStyle/>
          <a:p>
            <a:r>
              <a:rPr lang="en-US" sz="1500" dirty="0" smtClean="0"/>
              <a:t>The </a:t>
            </a:r>
            <a:r>
              <a:rPr lang="en-US" sz="1500" dirty="0"/>
              <a:t>GFR Loan Checklists have been modified </a:t>
            </a:r>
            <a:r>
              <a:rPr lang="en-US" sz="1500" dirty="0" smtClean="0"/>
              <a:t>slightly</a:t>
            </a:r>
          </a:p>
          <a:p>
            <a:endParaRPr lang="en-US" sz="1500" dirty="0"/>
          </a:p>
          <a:p>
            <a:r>
              <a:rPr lang="en-US" sz="1500" dirty="0" smtClean="0"/>
              <a:t>For checklist 726 and 138 please see the following link;</a:t>
            </a:r>
          </a:p>
          <a:p>
            <a:endParaRPr lang="en-US" sz="1500" dirty="0"/>
          </a:p>
          <a:p>
            <a:pPr marL="109728" indent="0">
              <a:buNone/>
            </a:pPr>
            <a:r>
              <a:rPr lang="en-US" sz="1500" dirty="0">
                <a:hlinkClick r:id="rId2"/>
              </a:rPr>
              <a:t>http://</a:t>
            </a:r>
            <a:r>
              <a:rPr lang="en-US" sz="1500" dirty="0" smtClean="0">
                <a:hlinkClick r:id="rId2"/>
              </a:rPr>
              <a:t>www.rurdev.usda.gov/UP_ETPW_Forms.html</a:t>
            </a:r>
            <a:endParaRPr lang="en-US" sz="1500" dirty="0" smtClean="0"/>
          </a:p>
          <a:p>
            <a:pPr marL="109728" indent="0">
              <a:buNone/>
            </a:pPr>
            <a:endParaRPr lang="en-US" sz="1500" dirty="0"/>
          </a:p>
          <a:p>
            <a:r>
              <a:rPr lang="en-US" sz="1500" dirty="0" smtClean="0"/>
              <a:t>There have been a few changes made to the Data Collection System (DCS) associated with energy efficiency and conservation loan program</a:t>
            </a:r>
          </a:p>
          <a:p>
            <a:endParaRPr lang="en-US" sz="1500" dirty="0"/>
          </a:p>
          <a:p>
            <a:r>
              <a:rPr lang="en-US" sz="1500" dirty="0" smtClean="0"/>
              <a:t>These DCS changes will appear in the “Financial </a:t>
            </a:r>
            <a:r>
              <a:rPr lang="en-US" sz="1500" dirty="0"/>
              <a:t>and Operating Report Electric </a:t>
            </a:r>
            <a:r>
              <a:rPr lang="en-US" sz="1500" dirty="0" smtClean="0"/>
              <a:t>Distribution” report and address delinquency associated with loans to the ultimate consumer</a:t>
            </a:r>
            <a:br>
              <a:rPr lang="en-US" sz="1500" dirty="0" smtClean="0"/>
            </a:br>
            <a:endParaRPr lang="en-US" sz="1500" dirty="0"/>
          </a:p>
        </p:txBody>
      </p:sp>
      <p:sp>
        <p:nvSpPr>
          <p:cNvPr id="3" name="Slide Number Placeholder 2"/>
          <p:cNvSpPr>
            <a:spLocks noGrp="1"/>
          </p:cNvSpPr>
          <p:nvPr>
            <p:ph type="sldNum" sz="quarter" idx="12"/>
          </p:nvPr>
        </p:nvSpPr>
        <p:spPr/>
        <p:txBody>
          <a:bodyPr/>
          <a:lstStyle/>
          <a:p>
            <a:fld id="{D16F6CD6-17BD-4524-A83E-A68AC320E1C8}" type="slidenum">
              <a:rPr lang="en-US" smtClean="0"/>
              <a:pPr/>
              <a:t>7</a:t>
            </a:fld>
            <a:endParaRPr lang="en-US"/>
          </a:p>
        </p:txBody>
      </p:sp>
      <p:sp>
        <p:nvSpPr>
          <p:cNvPr id="4" name="Title 3"/>
          <p:cNvSpPr>
            <a:spLocks noGrp="1"/>
          </p:cNvSpPr>
          <p:nvPr>
            <p:ph type="title"/>
          </p:nvPr>
        </p:nvSpPr>
        <p:spPr/>
        <p:txBody>
          <a:bodyPr>
            <a:normAutofit/>
          </a:bodyPr>
          <a:lstStyle/>
          <a:p>
            <a:r>
              <a:rPr lang="en-US" sz="2200" b="0" dirty="0" smtClean="0">
                <a:effectLst/>
              </a:rPr>
              <a:t>RUS Forms</a:t>
            </a:r>
            <a:endParaRPr lang="en-US" sz="2200" b="0" dirty="0">
              <a:effectLst/>
            </a:endParaRPr>
          </a:p>
        </p:txBody>
      </p:sp>
    </p:spTree>
    <p:extLst>
      <p:ext uri="{BB962C8B-B14F-4D97-AF65-F5344CB8AC3E}">
        <p14:creationId xmlns:p14="http://schemas.microsoft.com/office/powerpoint/2010/main" val="1791739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6F6CD6-17BD-4524-A83E-A68AC320E1C8}" type="slidenum">
              <a:rPr lang="en-US" smtClean="0"/>
              <a:pPr/>
              <a:t>8</a:t>
            </a:fld>
            <a:endParaRPr lang="en-US"/>
          </a:p>
        </p:txBody>
      </p:sp>
      <p:sp>
        <p:nvSpPr>
          <p:cNvPr id="4" name="Title 3"/>
          <p:cNvSpPr>
            <a:spLocks noGrp="1"/>
          </p:cNvSpPr>
          <p:nvPr>
            <p:ph type="title"/>
          </p:nvPr>
        </p:nvSpPr>
        <p:spPr/>
        <p:txBody>
          <a:bodyPr/>
          <a:lstStyle/>
          <a:p>
            <a:pPr algn="ctr"/>
            <a:r>
              <a:rPr lang="en-US" dirty="0" smtClean="0"/>
              <a:t>Forms</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453" t="12510" r="59922" b="13679"/>
          <a:stretch/>
        </p:blipFill>
        <p:spPr bwMode="auto">
          <a:xfrm>
            <a:off x="1066801" y="1142223"/>
            <a:ext cx="7088924" cy="533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815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sz="1400" dirty="0">
              <a:solidFill>
                <a:srgbClr val="0070C0"/>
              </a:solidFill>
            </a:endParaRPr>
          </a:p>
        </p:txBody>
      </p:sp>
      <p:sp>
        <p:nvSpPr>
          <p:cNvPr id="3" name="Title 2"/>
          <p:cNvSpPr>
            <a:spLocks noGrp="1"/>
          </p:cNvSpPr>
          <p:nvPr>
            <p:ph type="title"/>
          </p:nvPr>
        </p:nvSpPr>
        <p:spPr/>
        <p:txBody>
          <a:bodyPr>
            <a:normAutofit/>
          </a:bodyPr>
          <a:lstStyle/>
          <a:p>
            <a:r>
              <a:rPr lang="en-US" sz="2200" b="0" dirty="0" smtClean="0">
                <a:effectLst/>
              </a:rPr>
              <a:t>DCS Changes – Defaults/ Delinquencies</a:t>
            </a:r>
            <a:endParaRPr lang="en-US" sz="2200" b="0" dirty="0">
              <a:effectLst/>
            </a:endParaRPr>
          </a:p>
        </p:txBody>
      </p:sp>
      <p:sp>
        <p:nvSpPr>
          <p:cNvPr id="4" name="Slide Number Placeholder 3"/>
          <p:cNvSpPr>
            <a:spLocks noGrp="1"/>
          </p:cNvSpPr>
          <p:nvPr>
            <p:ph type="sldNum" sz="quarter" idx="12"/>
          </p:nvPr>
        </p:nvSpPr>
        <p:spPr/>
        <p:txBody>
          <a:bodyPr/>
          <a:lstStyle/>
          <a:p>
            <a:fld id="{D16F6CD6-17BD-4524-A83E-A68AC320E1C8}" type="slidenum">
              <a:rPr lang="en-US" smtClean="0"/>
              <a:pPr/>
              <a:t>9</a:t>
            </a:fld>
            <a:endParaRPr lang="en-US"/>
          </a:p>
        </p:txBody>
      </p:sp>
      <p:pic>
        <p:nvPicPr>
          <p:cNvPr id="1026"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4" y="1447800"/>
            <a:ext cx="9027881"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059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3633</TotalTime>
  <Words>1064</Words>
  <Application>Microsoft Office PowerPoint</Application>
  <PresentationFormat>On-screen Show (4:3)</PresentationFormat>
  <Paragraphs>249</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PowerPoint Presentation</vt:lpstr>
      <vt:lpstr>Introduction to the Tool Kit</vt:lpstr>
      <vt:lpstr>Applying for a Loan - an Overview</vt:lpstr>
      <vt:lpstr> Process Steps Reference: 7CFR 1710  </vt:lpstr>
      <vt:lpstr>The EECLP is an Integrated Part of the RUS Electric Program</vt:lpstr>
      <vt:lpstr>Application Topics</vt:lpstr>
      <vt:lpstr>RUS Forms</vt:lpstr>
      <vt:lpstr>Forms</vt:lpstr>
      <vt:lpstr>DCS Changes – Defaults/ Delinquencies</vt:lpstr>
      <vt:lpstr>Business Plans</vt:lpstr>
      <vt:lpstr>Business Plans – cont…</vt:lpstr>
      <vt:lpstr>Business Plans – cont…</vt:lpstr>
      <vt:lpstr>Business Plans – cont…</vt:lpstr>
      <vt:lpstr>Quality Assurance Plans</vt:lpstr>
      <vt:lpstr>Quality Assurance Plans – cont…</vt:lpstr>
      <vt:lpstr>Quality Assurance Plans – cont…</vt:lpstr>
      <vt:lpstr>Analytical Support Documents</vt:lpstr>
      <vt:lpstr>Analytical Support Documents – cont…</vt:lpstr>
      <vt:lpstr>Performance Standards</vt:lpstr>
      <vt:lpstr>Energy Efficiency Work Plan</vt:lpstr>
      <vt:lpstr>Load Forecasting*</vt:lpstr>
      <vt:lpstr>Environmental Report</vt:lpstr>
      <vt:lpstr>PowerPoint Presentation</vt:lpstr>
      <vt:lpstr>PowerPoint Presentation</vt:lpstr>
      <vt:lpstr>Environmental Report – Cont… </vt:lpstr>
      <vt:lpstr>How Does the EECLP Compare to Other Energy Efficiency Programs?</vt:lpstr>
      <vt:lpstr>For Additional Information</vt:lpstr>
    </vt:vector>
  </TitlesOfParts>
  <Company>USDA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Program Introduction</dc:title>
  <dc:creator>Nivin.Elgohary</dc:creator>
  <cp:lastModifiedBy>Kooyman, Tina - RD, Washington, DC</cp:lastModifiedBy>
  <cp:revision>127</cp:revision>
  <cp:lastPrinted>1601-01-01T00:00:00Z</cp:lastPrinted>
  <dcterms:created xsi:type="dcterms:W3CDTF">2007-05-10T12:30:57Z</dcterms:created>
  <dcterms:modified xsi:type="dcterms:W3CDTF">2014-02-20T14:18:54Z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TC102037831033</vt:lpwstr>
  </property>
</Properties>
</file>