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tags/tag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4.xml" ContentType="application/vnd.openxmlformats-officedocument.presentationml.tags+xml"/>
  <Override PartName="/ppt/notesSlides/notesSlide46.xml" ContentType="application/vnd.openxmlformats-officedocument.presentationml.notesSlide+xml"/>
  <Override PartName="/ppt/tags/tag5.xml" ContentType="application/vnd.openxmlformats-officedocument.presentationml.tags+xml"/>
  <Override PartName="/ppt/notesSlides/notesSlide47.xml" ContentType="application/vnd.openxmlformats-officedocument.presentationml.notesSlide+xml"/>
  <Override PartName="/ppt/tags/tag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Lst>
  <p:notesMasterIdLst>
    <p:notesMasterId r:id="rId73"/>
  </p:notesMasterIdLst>
  <p:handoutMasterIdLst>
    <p:handoutMasterId r:id="rId74"/>
  </p:handoutMasterIdLst>
  <p:sldIdLst>
    <p:sldId id="3383" r:id="rId5"/>
    <p:sldId id="258" r:id="rId6"/>
    <p:sldId id="259" r:id="rId7"/>
    <p:sldId id="260" r:id="rId8"/>
    <p:sldId id="3478" r:id="rId9"/>
    <p:sldId id="400" r:id="rId10"/>
    <p:sldId id="401" r:id="rId11"/>
    <p:sldId id="402" r:id="rId12"/>
    <p:sldId id="403" r:id="rId13"/>
    <p:sldId id="3464" r:id="rId14"/>
    <p:sldId id="3487" r:id="rId15"/>
    <p:sldId id="3479" r:id="rId16"/>
    <p:sldId id="3480" r:id="rId17"/>
    <p:sldId id="3481" r:id="rId18"/>
    <p:sldId id="3482" r:id="rId19"/>
    <p:sldId id="3483" r:id="rId20"/>
    <p:sldId id="3484" r:id="rId21"/>
    <p:sldId id="3485" r:id="rId22"/>
    <p:sldId id="426" r:id="rId23"/>
    <p:sldId id="3486" r:id="rId24"/>
    <p:sldId id="427" r:id="rId25"/>
    <p:sldId id="406" r:id="rId26"/>
    <p:sldId id="407" r:id="rId27"/>
    <p:sldId id="3602" r:id="rId28"/>
    <p:sldId id="3603" r:id="rId29"/>
    <p:sldId id="3491" r:id="rId30"/>
    <p:sldId id="3492" r:id="rId31"/>
    <p:sldId id="345" r:id="rId32"/>
    <p:sldId id="274" r:id="rId33"/>
    <p:sldId id="344" r:id="rId34"/>
    <p:sldId id="276" r:id="rId35"/>
    <p:sldId id="277" r:id="rId36"/>
    <p:sldId id="278" r:id="rId37"/>
    <p:sldId id="279" r:id="rId38"/>
    <p:sldId id="280" r:id="rId39"/>
    <p:sldId id="355" r:id="rId40"/>
    <p:sldId id="2742" r:id="rId41"/>
    <p:sldId id="431" r:id="rId42"/>
    <p:sldId id="283" r:id="rId43"/>
    <p:sldId id="432" r:id="rId44"/>
    <p:sldId id="433" r:id="rId45"/>
    <p:sldId id="2741" r:id="rId46"/>
    <p:sldId id="2731" r:id="rId47"/>
    <p:sldId id="482" r:id="rId48"/>
    <p:sldId id="455" r:id="rId49"/>
    <p:sldId id="265" r:id="rId50"/>
    <p:sldId id="2812" r:id="rId51"/>
    <p:sldId id="3495" r:id="rId52"/>
    <p:sldId id="288" r:id="rId53"/>
    <p:sldId id="2740" r:id="rId54"/>
    <p:sldId id="296" r:id="rId55"/>
    <p:sldId id="299" r:id="rId56"/>
    <p:sldId id="3386" r:id="rId57"/>
    <p:sldId id="303" r:id="rId58"/>
    <p:sldId id="332" r:id="rId59"/>
    <p:sldId id="3460" r:id="rId60"/>
    <p:sldId id="3529" r:id="rId61"/>
    <p:sldId id="2739" r:id="rId62"/>
    <p:sldId id="358" r:id="rId63"/>
    <p:sldId id="359" r:id="rId64"/>
    <p:sldId id="3496" r:id="rId65"/>
    <p:sldId id="3387" r:id="rId66"/>
    <p:sldId id="410" r:id="rId67"/>
    <p:sldId id="311" r:id="rId68"/>
    <p:sldId id="3605" r:id="rId69"/>
    <p:sldId id="3549" r:id="rId70"/>
    <p:sldId id="266" r:id="rId71"/>
    <p:sldId id="3545" r:id="rId7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Killian" initials="K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DF2"/>
    <a:srgbClr val="0033CC"/>
    <a:srgbClr val="000000"/>
    <a:srgbClr val="003E7F"/>
    <a:srgbClr val="003F80"/>
    <a:srgbClr val="CC3538"/>
    <a:srgbClr val="898989"/>
    <a:srgbClr val="007EB4"/>
    <a:srgbClr val="0091C9"/>
    <a:srgbClr val="168E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9D280F-CB9D-43E4-BF85-F56C81B855EF}" v="2" dt="2024-09-27T18:17:25.0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36" autoAdjust="0"/>
    <p:restoredTop sz="73198" autoAdjust="0"/>
  </p:normalViewPr>
  <p:slideViewPr>
    <p:cSldViewPr snapToGrid="0">
      <p:cViewPr varScale="1">
        <p:scale>
          <a:sx n="75" d="100"/>
          <a:sy n="75" d="100"/>
        </p:scale>
        <p:origin x="2214" y="90"/>
      </p:cViewPr>
      <p:guideLst>
        <p:guide orient="horz" pos="2160"/>
        <p:guide pos="2880"/>
      </p:guideLst>
    </p:cSldViewPr>
  </p:slideViewPr>
  <p:outlineViewPr>
    <p:cViewPr>
      <p:scale>
        <a:sx n="33" d="100"/>
        <a:sy n="33" d="100"/>
      </p:scale>
      <p:origin x="0" y="-10794"/>
    </p:cViewPr>
  </p:outlineViewPr>
  <p:notesTextViewPr>
    <p:cViewPr>
      <p:scale>
        <a:sx n="1" d="1"/>
        <a:sy n="1" d="1"/>
      </p:scale>
      <p:origin x="0" y="0"/>
    </p:cViewPr>
  </p:notesTextViewPr>
  <p:sorterViewPr>
    <p:cViewPr varScale="1">
      <p:scale>
        <a:sx n="100" d="100"/>
        <a:sy n="100" d="100"/>
      </p:scale>
      <p:origin x="0" y="-174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7062E8F-0327-1B44-880E-F1AFCA2C073C}" type="datetimeFigureOut">
              <a:rPr lang="en-US" smtClean="0"/>
              <a:t>9/30/2024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21A873F-EF5E-994B-9976-428F934A075E}" type="slidenum">
              <a:rPr lang="en-US" smtClean="0"/>
              <a:t>‹#›</a:t>
            </a:fld>
            <a:endParaRPr lang="en-US"/>
          </a:p>
        </p:txBody>
      </p:sp>
    </p:spTree>
    <p:extLst>
      <p:ext uri="{BB962C8B-B14F-4D97-AF65-F5344CB8AC3E}">
        <p14:creationId xmlns:p14="http://schemas.microsoft.com/office/powerpoint/2010/main" val="64262024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8T21:21:43.988"/>
    </inkml:context>
    <inkml:brush xml:id="br0">
      <inkml:brushProperty name="width" value="0.35" units="cm"/>
      <inkml:brushProperty name="height" value="0.35" units="cm"/>
    </inkml:brush>
  </inkml:definitions>
  <inkml:trace contextRef="#ctx0" brushRef="#br0">0 20 24575,'548'0'0,"-536"1"0,1 0 0,20 5 0,21 2 0,446-7 0,-244-3 0,786 2 0,-1021-1 0,33-6 0,-34 4 0,33-2 0,-15 5 0,72-12 0,-57 9 341,2-1-2047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8T21:21:48.660"/>
    </inkml:context>
    <inkml:brush xml:id="br0">
      <inkml:brushProperty name="width" value="0.35" units="cm"/>
      <inkml:brushProperty name="height" value="0.35" units="cm"/>
    </inkml:brush>
  </inkml:definitions>
  <inkml:trace contextRef="#ctx0" brushRef="#br0">0 53 24575,'796'0'0,"-769"2"0,33 5 0,22 1 0,28-9 0,56 2 0,-108 6 0,-28-2 0,31-1 0,35-6 0,77 4 0,-19 13 0,-94-14 0,148-1 0,654-21-487,10-27-286,-391 20 598,-455 26 125,-14 1-219,-1 0 0,0 1 0,16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8T21:22:05.734"/>
    </inkml:context>
    <inkml:brush xml:id="br0">
      <inkml:brushProperty name="width" value="0.35" units="cm"/>
      <inkml:brushProperty name="height" value="0.35" units="cm"/>
    </inkml:brush>
  </inkml:definitions>
  <inkml:trace contextRef="#ctx0" brushRef="#br0">0 2 24575,'158'-2'0,"169"4"0,-148 14 0,-81 1 0,-59-9 0,69 5 0,13-5 0,35 0 0,969-8-1365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8T21:21:57.961"/>
    </inkml:context>
    <inkml:brush xml:id="br0">
      <inkml:brushProperty name="width" value="0.35" units="cm"/>
      <inkml:brushProperty name="height" value="0.35" units="cm"/>
    </inkml:brush>
  </inkml:definitions>
  <inkml:trace contextRef="#ctx0" brushRef="#br0">0 1 24575,'0'1'0,"1"0"0,-1 0 0,1 0 0,0 0 0,-1 0 0,1 0 0,0 0 0,0 0 0,-1 0 0,1 0 0,0 0 0,0-1 0,0 1 0,0 0 0,0 0 0,0-1 0,3 2 0,19 9 0,-8-7 0,1-1 0,28 3 0,0-1 0,80 13 0,-79-9 0,0-2 0,77 1 0,-93-7 0,42 7 0,17 1 0,52-11 0,63 4 0,-82 16 0,-74-10 0,-30-5 0,0 0 0,25 0 0,69 6 0,8 0 0,340-9 0,-438 1 0,38 6 0,-37-3 0,35 1 0,1001-5 0,-1048 0-341,-1 1 0,1 0-1,13 4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8T21:22:01.645"/>
    </inkml:context>
    <inkml:brush xml:id="br0">
      <inkml:brushProperty name="width" value="0.35" units="cm"/>
      <inkml:brushProperty name="height" value="0.35" units="cm"/>
    </inkml:brush>
  </inkml:definitions>
  <inkml:trace contextRef="#ctx0" brushRef="#br0">0 1 24575,'16'1'0,"0"0"0,0 2 0,-1 0 0,17 6 0,-13-4 0,-1-1 0,29 4 0,41 0 0,51 3 0,-103-8 0,71 13 0,-5 0 0,18-2 0,-38-3 0,94-1 0,-147-8 0,0 0 0,52 12 0,-46-7 0,42 4 0,0-3 0,-43-3 0,41-1 0,-21-2 0,66 10 0,-32-7 0,-58-4 0,48 7 0,30 3 0,-25-4 0,36-2 0,-22-3 0,-42 7 0,-37-6 0,35 3 0,-30-6 0,14 1 0,59 8 0,-49-4 23,0-1 0,76-5 0,-42 0-1457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8T21:21:37.418"/>
    </inkml:context>
    <inkml:brush xml:id="br0">
      <inkml:brushProperty name="width" value="0.35" units="cm"/>
      <inkml:brushProperty name="height" value="0.35" units="cm"/>
    </inkml:brush>
  </inkml:definitions>
  <inkml:trace contextRef="#ctx0" brushRef="#br0">1 1 24575,'1322'0'0,"-1230"8"0,-7-1 0,20 2 0,13-1 0,-66-5 0,68 11 0,-103-12 0,54 5 0,103-3 0,-32-2 0,-113 1 0,-1 1 0,40 11 0,35 6 0,67-8 0,15 2 0,-153-9 0,44 13 0,6 1 0,-33-11 0,81 12 0,-32-6 0,-66-9 0,63 4 0,-64-8 0,60 12 0,-61-8 0,-1-1 0,42 1 0,-48-5-188,38 7-1,-45-6-799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8T21:21:39.483"/>
    </inkml:context>
    <inkml:brush xml:id="br0">
      <inkml:brushProperty name="width" value="0.35" units="cm"/>
      <inkml:brushProperty name="height" value="0.35" units="cm"/>
    </inkml:brush>
  </inkml:definitions>
  <inkml:trace contextRef="#ctx0" brushRef="#br0">1 85 24575,'160'1'0,"176"-3"0,-219-5 0,62-1 0,937 9 0,-581-2 0,-409-7 0,-9-1 0,7 11 0,71-4 0,-137-6 0,-38 5 0,36-2 0,-9 4 0,4 2 0,-1-2 0,1-3 0,69-13 0,-85 11 0,1 2 0,-1 1 0,1 2 0,35 4 0,5-2 0,-14 0 0,69-2 0,-116-2-1365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C0BF4D7-81BE-0B4C-B655-82AD930F9C8A}" type="datetimeFigureOut">
              <a:rPr lang="en-US" smtClean="0"/>
              <a:t>9/30/2024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52140A9-11FD-AB46-B99D-C1331D8D84D1}" type="slidenum">
              <a:rPr lang="en-US" smtClean="0"/>
              <a:t>‹#›</a:t>
            </a:fld>
            <a:endParaRPr lang="en-US"/>
          </a:p>
        </p:txBody>
      </p:sp>
    </p:spTree>
    <p:extLst>
      <p:ext uri="{BB962C8B-B14F-4D97-AF65-F5344CB8AC3E}">
        <p14:creationId xmlns:p14="http://schemas.microsoft.com/office/powerpoint/2010/main" val="76007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sba.gov/content/hubzone-map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uscode.house.gov/view.xhtml?req=granuleid:USC-prelim-title15-section632&amp;num=0&amp;edition=preli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2140A9-11FD-AB46-B99D-C1331D8D84D1}" type="slidenum">
              <a:rPr lang="en-US" smtClean="0"/>
              <a:t>1</a:t>
            </a:fld>
            <a:endParaRPr lang="en-US"/>
          </a:p>
        </p:txBody>
      </p:sp>
    </p:spTree>
    <p:extLst>
      <p:ext uri="{BB962C8B-B14F-4D97-AF65-F5344CB8AC3E}">
        <p14:creationId xmlns:p14="http://schemas.microsoft.com/office/powerpoint/2010/main" val="541770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000000"/>
                </a:solidFill>
                <a:effectLst/>
                <a:latin typeface="open_sansregular"/>
              </a:rPr>
              <a:t>Contracting officers shall assign one NAICS code and corresponding size standard to all solicitations, contracts, and task and delivery orders.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000000"/>
                </a:solidFill>
                <a:effectLst/>
                <a:latin typeface="open_sansregular"/>
              </a:rPr>
              <a:t>The contracting officer shall determine the appropriate NAICS code by classifying the product or service being acquired in the one industry that best describes the principal purpose of the supply or service being acquired.</a:t>
            </a:r>
            <a:endParaRPr lang="en-US"/>
          </a:p>
        </p:txBody>
      </p:sp>
      <p:sp>
        <p:nvSpPr>
          <p:cNvPr id="4" name="Slide Number Placeholder 3"/>
          <p:cNvSpPr>
            <a:spLocks noGrp="1"/>
          </p:cNvSpPr>
          <p:nvPr>
            <p:ph type="sldNum" sz="quarter" idx="10"/>
          </p:nvPr>
        </p:nvSpPr>
        <p:spPr/>
        <p:txBody>
          <a:bodyPr/>
          <a:lstStyle/>
          <a:p>
            <a:fld id="{452140A9-11FD-AB46-B99D-C1331D8D84D1}" type="slidenum">
              <a:rPr lang="en-US" smtClean="0"/>
              <a:t>10</a:t>
            </a:fld>
            <a:endParaRPr lang="en-US"/>
          </a:p>
        </p:txBody>
      </p:sp>
    </p:spTree>
    <p:extLst>
      <p:ext uri="{BB962C8B-B14F-4D97-AF65-F5344CB8AC3E}">
        <p14:creationId xmlns:p14="http://schemas.microsoft.com/office/powerpoint/2010/main" val="2840681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469" lvl="1" indent="0">
              <a:buNone/>
            </a:pPr>
            <a:endParaRPr lang="en-US" baseline="0"/>
          </a:p>
        </p:txBody>
      </p:sp>
      <p:sp>
        <p:nvSpPr>
          <p:cNvPr id="4" name="Slide Number Placeholder 3"/>
          <p:cNvSpPr>
            <a:spLocks noGrp="1"/>
          </p:cNvSpPr>
          <p:nvPr>
            <p:ph type="sldNum" sz="quarter" idx="10"/>
          </p:nvPr>
        </p:nvSpPr>
        <p:spPr/>
        <p:txBody>
          <a:bodyPr/>
          <a:lstStyle/>
          <a:p>
            <a:fld id="{452140A9-11FD-AB46-B99D-C1331D8D84D1}" type="slidenum">
              <a:rPr lang="en-US" smtClean="0"/>
              <a:t>11</a:t>
            </a:fld>
            <a:endParaRPr lang="en-US"/>
          </a:p>
        </p:txBody>
      </p:sp>
    </p:spTree>
    <p:extLst>
      <p:ext uri="{BB962C8B-B14F-4D97-AF65-F5344CB8AC3E}">
        <p14:creationId xmlns:p14="http://schemas.microsoft.com/office/powerpoint/2010/main" val="546784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2140A9-11FD-AB46-B99D-C1331D8D84D1}" type="slidenum">
              <a:rPr lang="en-US" smtClean="0"/>
              <a:t>12</a:t>
            </a:fld>
            <a:endParaRPr lang="en-US"/>
          </a:p>
        </p:txBody>
      </p:sp>
    </p:spTree>
    <p:extLst>
      <p:ext uri="{BB962C8B-B14F-4D97-AF65-F5344CB8AC3E}">
        <p14:creationId xmlns:p14="http://schemas.microsoft.com/office/powerpoint/2010/main" val="2233934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2140A9-11FD-AB46-B99D-C1331D8D84D1}" type="slidenum">
              <a:rPr lang="en-US" smtClean="0"/>
              <a:pPr/>
              <a:t>13</a:t>
            </a:fld>
            <a:endParaRPr lang="en-US"/>
          </a:p>
        </p:txBody>
      </p:sp>
    </p:spTree>
    <p:extLst>
      <p:ext uri="{BB962C8B-B14F-4D97-AF65-F5344CB8AC3E}">
        <p14:creationId xmlns:p14="http://schemas.microsoft.com/office/powerpoint/2010/main" val="3474371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2140A9-11FD-AB46-B99D-C1331D8D84D1}" type="slidenum">
              <a:rPr lang="en-US" smtClean="0"/>
              <a:t>14</a:t>
            </a:fld>
            <a:endParaRPr lang="en-US"/>
          </a:p>
        </p:txBody>
      </p:sp>
    </p:spTree>
    <p:extLst>
      <p:ext uri="{BB962C8B-B14F-4D97-AF65-F5344CB8AC3E}">
        <p14:creationId xmlns:p14="http://schemas.microsoft.com/office/powerpoint/2010/main" val="3631640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2140A9-11FD-AB46-B99D-C1331D8D84D1}" type="slidenum">
              <a:rPr lang="en-US" smtClean="0"/>
              <a:t>15</a:t>
            </a:fld>
            <a:endParaRPr lang="en-US"/>
          </a:p>
        </p:txBody>
      </p:sp>
    </p:spTree>
    <p:extLst>
      <p:ext uri="{BB962C8B-B14F-4D97-AF65-F5344CB8AC3E}">
        <p14:creationId xmlns:p14="http://schemas.microsoft.com/office/powerpoint/2010/main" val="3141170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2140A9-11FD-AB46-B99D-C1331D8D84D1}" type="slidenum">
              <a:rPr lang="en-US" smtClean="0"/>
              <a:t>16</a:t>
            </a:fld>
            <a:endParaRPr lang="en-US"/>
          </a:p>
        </p:txBody>
      </p:sp>
    </p:spTree>
    <p:extLst>
      <p:ext uri="{BB962C8B-B14F-4D97-AF65-F5344CB8AC3E}">
        <p14:creationId xmlns:p14="http://schemas.microsoft.com/office/powerpoint/2010/main" val="3633002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34" indent="-228234">
              <a:buAutoNum type="arabicPeriod"/>
            </a:pPr>
            <a:endParaRPr lang="en-US"/>
          </a:p>
        </p:txBody>
      </p:sp>
      <p:sp>
        <p:nvSpPr>
          <p:cNvPr id="4" name="Slide Number Placeholder 3"/>
          <p:cNvSpPr>
            <a:spLocks noGrp="1"/>
          </p:cNvSpPr>
          <p:nvPr>
            <p:ph type="sldNum" sz="quarter" idx="10"/>
          </p:nvPr>
        </p:nvSpPr>
        <p:spPr/>
        <p:txBody>
          <a:bodyPr/>
          <a:lstStyle/>
          <a:p>
            <a:fld id="{452140A9-11FD-AB46-B99D-C1331D8D84D1}" type="slidenum">
              <a:rPr lang="en-US" smtClean="0"/>
              <a:t>19</a:t>
            </a:fld>
            <a:endParaRPr lang="en-US"/>
          </a:p>
        </p:txBody>
      </p:sp>
    </p:spTree>
    <p:extLst>
      <p:ext uri="{BB962C8B-B14F-4D97-AF65-F5344CB8AC3E}">
        <p14:creationId xmlns:p14="http://schemas.microsoft.com/office/powerpoint/2010/main" val="3517540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DC8CAD0-3F57-4414-9912-F900B9E8E5E9}" type="slidenum">
              <a:rPr lang="en-US" smtClean="0"/>
              <a:pPr>
                <a:defRPr/>
              </a:pPr>
              <a:t>20</a:t>
            </a:fld>
            <a:endParaRPr lang="en-US"/>
          </a:p>
        </p:txBody>
      </p:sp>
    </p:spTree>
    <p:extLst>
      <p:ext uri="{BB962C8B-B14F-4D97-AF65-F5344CB8AC3E}">
        <p14:creationId xmlns:p14="http://schemas.microsoft.com/office/powerpoint/2010/main" val="2376847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469" lvl="1" indent="0">
              <a:buNone/>
            </a:pPr>
            <a:endParaRPr lang="en-US" baseline="0"/>
          </a:p>
        </p:txBody>
      </p:sp>
      <p:sp>
        <p:nvSpPr>
          <p:cNvPr id="4" name="Slide Number Placeholder 3"/>
          <p:cNvSpPr>
            <a:spLocks noGrp="1"/>
          </p:cNvSpPr>
          <p:nvPr>
            <p:ph type="sldNum" sz="quarter" idx="10"/>
          </p:nvPr>
        </p:nvSpPr>
        <p:spPr/>
        <p:txBody>
          <a:bodyPr/>
          <a:lstStyle/>
          <a:p>
            <a:fld id="{452140A9-11FD-AB46-B99D-C1331D8D84D1}" type="slidenum">
              <a:rPr lang="en-US" smtClean="0"/>
              <a:t>21</a:t>
            </a:fld>
            <a:endParaRPr lang="en-US"/>
          </a:p>
        </p:txBody>
      </p:sp>
    </p:spTree>
    <p:extLst>
      <p:ext uri="{BB962C8B-B14F-4D97-AF65-F5344CB8AC3E}">
        <p14:creationId xmlns:p14="http://schemas.microsoft.com/office/powerpoint/2010/main" val="3517540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6E194388-B9D2-4E20-9351-E07EC2AEC680}" type="slidenum">
              <a:rPr lang="en-US" smtClean="0">
                <a:latin typeface="Times New Roman" pitchFamily="18" charset="0"/>
                <a:ea typeface="ＭＳ Ｐゴシック" pitchFamily="34" charset="-128"/>
              </a:rPr>
              <a:pPr/>
              <a:t>2</a:t>
            </a:fld>
            <a:endParaRPr lang="en-US">
              <a:latin typeface="Times New Roman" pitchFamily="18" charset="0"/>
              <a:ea typeface="ＭＳ Ｐゴシック" pitchFamily="34" charset="-128"/>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a:latin typeface="Times New Roman" pitchFamily="18" charset="0"/>
                <a:ea typeface="ＭＳ Ｐゴシック" pitchFamily="34" charset="-128"/>
              </a:rPr>
              <a:t>This training module is designed to help small businesses understand the programs and certifications for small business and how the government buys goods and services.</a:t>
            </a:r>
          </a:p>
          <a:p>
            <a:pPr eaLnBrk="1" hangingPunct="1"/>
            <a:r>
              <a:rPr lang="en-US">
                <a:latin typeface="Times New Roman" pitchFamily="18" charset="0"/>
                <a:ea typeface="ＭＳ Ｐゴシック" pitchFamily="34" charset="-128"/>
              </a:rPr>
              <a:t>There are two parts to the GC 101 training program. This part discusses the steps used by the government to purchase what it needs and part two discusses how to do a marketing research  and deferments tool to market your business at the federal </a:t>
            </a:r>
            <a:r>
              <a:rPr lang="en-US" err="1">
                <a:latin typeface="Times New Roman" pitchFamily="18" charset="0"/>
                <a:ea typeface="ＭＳ Ｐゴシック" pitchFamily="34" charset="-128"/>
              </a:rPr>
              <a:t>governmet</a:t>
            </a:r>
            <a:endParaRPr lang="es-PR">
              <a:latin typeface="Times New Roman" pitchFamily="18"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469" lvl="1" indent="0">
              <a:buNone/>
            </a:pPr>
            <a:endParaRPr lang="en-US" baseline="0"/>
          </a:p>
        </p:txBody>
      </p:sp>
      <p:sp>
        <p:nvSpPr>
          <p:cNvPr id="4" name="Slide Number Placeholder 3"/>
          <p:cNvSpPr>
            <a:spLocks noGrp="1"/>
          </p:cNvSpPr>
          <p:nvPr>
            <p:ph type="sldNum" sz="quarter" idx="10"/>
          </p:nvPr>
        </p:nvSpPr>
        <p:spPr/>
        <p:txBody>
          <a:bodyPr/>
          <a:lstStyle/>
          <a:p>
            <a:fld id="{452140A9-11FD-AB46-B99D-C1331D8D84D1}" type="slidenum">
              <a:rPr lang="en-US" smtClean="0"/>
              <a:t>22</a:t>
            </a:fld>
            <a:endParaRPr lang="en-US"/>
          </a:p>
        </p:txBody>
      </p:sp>
    </p:spTree>
    <p:extLst>
      <p:ext uri="{BB962C8B-B14F-4D97-AF65-F5344CB8AC3E}">
        <p14:creationId xmlns:p14="http://schemas.microsoft.com/office/powerpoint/2010/main" val="1550707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469" lvl="1" indent="0">
              <a:buNone/>
            </a:pPr>
            <a:endParaRPr lang="en-US" baseline="0"/>
          </a:p>
        </p:txBody>
      </p:sp>
      <p:sp>
        <p:nvSpPr>
          <p:cNvPr id="4" name="Slide Number Placeholder 3"/>
          <p:cNvSpPr>
            <a:spLocks noGrp="1"/>
          </p:cNvSpPr>
          <p:nvPr>
            <p:ph type="sldNum" sz="quarter" idx="10"/>
          </p:nvPr>
        </p:nvSpPr>
        <p:spPr/>
        <p:txBody>
          <a:bodyPr/>
          <a:lstStyle/>
          <a:p>
            <a:fld id="{452140A9-11FD-AB46-B99D-C1331D8D84D1}" type="slidenum">
              <a:rPr lang="en-US" smtClean="0"/>
              <a:t>23</a:t>
            </a:fld>
            <a:endParaRPr lang="en-US"/>
          </a:p>
        </p:txBody>
      </p:sp>
    </p:spTree>
    <p:extLst>
      <p:ext uri="{BB962C8B-B14F-4D97-AF65-F5344CB8AC3E}">
        <p14:creationId xmlns:p14="http://schemas.microsoft.com/office/powerpoint/2010/main" val="2317696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469" lvl="1" indent="0">
              <a:buNone/>
            </a:pPr>
            <a:endParaRPr lang="en-US" baseline="0"/>
          </a:p>
        </p:txBody>
      </p:sp>
      <p:sp>
        <p:nvSpPr>
          <p:cNvPr id="4" name="Slide Number Placeholder 3"/>
          <p:cNvSpPr>
            <a:spLocks noGrp="1"/>
          </p:cNvSpPr>
          <p:nvPr>
            <p:ph type="sldNum" sz="quarter" idx="10"/>
          </p:nvPr>
        </p:nvSpPr>
        <p:spPr/>
        <p:txBody>
          <a:bodyPr/>
          <a:lstStyle/>
          <a:p>
            <a:fld id="{452140A9-11FD-AB46-B99D-C1331D8D84D1}" type="slidenum">
              <a:rPr lang="en-US" smtClean="0"/>
              <a:t>24</a:t>
            </a:fld>
            <a:endParaRPr lang="en-US"/>
          </a:p>
        </p:txBody>
      </p:sp>
    </p:spTree>
    <p:extLst>
      <p:ext uri="{BB962C8B-B14F-4D97-AF65-F5344CB8AC3E}">
        <p14:creationId xmlns:p14="http://schemas.microsoft.com/office/powerpoint/2010/main" val="1823210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469" lvl="1" indent="0">
              <a:buNone/>
            </a:pPr>
            <a:r>
              <a:rPr lang="en-US" baseline="0" dirty="0"/>
              <a:t>541310 Architectural Services $12.5</a:t>
            </a:r>
          </a:p>
          <a:p>
            <a:pPr marL="456469" lvl="1" indent="0">
              <a:buNone/>
            </a:pPr>
            <a:r>
              <a:rPr lang="en-US" baseline="0" dirty="0"/>
              <a:t>541320 Landscape Architectural Services $9.0</a:t>
            </a:r>
          </a:p>
          <a:p>
            <a:pPr marL="456469" lvl="1" indent="0">
              <a:buNone/>
            </a:pPr>
            <a:r>
              <a:rPr lang="en-US" baseline="0" dirty="0"/>
              <a:t>541330 Engineering Services $25.5</a:t>
            </a:r>
          </a:p>
        </p:txBody>
      </p:sp>
      <p:sp>
        <p:nvSpPr>
          <p:cNvPr id="4" name="Slide Number Placeholder 3"/>
          <p:cNvSpPr>
            <a:spLocks noGrp="1"/>
          </p:cNvSpPr>
          <p:nvPr>
            <p:ph type="sldNum" sz="quarter" idx="10"/>
          </p:nvPr>
        </p:nvSpPr>
        <p:spPr/>
        <p:txBody>
          <a:bodyPr/>
          <a:lstStyle/>
          <a:p>
            <a:fld id="{452140A9-11FD-AB46-B99D-C1331D8D84D1}" type="slidenum">
              <a:rPr lang="en-US" smtClean="0"/>
              <a:t>25</a:t>
            </a:fld>
            <a:endParaRPr lang="en-US"/>
          </a:p>
        </p:txBody>
      </p:sp>
    </p:spTree>
    <p:extLst>
      <p:ext uri="{BB962C8B-B14F-4D97-AF65-F5344CB8AC3E}">
        <p14:creationId xmlns:p14="http://schemas.microsoft.com/office/powerpoint/2010/main" val="362562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469" lvl="1" indent="0">
              <a:buNone/>
            </a:pPr>
            <a:endParaRPr lang="en-US" baseline="0"/>
          </a:p>
        </p:txBody>
      </p:sp>
      <p:sp>
        <p:nvSpPr>
          <p:cNvPr id="4" name="Slide Number Placeholder 3"/>
          <p:cNvSpPr>
            <a:spLocks noGrp="1"/>
          </p:cNvSpPr>
          <p:nvPr>
            <p:ph type="sldNum" sz="quarter" idx="10"/>
          </p:nvPr>
        </p:nvSpPr>
        <p:spPr/>
        <p:txBody>
          <a:bodyPr/>
          <a:lstStyle/>
          <a:p>
            <a:fld id="{452140A9-11FD-AB46-B99D-C1331D8D84D1}" type="slidenum">
              <a:rPr lang="en-US" smtClean="0"/>
              <a:t>26</a:t>
            </a:fld>
            <a:endParaRPr lang="en-US"/>
          </a:p>
        </p:txBody>
      </p:sp>
    </p:spTree>
    <p:extLst>
      <p:ext uri="{BB962C8B-B14F-4D97-AF65-F5344CB8AC3E}">
        <p14:creationId xmlns:p14="http://schemas.microsoft.com/office/powerpoint/2010/main" val="18149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ea typeface="ＭＳ Ｐゴシック" pitchFamily="34" charset="-128"/>
              </a:rPr>
              <a:t>Limitations on subcontracting apply to solicitations and contracts for supplies, services and construction, if any portion of the requirement is set-aside for small business and the contract amount exceeds $250,000. </a:t>
            </a:r>
          </a:p>
          <a:p>
            <a:endParaRPr lang="en-US" altLang="en-US">
              <a:latin typeface="Arial" pitchFamily="34" charset="0"/>
              <a:ea typeface="ＭＳ Ｐゴシック" pitchFamily="34" charset="-128"/>
            </a:endParaRPr>
          </a:p>
          <a:p>
            <a:r>
              <a:rPr lang="en-US" altLang="en-US">
                <a:latin typeface="Arial" pitchFamily="34" charset="0"/>
                <a:ea typeface="ＭＳ Ｐゴシック" pitchFamily="34" charset="-128"/>
              </a:rPr>
              <a:t>This limitation applies to service contracts, such that at least 50% of the contract cost for personnel must be expended for employees of the small business. For supply contracts, the business must perform work for at least 50% of the cost of manufacturing the supplies, not including the cost of materials. </a:t>
            </a:r>
          </a:p>
          <a:p>
            <a:endParaRPr lang="en-US" altLang="en-US">
              <a:latin typeface="Arial" pitchFamily="34" charset="0"/>
              <a:ea typeface="ＭＳ Ｐゴシック" pitchFamily="34" charset="-128"/>
            </a:endParaRPr>
          </a:p>
          <a:p>
            <a:r>
              <a:rPr lang="en-US" altLang="en-US">
                <a:latin typeface="Arial" pitchFamily="34" charset="0"/>
                <a:ea typeface="ＭＳ Ｐゴシック" pitchFamily="34" charset="-128"/>
              </a:rPr>
              <a:t>And finally for general construction contracts, the business must perform at least 15% of the cost of the contract, not including the cost of the materials, with its own employees. For construction by special trade contractors, the business must perform at least 25% of the cost of the contract, not including the cost of the materials, with its own employees. </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1761" indent="-285293" eaLnBrk="0" hangingPunct="0">
              <a:spcBef>
                <a:spcPct val="30000"/>
              </a:spcBef>
              <a:defRPr sz="1200">
                <a:solidFill>
                  <a:schemeClr val="tx1"/>
                </a:solidFill>
                <a:latin typeface="Arial" pitchFamily="34" charset="0"/>
                <a:ea typeface="ＭＳ Ｐゴシック" pitchFamily="34" charset="-128"/>
              </a:defRPr>
            </a:lvl2pPr>
            <a:lvl3pPr marL="1142757" indent="-228234" eaLnBrk="0" hangingPunct="0">
              <a:spcBef>
                <a:spcPct val="30000"/>
              </a:spcBef>
              <a:defRPr sz="1200">
                <a:solidFill>
                  <a:schemeClr val="tx1"/>
                </a:solidFill>
                <a:latin typeface="Arial" pitchFamily="34" charset="0"/>
                <a:ea typeface="ＭＳ Ｐゴシック" pitchFamily="34" charset="-128"/>
              </a:defRPr>
            </a:lvl3pPr>
            <a:lvl4pPr marL="1599225" indent="-228234" eaLnBrk="0" hangingPunct="0">
              <a:spcBef>
                <a:spcPct val="30000"/>
              </a:spcBef>
              <a:defRPr sz="1200">
                <a:solidFill>
                  <a:schemeClr val="tx1"/>
                </a:solidFill>
                <a:latin typeface="Arial" pitchFamily="34" charset="0"/>
                <a:ea typeface="ＭＳ Ｐゴシック" pitchFamily="34" charset="-128"/>
              </a:defRPr>
            </a:lvl4pPr>
            <a:lvl5pPr marL="2055694" indent="-228234" eaLnBrk="0" hangingPunct="0">
              <a:spcBef>
                <a:spcPct val="30000"/>
              </a:spcBef>
              <a:defRPr sz="1200">
                <a:solidFill>
                  <a:schemeClr val="tx1"/>
                </a:solidFill>
                <a:latin typeface="Arial" pitchFamily="34" charset="0"/>
                <a:ea typeface="ＭＳ Ｐゴシック" pitchFamily="34" charset="-128"/>
              </a:defRPr>
            </a:lvl5pPr>
            <a:lvl6pPr marL="2512162"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68631"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5099"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1568"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91DE1F45-2C91-4C7C-B1F2-1BAA4594336B}" type="slidenum">
              <a:rPr lang="en-US" altLang="en-US" smtClean="0">
                <a:solidFill>
                  <a:srgbClr val="545555"/>
                </a:solidFill>
                <a:latin typeface="Arial Narrow" pitchFamily="34" charset="0"/>
              </a:rPr>
              <a:pPr eaLnBrk="1" hangingPunct="1">
                <a:spcBef>
                  <a:spcPct val="0"/>
                </a:spcBef>
              </a:pPr>
              <a:t>28</a:t>
            </a:fld>
            <a:endParaRPr lang="en-US" altLang="en-US">
              <a:solidFill>
                <a:srgbClr val="545555"/>
              </a:solidFill>
              <a:latin typeface="Arial Narrow" pitchFamily="34" charset="0"/>
            </a:endParaRPr>
          </a:p>
        </p:txBody>
      </p:sp>
    </p:spTree>
    <p:extLst>
      <p:ext uri="{BB962C8B-B14F-4D97-AF65-F5344CB8AC3E}">
        <p14:creationId xmlns:p14="http://schemas.microsoft.com/office/powerpoint/2010/main" val="1483424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"set- aside" is a restricted Federal contract for which only small business may submit offers. </a:t>
            </a:r>
          </a:p>
          <a:p>
            <a:r>
              <a:rPr lang="en-US"/>
              <a:t>The requirements are spelled out in FAR 9.104. A contractor must have: 1) Adequate financial resources to perform the contract, 2) Be able to comply with the required proposed delivery or performance schedule, 3) Have a satisfactory performance record, 4) Have a satisfactory record of integrity and business ethics, 5) Have the necessary organization, experience, accounting, and operational controls, and technical skills or the ability to obtain them, 6) Have the necessary production, construction, and technical equipment and facilities, or the ability to obtain them, 7) Be otherwise qualified and eligible to receive award under applicable laws and regulations. </a:t>
            </a:r>
          </a:p>
        </p:txBody>
      </p:sp>
      <p:sp>
        <p:nvSpPr>
          <p:cNvPr id="4" name="Slide Number Placeholder 3"/>
          <p:cNvSpPr>
            <a:spLocks noGrp="1"/>
          </p:cNvSpPr>
          <p:nvPr>
            <p:ph type="sldNum" sz="quarter" idx="10"/>
          </p:nvPr>
        </p:nvSpPr>
        <p:spPr/>
        <p:txBody>
          <a:bodyPr/>
          <a:lstStyle/>
          <a:p>
            <a:pPr>
              <a:defRPr/>
            </a:pPr>
            <a:fld id="{EDC8CAD0-3F57-4414-9912-F900B9E8E5E9}" type="slidenum">
              <a:rPr lang="en-US" smtClean="0"/>
              <a:pPr>
                <a:defRPr/>
              </a:pPr>
              <a:t>29</a:t>
            </a:fld>
            <a:endParaRPr lang="en-US"/>
          </a:p>
        </p:txBody>
      </p:sp>
    </p:spTree>
    <p:extLst>
      <p:ext uri="{BB962C8B-B14F-4D97-AF65-F5344CB8AC3E}">
        <p14:creationId xmlns:p14="http://schemas.microsoft.com/office/powerpoint/2010/main" val="189401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ea typeface="ＭＳ Ｐゴシック" pitchFamily="34" charset="-128"/>
              </a:rPr>
              <a:t>For acquisitions over $150K – they too are to be set-aside for small business, when there is a reasonable expectation that offers will be obtained from at least two responsible small business concerns, and the award can be made at a fair market price. </a:t>
            </a:r>
          </a:p>
          <a:p>
            <a:endParaRPr lang="en-US" altLang="en-US">
              <a:latin typeface="Arial" pitchFamily="34" charset="0"/>
              <a:ea typeface="ＭＳ Ｐゴシック" pitchFamily="34" charset="-128"/>
            </a:endParaRPr>
          </a:p>
          <a:p>
            <a:r>
              <a:rPr lang="en-US" altLang="en-US">
                <a:latin typeface="Arial" pitchFamily="34" charset="0"/>
                <a:ea typeface="ＭＳ Ｐゴシック" pitchFamily="34" charset="-128"/>
              </a:rPr>
              <a:t>It is important to note, consideration is first for a set-aside or sole source award under the 8(a), </a:t>
            </a:r>
            <a:r>
              <a:rPr lang="en-US" altLang="en-US" err="1">
                <a:latin typeface="Arial" pitchFamily="34" charset="0"/>
                <a:ea typeface="ＭＳ Ｐゴシック" pitchFamily="34" charset="-128"/>
              </a:rPr>
              <a:t>HUBZone</a:t>
            </a:r>
            <a:r>
              <a:rPr lang="en-US" altLang="en-US">
                <a:latin typeface="Arial" pitchFamily="34" charset="0"/>
                <a:ea typeface="ＭＳ Ｐゴシック" pitchFamily="34" charset="-128"/>
              </a:rPr>
              <a:t>, Service Disabled Veteran Owned Small Business or Woman Owned Small Business programs </a:t>
            </a:r>
            <a:r>
              <a:rPr lang="en-US" altLang="en-US" b="1">
                <a:latin typeface="Arial" pitchFamily="34" charset="0"/>
                <a:ea typeface="ＭＳ Ｐゴシック" pitchFamily="34" charset="-128"/>
              </a:rPr>
              <a:t>before </a:t>
            </a:r>
            <a:r>
              <a:rPr lang="en-US" altLang="en-US">
                <a:latin typeface="Arial" pitchFamily="34" charset="0"/>
                <a:ea typeface="ＭＳ Ｐゴシック" pitchFamily="34" charset="-128"/>
              </a:rPr>
              <a:t>a general small business set-aside. However there is no order of precedence among 8(a), HUBZone, SDVOSB or WOSB programs</a:t>
            </a:r>
            <a:r>
              <a:rPr lang="en-US" altLang="en-US" b="1">
                <a:latin typeface="Arial" pitchFamily="34" charset="0"/>
                <a:ea typeface="ＭＳ Ｐゴシック" pitchFamily="34" charset="-128"/>
              </a:rPr>
              <a:t>. </a:t>
            </a:r>
            <a:endParaRPr lang="en-US" altLang="en-US">
              <a:latin typeface="Arial" pitchFamily="34" charset="0"/>
              <a:ea typeface="ＭＳ Ｐゴシック" pitchFamily="34" charset="-128"/>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1761" indent="-285293" eaLnBrk="0" hangingPunct="0">
              <a:spcBef>
                <a:spcPct val="30000"/>
              </a:spcBef>
              <a:defRPr sz="1200">
                <a:solidFill>
                  <a:schemeClr val="tx1"/>
                </a:solidFill>
                <a:latin typeface="Arial" pitchFamily="34" charset="0"/>
                <a:ea typeface="ＭＳ Ｐゴシック" pitchFamily="34" charset="-128"/>
              </a:defRPr>
            </a:lvl2pPr>
            <a:lvl3pPr marL="1142757" indent="-228234" eaLnBrk="0" hangingPunct="0">
              <a:spcBef>
                <a:spcPct val="30000"/>
              </a:spcBef>
              <a:defRPr sz="1200">
                <a:solidFill>
                  <a:schemeClr val="tx1"/>
                </a:solidFill>
                <a:latin typeface="Arial" pitchFamily="34" charset="0"/>
                <a:ea typeface="ＭＳ Ｐゴシック" pitchFamily="34" charset="-128"/>
              </a:defRPr>
            </a:lvl3pPr>
            <a:lvl4pPr marL="1599225" indent="-228234" eaLnBrk="0" hangingPunct="0">
              <a:spcBef>
                <a:spcPct val="30000"/>
              </a:spcBef>
              <a:defRPr sz="1200">
                <a:solidFill>
                  <a:schemeClr val="tx1"/>
                </a:solidFill>
                <a:latin typeface="Arial" pitchFamily="34" charset="0"/>
                <a:ea typeface="ＭＳ Ｐゴシック" pitchFamily="34" charset="-128"/>
              </a:defRPr>
            </a:lvl4pPr>
            <a:lvl5pPr marL="2055694" indent="-228234" eaLnBrk="0" hangingPunct="0">
              <a:spcBef>
                <a:spcPct val="30000"/>
              </a:spcBef>
              <a:defRPr sz="1200">
                <a:solidFill>
                  <a:schemeClr val="tx1"/>
                </a:solidFill>
                <a:latin typeface="Arial" pitchFamily="34" charset="0"/>
                <a:ea typeface="ＭＳ Ｐゴシック" pitchFamily="34" charset="-128"/>
              </a:defRPr>
            </a:lvl5pPr>
            <a:lvl6pPr marL="2512162"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68631"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5099"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1568"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F1E5AB2E-A752-4612-9EC7-D6A98E490BA2}" type="slidenum">
              <a:rPr lang="en-US" altLang="en-US" smtClean="0">
                <a:solidFill>
                  <a:srgbClr val="545555"/>
                </a:solidFill>
                <a:latin typeface="Arial Narrow" pitchFamily="34" charset="0"/>
              </a:rPr>
              <a:pPr eaLnBrk="1" hangingPunct="1">
                <a:spcBef>
                  <a:spcPct val="0"/>
                </a:spcBef>
              </a:pPr>
              <a:t>30</a:t>
            </a:fld>
            <a:endParaRPr lang="en-US" altLang="en-US">
              <a:solidFill>
                <a:srgbClr val="545555"/>
              </a:solidFill>
              <a:latin typeface="Arial Narrow" pitchFamily="34" charset="0"/>
            </a:endParaRPr>
          </a:p>
        </p:txBody>
      </p:sp>
    </p:spTree>
    <p:extLst>
      <p:ext uri="{BB962C8B-B14F-4D97-AF65-F5344CB8AC3E}">
        <p14:creationId xmlns:p14="http://schemas.microsoft.com/office/powerpoint/2010/main" val="2007969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ea typeface="ＭＳ Ｐゴシック" pitchFamily="34" charset="-128"/>
              </a:rPr>
              <a:t>For acquisitions over $150K – they too are to be set-aside for small business, when there is a reasonable expectation that offers will be obtained from at least two responsible small business concerns, and the award can be made at a fair market price. </a:t>
            </a:r>
          </a:p>
          <a:p>
            <a:r>
              <a:rPr lang="en-US" altLang="en-US">
                <a:latin typeface="Arial" pitchFamily="34" charset="0"/>
                <a:ea typeface="ＭＳ Ｐゴシック" pitchFamily="34" charset="-128"/>
              </a:rPr>
              <a:t>For Federal government contracts, a concern that supplies a product it did not manufacture is termed a nonmanufacturer.  To qualify for Federal government contracting, a nonmanufacturer must have 500 or fewer employees, be primarily in the wholesale or retail trade, and supply the product of a US small manufacturer, if the contract is set aside for a small business.  This requirement is called the "nonmanufacturer rule." This rule does not apply to supply contracts of $25,000 or less that are processed under Simplified Acquisition Procedures.  The requirement may also be waived through formal procedure by the Associate Administrator for Government Contracting if there is no small manufacturer in the Federal market for a class of products.  The nonmanufacturer rule is more detailed in paragraph (b) of 13 CFR §121.406</a:t>
            </a:r>
          </a:p>
          <a:p>
            <a:endParaRPr lang="en-US" altLang="en-US">
              <a:latin typeface="Arial" pitchFamily="34" charset="0"/>
              <a:ea typeface="ＭＳ Ｐゴシック" pitchFamily="34" charset="-128"/>
            </a:endParaRPr>
          </a:p>
          <a:p>
            <a:r>
              <a:rPr lang="en-US" altLang="en-US">
                <a:latin typeface="Arial" pitchFamily="34" charset="0"/>
                <a:ea typeface="ＭＳ Ｐゴシック" pitchFamily="34" charset="-128"/>
              </a:rPr>
              <a:t>It is important to note, consideration is first for a set-aside or sole source award under the 8(a), </a:t>
            </a:r>
            <a:r>
              <a:rPr lang="en-US" altLang="en-US" err="1">
                <a:latin typeface="Arial" pitchFamily="34" charset="0"/>
                <a:ea typeface="ＭＳ Ｐゴシック" pitchFamily="34" charset="-128"/>
              </a:rPr>
              <a:t>HUBZone</a:t>
            </a:r>
            <a:r>
              <a:rPr lang="en-US" altLang="en-US">
                <a:latin typeface="Arial" pitchFamily="34" charset="0"/>
                <a:ea typeface="ＭＳ Ｐゴシック" pitchFamily="34" charset="-128"/>
              </a:rPr>
              <a:t>, Service Disabled Veteran Owned Small Business or Woman Owned Small Business programs </a:t>
            </a:r>
            <a:r>
              <a:rPr lang="en-US" altLang="en-US" b="1">
                <a:latin typeface="Arial" pitchFamily="34" charset="0"/>
                <a:ea typeface="ＭＳ Ｐゴシック" pitchFamily="34" charset="-128"/>
              </a:rPr>
              <a:t>before </a:t>
            </a:r>
            <a:r>
              <a:rPr lang="en-US" altLang="en-US">
                <a:latin typeface="Arial" pitchFamily="34" charset="0"/>
                <a:ea typeface="ＭＳ Ｐゴシック" pitchFamily="34" charset="-128"/>
              </a:rPr>
              <a:t>a general small business set-aside. However there is no order of precedence among 8(a), HUBZone, SDVOSB or WOSB programs</a:t>
            </a:r>
            <a:r>
              <a:rPr lang="en-US" altLang="en-US" b="1">
                <a:latin typeface="Arial" pitchFamily="34" charset="0"/>
                <a:ea typeface="ＭＳ Ｐゴシック" pitchFamily="34" charset="-128"/>
              </a:rPr>
              <a:t>. </a:t>
            </a:r>
            <a:endParaRPr lang="en-US" altLang="en-US">
              <a:latin typeface="Arial" pitchFamily="34" charset="0"/>
              <a:ea typeface="ＭＳ Ｐゴシック" pitchFamily="34" charset="-128"/>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1761" indent="-285293" eaLnBrk="0" hangingPunct="0">
              <a:spcBef>
                <a:spcPct val="30000"/>
              </a:spcBef>
              <a:defRPr sz="1200">
                <a:solidFill>
                  <a:schemeClr val="tx1"/>
                </a:solidFill>
                <a:latin typeface="Arial" pitchFamily="34" charset="0"/>
                <a:ea typeface="ＭＳ Ｐゴシック" pitchFamily="34" charset="-128"/>
              </a:defRPr>
            </a:lvl2pPr>
            <a:lvl3pPr marL="1142757" indent="-228234" eaLnBrk="0" hangingPunct="0">
              <a:spcBef>
                <a:spcPct val="30000"/>
              </a:spcBef>
              <a:defRPr sz="1200">
                <a:solidFill>
                  <a:schemeClr val="tx1"/>
                </a:solidFill>
                <a:latin typeface="Arial" pitchFamily="34" charset="0"/>
                <a:ea typeface="ＭＳ Ｐゴシック" pitchFamily="34" charset="-128"/>
              </a:defRPr>
            </a:lvl3pPr>
            <a:lvl4pPr marL="1599225" indent="-228234" eaLnBrk="0" hangingPunct="0">
              <a:spcBef>
                <a:spcPct val="30000"/>
              </a:spcBef>
              <a:defRPr sz="1200">
                <a:solidFill>
                  <a:schemeClr val="tx1"/>
                </a:solidFill>
                <a:latin typeface="Arial" pitchFamily="34" charset="0"/>
                <a:ea typeface="ＭＳ Ｐゴシック" pitchFamily="34" charset="-128"/>
              </a:defRPr>
            </a:lvl4pPr>
            <a:lvl5pPr marL="2055694" indent="-228234" eaLnBrk="0" hangingPunct="0">
              <a:spcBef>
                <a:spcPct val="30000"/>
              </a:spcBef>
              <a:defRPr sz="1200">
                <a:solidFill>
                  <a:schemeClr val="tx1"/>
                </a:solidFill>
                <a:latin typeface="Arial" pitchFamily="34" charset="0"/>
                <a:ea typeface="ＭＳ Ｐゴシック" pitchFamily="34" charset="-128"/>
              </a:defRPr>
            </a:lvl5pPr>
            <a:lvl6pPr marL="2512162"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68631"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5099"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1568"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F1E5AB2E-A752-4612-9EC7-D6A98E490BA2}" type="slidenum">
              <a:rPr lang="en-US" altLang="en-US" smtClean="0">
                <a:solidFill>
                  <a:srgbClr val="545555"/>
                </a:solidFill>
                <a:latin typeface="Arial Narrow" pitchFamily="34" charset="0"/>
              </a:rPr>
              <a:pPr eaLnBrk="1" hangingPunct="1">
                <a:spcBef>
                  <a:spcPct val="0"/>
                </a:spcBef>
              </a:pPr>
              <a:t>31</a:t>
            </a:fld>
            <a:endParaRPr lang="en-US" altLang="en-US">
              <a:solidFill>
                <a:srgbClr val="545555"/>
              </a:solidFill>
              <a:latin typeface="Arial Narrow" pitchFamily="34" charset="0"/>
            </a:endParaRPr>
          </a:p>
        </p:txBody>
      </p:sp>
    </p:spTree>
    <p:extLst>
      <p:ext uri="{BB962C8B-B14F-4D97-AF65-F5344CB8AC3E}">
        <p14:creationId xmlns:p14="http://schemas.microsoft.com/office/powerpoint/2010/main" val="2946728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ea typeface="ＭＳ Ｐゴシック" pitchFamily="34" charset="-128"/>
              </a:rPr>
              <a:t>Limitations on subcontracting apply to solicitations and contracts for supplies, services and construction, if any portion of the requirement is set-aside for small business and the contract amount exceeds $150,000. </a:t>
            </a:r>
          </a:p>
          <a:p>
            <a:endParaRPr lang="en-US" altLang="en-US">
              <a:latin typeface="Arial" pitchFamily="34" charset="0"/>
              <a:ea typeface="ＭＳ Ｐゴシック" pitchFamily="34" charset="-128"/>
            </a:endParaRPr>
          </a:p>
          <a:p>
            <a:r>
              <a:rPr lang="en-US" altLang="en-US">
                <a:latin typeface="Arial" pitchFamily="34" charset="0"/>
                <a:ea typeface="ＭＳ Ｐゴシック" pitchFamily="34" charset="-128"/>
              </a:rPr>
              <a:t>This limitation applies to service contracts, such that at least 50% of the contract cost for personnel must be expended for employees of the small business. For supply contracts, the business must perform work for at least 50% of the cost of manufacturing the supplies, not including the cost of materials. </a:t>
            </a:r>
          </a:p>
          <a:p>
            <a:endParaRPr lang="en-US" altLang="en-US">
              <a:latin typeface="Arial" pitchFamily="34" charset="0"/>
              <a:ea typeface="ＭＳ Ｐゴシック" pitchFamily="34" charset="-128"/>
            </a:endParaRPr>
          </a:p>
          <a:p>
            <a:r>
              <a:rPr lang="en-US" altLang="en-US">
                <a:latin typeface="Arial" pitchFamily="34" charset="0"/>
                <a:ea typeface="ＭＳ Ｐゴシック" pitchFamily="34" charset="-128"/>
              </a:rPr>
              <a:t>And finally for general construction contracts, the business must perform at least 15% of the cost of the contract, not including the cost of the materials, with its own employees. For construction by special trade contractors, the business must perform at least 25% of the cost of the contract, not including the cost of the materials, with its own employees. </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1761" indent="-285293" eaLnBrk="0" hangingPunct="0">
              <a:spcBef>
                <a:spcPct val="30000"/>
              </a:spcBef>
              <a:defRPr sz="1200">
                <a:solidFill>
                  <a:schemeClr val="tx1"/>
                </a:solidFill>
                <a:latin typeface="Arial" pitchFamily="34" charset="0"/>
                <a:ea typeface="ＭＳ Ｐゴシック" pitchFamily="34" charset="-128"/>
              </a:defRPr>
            </a:lvl2pPr>
            <a:lvl3pPr marL="1142757" indent="-228234" eaLnBrk="0" hangingPunct="0">
              <a:spcBef>
                <a:spcPct val="30000"/>
              </a:spcBef>
              <a:defRPr sz="1200">
                <a:solidFill>
                  <a:schemeClr val="tx1"/>
                </a:solidFill>
                <a:latin typeface="Arial" pitchFamily="34" charset="0"/>
                <a:ea typeface="ＭＳ Ｐゴシック" pitchFamily="34" charset="-128"/>
              </a:defRPr>
            </a:lvl3pPr>
            <a:lvl4pPr marL="1599225" indent="-228234" eaLnBrk="0" hangingPunct="0">
              <a:spcBef>
                <a:spcPct val="30000"/>
              </a:spcBef>
              <a:defRPr sz="1200">
                <a:solidFill>
                  <a:schemeClr val="tx1"/>
                </a:solidFill>
                <a:latin typeface="Arial" pitchFamily="34" charset="0"/>
                <a:ea typeface="ＭＳ Ｐゴシック" pitchFamily="34" charset="-128"/>
              </a:defRPr>
            </a:lvl4pPr>
            <a:lvl5pPr marL="2055694" indent="-228234" eaLnBrk="0" hangingPunct="0">
              <a:spcBef>
                <a:spcPct val="30000"/>
              </a:spcBef>
              <a:defRPr sz="1200">
                <a:solidFill>
                  <a:schemeClr val="tx1"/>
                </a:solidFill>
                <a:latin typeface="Arial" pitchFamily="34" charset="0"/>
                <a:ea typeface="ＭＳ Ｐゴシック" pitchFamily="34" charset="-128"/>
              </a:defRPr>
            </a:lvl5pPr>
            <a:lvl6pPr marL="2512162"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68631"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5099"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1568"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91DE1F45-2C91-4C7C-B1F2-1BAA4594336B}" type="slidenum">
              <a:rPr lang="en-US" altLang="en-US" smtClean="0">
                <a:solidFill>
                  <a:srgbClr val="545555"/>
                </a:solidFill>
                <a:latin typeface="Arial Narrow" pitchFamily="34" charset="0"/>
              </a:rPr>
              <a:pPr eaLnBrk="1" hangingPunct="1">
                <a:spcBef>
                  <a:spcPct val="0"/>
                </a:spcBef>
              </a:pPr>
              <a:t>32</a:t>
            </a:fld>
            <a:endParaRPr lang="en-US" altLang="en-US">
              <a:solidFill>
                <a:srgbClr val="545555"/>
              </a:solidFill>
              <a:latin typeface="Arial Narrow" pitchFamily="34" charset="0"/>
            </a:endParaRPr>
          </a:p>
        </p:txBody>
      </p:sp>
    </p:spTree>
    <p:extLst>
      <p:ext uri="{BB962C8B-B14F-4D97-AF65-F5344CB8AC3E}">
        <p14:creationId xmlns:p14="http://schemas.microsoft.com/office/powerpoint/2010/main" val="303313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itchFamily="34" charset="-128"/>
              </a:rPr>
              <a:t>Did you know that out of the 30 million businesses in America, only a little over 500,000 are actually registered to accept government contracts. That mean 1.6% of all American businesses are registered in System for Award Management and can work for the government. </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57042" indent="-291169" eaLnBrk="0" hangingPunct="0">
              <a:spcBef>
                <a:spcPct val="30000"/>
              </a:spcBef>
              <a:defRPr sz="1200">
                <a:solidFill>
                  <a:schemeClr val="tx1"/>
                </a:solidFill>
                <a:latin typeface="Arial" charset="0"/>
                <a:ea typeface="ＭＳ Ｐゴシック" pitchFamily="34" charset="-128"/>
              </a:defRPr>
            </a:lvl2pPr>
            <a:lvl3pPr marL="1164680" indent="-232936" eaLnBrk="0" hangingPunct="0">
              <a:spcBef>
                <a:spcPct val="30000"/>
              </a:spcBef>
              <a:defRPr sz="1200">
                <a:solidFill>
                  <a:schemeClr val="tx1"/>
                </a:solidFill>
                <a:latin typeface="Arial" charset="0"/>
                <a:ea typeface="ＭＳ Ｐゴシック" pitchFamily="34" charset="-128"/>
              </a:defRPr>
            </a:lvl3pPr>
            <a:lvl4pPr marL="1630551" indent="-232936" eaLnBrk="0" hangingPunct="0">
              <a:spcBef>
                <a:spcPct val="30000"/>
              </a:spcBef>
              <a:defRPr sz="1200">
                <a:solidFill>
                  <a:schemeClr val="tx1"/>
                </a:solidFill>
                <a:latin typeface="Arial" charset="0"/>
                <a:ea typeface="ＭＳ Ｐゴシック" pitchFamily="34" charset="-128"/>
              </a:defRPr>
            </a:lvl4pPr>
            <a:lvl5pPr marL="2096422" indent="-232936" eaLnBrk="0" hangingPunct="0">
              <a:spcBef>
                <a:spcPct val="30000"/>
              </a:spcBef>
              <a:defRPr sz="1200">
                <a:solidFill>
                  <a:schemeClr val="tx1"/>
                </a:solidFill>
                <a:latin typeface="Arial" charset="0"/>
                <a:ea typeface="ＭＳ Ｐゴシック" pitchFamily="34" charset="-128"/>
              </a:defRPr>
            </a:lvl5pPr>
            <a:lvl6pPr marL="2562295" indent="-232936" eaLnBrk="0" fontAlgn="base" hangingPunct="0">
              <a:spcBef>
                <a:spcPct val="30000"/>
              </a:spcBef>
              <a:spcAft>
                <a:spcPct val="0"/>
              </a:spcAft>
              <a:defRPr sz="1200">
                <a:solidFill>
                  <a:schemeClr val="tx1"/>
                </a:solidFill>
                <a:latin typeface="Arial" charset="0"/>
                <a:ea typeface="ＭＳ Ｐゴシック" pitchFamily="34" charset="-128"/>
              </a:defRPr>
            </a:lvl6pPr>
            <a:lvl7pPr marL="3028166" indent="-232936" eaLnBrk="0" fontAlgn="base" hangingPunct="0">
              <a:spcBef>
                <a:spcPct val="30000"/>
              </a:spcBef>
              <a:spcAft>
                <a:spcPct val="0"/>
              </a:spcAft>
              <a:defRPr sz="1200">
                <a:solidFill>
                  <a:schemeClr val="tx1"/>
                </a:solidFill>
                <a:latin typeface="Arial" charset="0"/>
                <a:ea typeface="ＭＳ Ｐゴシック" pitchFamily="34" charset="-128"/>
              </a:defRPr>
            </a:lvl7pPr>
            <a:lvl8pPr marL="3494038" indent="-232936" eaLnBrk="0" fontAlgn="base" hangingPunct="0">
              <a:spcBef>
                <a:spcPct val="30000"/>
              </a:spcBef>
              <a:spcAft>
                <a:spcPct val="0"/>
              </a:spcAft>
              <a:defRPr sz="1200">
                <a:solidFill>
                  <a:schemeClr val="tx1"/>
                </a:solidFill>
                <a:latin typeface="Arial" charset="0"/>
                <a:ea typeface="ＭＳ Ｐゴシック" pitchFamily="34" charset="-128"/>
              </a:defRPr>
            </a:lvl8pPr>
            <a:lvl9pPr marL="3959910" indent="-232936"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641A6F0C-3D0F-4FD2-9516-FB9E75600FF0}" type="slidenum">
              <a:rPr lang="en-US" altLang="en-US" smtClean="0"/>
              <a:pPr>
                <a:spcBef>
                  <a:spcPct val="0"/>
                </a:spcBef>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ea typeface="ＭＳ Ｐゴシック" pitchFamily="34" charset="-128"/>
              </a:rPr>
              <a:t>The COC program is helpful to many small firms. </a:t>
            </a:r>
          </a:p>
          <a:p>
            <a:endParaRPr lang="en-US" altLang="en-US">
              <a:latin typeface="Arial" pitchFamily="34" charset="0"/>
              <a:ea typeface="ＭＳ Ｐゴシック" pitchFamily="34" charset="-128"/>
            </a:endParaRPr>
          </a:p>
          <a:p>
            <a:r>
              <a:rPr lang="en-US" altLang="en-US">
                <a:latin typeface="Arial" pitchFamily="34" charset="0"/>
                <a:ea typeface="ＭＳ Ｐゴシック" pitchFamily="34" charset="-128"/>
              </a:rPr>
              <a:t>If an apparent successful </a:t>
            </a:r>
            <a:r>
              <a:rPr lang="en-US" altLang="en-US" err="1">
                <a:latin typeface="Arial" pitchFamily="34" charset="0"/>
                <a:ea typeface="ＭＳ Ｐゴシック" pitchFamily="34" charset="-128"/>
              </a:rPr>
              <a:t>offeror</a:t>
            </a:r>
            <a:r>
              <a:rPr lang="en-US" altLang="en-US">
                <a:latin typeface="Arial" pitchFamily="34" charset="0"/>
                <a:ea typeface="ＭＳ Ｐゴシック" pitchFamily="34" charset="-128"/>
              </a:rPr>
              <a:t> is determined to be “non-responsible” by the contracting officer, the contracting officer is required to refer the matter to the SBA for a Certificate of Competency or COC review. Based on the review, the SBA may issue a certificate of competency declaring the “referred company” – as sufficiently responsible for the purposes of receiving and performing the specific contract. </a:t>
            </a: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1761" indent="-285293" eaLnBrk="0" hangingPunct="0">
              <a:spcBef>
                <a:spcPct val="30000"/>
              </a:spcBef>
              <a:defRPr sz="1200">
                <a:solidFill>
                  <a:schemeClr val="tx1"/>
                </a:solidFill>
                <a:latin typeface="Arial" pitchFamily="34" charset="0"/>
                <a:ea typeface="ＭＳ Ｐゴシック" pitchFamily="34" charset="-128"/>
              </a:defRPr>
            </a:lvl2pPr>
            <a:lvl3pPr marL="1142757" indent="-228234" eaLnBrk="0" hangingPunct="0">
              <a:spcBef>
                <a:spcPct val="30000"/>
              </a:spcBef>
              <a:defRPr sz="1200">
                <a:solidFill>
                  <a:schemeClr val="tx1"/>
                </a:solidFill>
                <a:latin typeface="Arial" pitchFamily="34" charset="0"/>
                <a:ea typeface="ＭＳ Ｐゴシック" pitchFamily="34" charset="-128"/>
              </a:defRPr>
            </a:lvl3pPr>
            <a:lvl4pPr marL="1599225" indent="-228234" eaLnBrk="0" hangingPunct="0">
              <a:spcBef>
                <a:spcPct val="30000"/>
              </a:spcBef>
              <a:defRPr sz="1200">
                <a:solidFill>
                  <a:schemeClr val="tx1"/>
                </a:solidFill>
                <a:latin typeface="Arial" pitchFamily="34" charset="0"/>
                <a:ea typeface="ＭＳ Ｐゴシック" pitchFamily="34" charset="-128"/>
              </a:defRPr>
            </a:lvl4pPr>
            <a:lvl5pPr marL="2055694" indent="-228234" eaLnBrk="0" hangingPunct="0">
              <a:spcBef>
                <a:spcPct val="30000"/>
              </a:spcBef>
              <a:defRPr sz="1200">
                <a:solidFill>
                  <a:schemeClr val="tx1"/>
                </a:solidFill>
                <a:latin typeface="Arial" pitchFamily="34" charset="0"/>
                <a:ea typeface="ＭＳ Ｐゴシック" pitchFamily="34" charset="-128"/>
              </a:defRPr>
            </a:lvl5pPr>
            <a:lvl6pPr marL="2512162"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68631"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5099"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1568" indent="-228234"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96CEA910-8C72-4A05-99FA-64C90EB3F470}" type="slidenum">
              <a:rPr lang="en-US" altLang="en-US" smtClean="0">
                <a:solidFill>
                  <a:srgbClr val="545555"/>
                </a:solidFill>
                <a:latin typeface="Arial Narrow" pitchFamily="34" charset="0"/>
              </a:rPr>
              <a:pPr eaLnBrk="1" hangingPunct="1">
                <a:spcBef>
                  <a:spcPct val="0"/>
                </a:spcBef>
              </a:pPr>
              <a:t>33</a:t>
            </a:fld>
            <a:endParaRPr lang="en-US" altLang="en-US">
              <a:solidFill>
                <a:srgbClr val="545555"/>
              </a:solidFill>
              <a:latin typeface="Arial Narrow" pitchFamily="34" charset="0"/>
            </a:endParaRPr>
          </a:p>
        </p:txBody>
      </p:sp>
    </p:spTree>
    <p:extLst>
      <p:ext uri="{BB962C8B-B14F-4D97-AF65-F5344CB8AC3E}">
        <p14:creationId xmlns:p14="http://schemas.microsoft.com/office/powerpoint/2010/main" val="3313625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57042" indent="-291169" eaLnBrk="0" hangingPunct="0">
              <a:spcBef>
                <a:spcPct val="30000"/>
              </a:spcBef>
              <a:defRPr sz="1200">
                <a:solidFill>
                  <a:schemeClr val="tx1"/>
                </a:solidFill>
                <a:latin typeface="Arial" charset="0"/>
                <a:ea typeface="ＭＳ Ｐゴシック" pitchFamily="34" charset="-128"/>
              </a:defRPr>
            </a:lvl2pPr>
            <a:lvl3pPr marL="1164680" indent="-232936" eaLnBrk="0" hangingPunct="0">
              <a:spcBef>
                <a:spcPct val="30000"/>
              </a:spcBef>
              <a:defRPr sz="1200">
                <a:solidFill>
                  <a:schemeClr val="tx1"/>
                </a:solidFill>
                <a:latin typeface="Arial" charset="0"/>
                <a:ea typeface="ＭＳ Ｐゴシック" pitchFamily="34" charset="-128"/>
              </a:defRPr>
            </a:lvl3pPr>
            <a:lvl4pPr marL="1630551" indent="-232936" eaLnBrk="0" hangingPunct="0">
              <a:spcBef>
                <a:spcPct val="30000"/>
              </a:spcBef>
              <a:defRPr sz="1200">
                <a:solidFill>
                  <a:schemeClr val="tx1"/>
                </a:solidFill>
                <a:latin typeface="Arial" charset="0"/>
                <a:ea typeface="ＭＳ Ｐゴシック" pitchFamily="34" charset="-128"/>
              </a:defRPr>
            </a:lvl4pPr>
            <a:lvl5pPr marL="2096422" indent="-232936" eaLnBrk="0" hangingPunct="0">
              <a:spcBef>
                <a:spcPct val="30000"/>
              </a:spcBef>
              <a:defRPr sz="1200">
                <a:solidFill>
                  <a:schemeClr val="tx1"/>
                </a:solidFill>
                <a:latin typeface="Arial" charset="0"/>
                <a:ea typeface="ＭＳ Ｐゴシック" pitchFamily="34" charset="-128"/>
              </a:defRPr>
            </a:lvl5pPr>
            <a:lvl6pPr marL="2562295" indent="-232936" eaLnBrk="0" fontAlgn="base" hangingPunct="0">
              <a:spcBef>
                <a:spcPct val="30000"/>
              </a:spcBef>
              <a:spcAft>
                <a:spcPct val="0"/>
              </a:spcAft>
              <a:defRPr sz="1200">
                <a:solidFill>
                  <a:schemeClr val="tx1"/>
                </a:solidFill>
                <a:latin typeface="Arial" charset="0"/>
                <a:ea typeface="ＭＳ Ｐゴシック" pitchFamily="34" charset="-128"/>
              </a:defRPr>
            </a:lvl6pPr>
            <a:lvl7pPr marL="3028166" indent="-232936" eaLnBrk="0" fontAlgn="base" hangingPunct="0">
              <a:spcBef>
                <a:spcPct val="30000"/>
              </a:spcBef>
              <a:spcAft>
                <a:spcPct val="0"/>
              </a:spcAft>
              <a:defRPr sz="1200">
                <a:solidFill>
                  <a:schemeClr val="tx1"/>
                </a:solidFill>
                <a:latin typeface="Arial" charset="0"/>
                <a:ea typeface="ＭＳ Ｐゴシック" pitchFamily="34" charset="-128"/>
              </a:defRPr>
            </a:lvl7pPr>
            <a:lvl8pPr marL="3494038" indent="-232936" eaLnBrk="0" fontAlgn="base" hangingPunct="0">
              <a:spcBef>
                <a:spcPct val="30000"/>
              </a:spcBef>
              <a:spcAft>
                <a:spcPct val="0"/>
              </a:spcAft>
              <a:defRPr sz="1200">
                <a:solidFill>
                  <a:schemeClr val="tx1"/>
                </a:solidFill>
                <a:latin typeface="Arial" charset="0"/>
                <a:ea typeface="ＭＳ Ｐゴシック" pitchFamily="34" charset="-128"/>
              </a:defRPr>
            </a:lvl8pPr>
            <a:lvl9pPr marL="3959910" indent="-232936"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B3D4E938-5910-4FD0-AEE7-F3D6BF500B14}" type="slidenum">
              <a:rPr lang="en-US" altLang="en-US" smtClean="0"/>
              <a:pPr>
                <a:spcBef>
                  <a:spcPct val="0"/>
                </a:spcBef>
              </a:pPr>
              <a:t>34</a:t>
            </a:fld>
            <a:endParaRPr lang="en-US" altLang="en-US"/>
          </a:p>
        </p:txBody>
      </p:sp>
      <p:sp>
        <p:nvSpPr>
          <p:cNvPr id="53251" name="Rectangle 2"/>
          <p:cNvSpPr>
            <a:spLocks noGrp="1" noRot="1" noChangeAspect="1" noChangeArrowheads="1" noTextEdit="1"/>
          </p:cNvSpPr>
          <p:nvPr>
            <p:ph type="sldImg"/>
          </p:nvPr>
        </p:nvSpPr>
        <p:spPr>
          <a:xfrm>
            <a:off x="1181100" y="695325"/>
            <a:ext cx="4649788" cy="3487738"/>
          </a:xfrm>
          <a:ln/>
        </p:spPr>
      </p:sp>
      <p:sp>
        <p:nvSpPr>
          <p:cNvPr id="53252" name="Rectangle 3"/>
          <p:cNvSpPr>
            <a:spLocks noGrp="1" noChangeArrowheads="1"/>
          </p:cNvSpPr>
          <p:nvPr>
            <p:ph type="body" idx="1"/>
          </p:nvPr>
        </p:nvSpPr>
        <p:spPr>
          <a:xfrm>
            <a:off x="934721" y="4415789"/>
            <a:ext cx="5140960" cy="4184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Assets cannot exceed $6.5 million </a:t>
            </a:r>
          </a:p>
          <a:p>
            <a:r>
              <a:rPr lang="en-US"/>
              <a:t>Personal income cannot exceed $400,000, averaged over 3 years </a:t>
            </a:r>
          </a:p>
          <a:p>
            <a:r>
              <a:rPr lang="en-US"/>
              <a:t>Adjusted net worth must be less than $850,000 </a:t>
            </a:r>
          </a:p>
          <a:p>
            <a:endParaRPr lang="en-US"/>
          </a:p>
        </p:txBody>
      </p:sp>
      <p:sp>
        <p:nvSpPr>
          <p:cNvPr id="4" name="Slide Number Placeholder 3"/>
          <p:cNvSpPr>
            <a:spLocks noGrp="1"/>
          </p:cNvSpPr>
          <p:nvPr>
            <p:ph type="sldNum" sz="quarter" idx="10"/>
          </p:nvPr>
        </p:nvSpPr>
        <p:spPr/>
        <p:txBody>
          <a:bodyPr/>
          <a:lstStyle/>
          <a:p>
            <a:pPr>
              <a:defRPr/>
            </a:pPr>
            <a:fld id="{EDC8CAD0-3F57-4414-9912-F900B9E8E5E9}" type="slidenum">
              <a:rPr lang="en-US" smtClean="0"/>
              <a:pPr>
                <a:defRPr/>
              </a:pPr>
              <a:t>36</a:t>
            </a:fld>
            <a:endParaRPr lang="en-US"/>
          </a:p>
        </p:txBody>
      </p:sp>
    </p:spTree>
    <p:extLst>
      <p:ext uri="{BB962C8B-B14F-4D97-AF65-F5344CB8AC3E}">
        <p14:creationId xmlns:p14="http://schemas.microsoft.com/office/powerpoint/2010/main" val="186920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1162050"/>
            <a:ext cx="3365500" cy="2525713"/>
          </a:xfrm>
        </p:spPr>
      </p:sp>
      <p:sp>
        <p:nvSpPr>
          <p:cNvPr id="3" name="Notes Placeholder 2"/>
          <p:cNvSpPr>
            <a:spLocks noGrp="1"/>
          </p:cNvSpPr>
          <p:nvPr>
            <p:ph type="body" idx="1"/>
          </p:nvPr>
        </p:nvSpPr>
        <p:spPr/>
        <p:txBody>
          <a:bodyPr/>
          <a:lstStyle/>
          <a:p>
            <a:pPr lvl="0" eaLnBrk="0" hangingPunct="0"/>
            <a:r>
              <a:rPr lang="en-US" b="1">
                <a:solidFill>
                  <a:srgbClr val="C00000"/>
                </a:solidFill>
              </a:rPr>
              <a:t>Presenter Tip: Provide general information on the certification level and the qualification requirements.</a:t>
            </a:r>
            <a:endParaRPr lang="en-US">
              <a:solidFill>
                <a:srgbClr val="C00000"/>
              </a:solidFill>
            </a:endParaRPr>
          </a:p>
          <a:p>
            <a:pPr lvl="0" eaLnBrk="0" hangingPunct="0"/>
            <a:r>
              <a:rPr lang="en-US"/>
              <a:t>This program establishes the criteria to be used in federal contracting to determine Service-disabled veteran status, business ownership, control requirements guidelines for establishing sole source and set-aside procurement opportunities and protest appeal procedures for SDVOSB procurements.</a:t>
            </a:r>
          </a:p>
          <a:p>
            <a:pPr lvl="0" eaLnBrk="0" hangingPunct="0"/>
            <a:r>
              <a:rPr lang="en-US"/>
              <a:t>In order to be eligible for the Service-Disabled Veteran-Owned Small Business Concern Program (SDVOSB), a business must be at least 51% owned and controlled by one or more service-disabled veterans (SDVs). </a:t>
            </a:r>
          </a:p>
          <a:p>
            <a:pPr lvl="0" eaLnBrk="0" hangingPunct="0"/>
            <a:r>
              <a:rPr lang="en-US"/>
              <a:t>An SDV is a veteran with a service-connected disability that has been determined by the Department of Veteran Affairs or the Department of Defense and receives a letter issued by the DOD.</a:t>
            </a:r>
          </a:p>
          <a:p>
            <a:pPr lvl="0" eaLnBrk="0" hangingPunct="0"/>
            <a:r>
              <a:rPr lang="en-US"/>
              <a:t>SDVOSB must be small under the NAISC code assigned to the procurement. </a:t>
            </a:r>
          </a:p>
          <a:p>
            <a:pPr lvl="0" eaLnBrk="0" hangingPunct="0"/>
            <a:r>
              <a:rPr lang="en-US"/>
              <a:t>The 51% ownership must be at least 51% unconditionally and directly owned by one or more service disabled veterans.</a:t>
            </a:r>
          </a:p>
        </p:txBody>
      </p:sp>
      <p:sp>
        <p:nvSpPr>
          <p:cNvPr id="4" name="Slide Number Placeholder 3"/>
          <p:cNvSpPr>
            <a:spLocks noGrp="1"/>
          </p:cNvSpPr>
          <p:nvPr>
            <p:ph type="sldNum" sz="quarter" idx="10"/>
          </p:nvPr>
        </p:nvSpPr>
        <p:spPr/>
        <p:txBody>
          <a:bodyPr/>
          <a:lstStyle/>
          <a:p>
            <a:fld id="{452140A9-11FD-AB46-B99D-C1331D8D84D1}" type="slidenum">
              <a:rPr lang="en-US" smtClean="0"/>
              <a:t>37</a:t>
            </a:fld>
            <a:endParaRPr lang="en-US"/>
          </a:p>
        </p:txBody>
      </p:sp>
    </p:spTree>
    <p:extLst>
      <p:ext uri="{BB962C8B-B14F-4D97-AF65-F5344CB8AC3E}">
        <p14:creationId xmlns:p14="http://schemas.microsoft.com/office/powerpoint/2010/main" val="444767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itchFamily="34" charset="-128"/>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42" indent="-291169" eaLnBrk="0" hangingPunct="0">
              <a:defRPr sz="2400">
                <a:solidFill>
                  <a:schemeClr val="tx1"/>
                </a:solidFill>
                <a:latin typeface="Arial" charset="0"/>
                <a:ea typeface="ＭＳ Ｐゴシック" pitchFamily="34" charset="-128"/>
              </a:defRPr>
            </a:lvl2pPr>
            <a:lvl3pPr marL="1164680" indent="-232936" eaLnBrk="0" hangingPunct="0">
              <a:defRPr sz="2400">
                <a:solidFill>
                  <a:schemeClr val="tx1"/>
                </a:solidFill>
                <a:latin typeface="Arial" charset="0"/>
                <a:ea typeface="ＭＳ Ｐゴシック" pitchFamily="34" charset="-128"/>
              </a:defRPr>
            </a:lvl3pPr>
            <a:lvl4pPr marL="1630551" indent="-232936" eaLnBrk="0" hangingPunct="0">
              <a:defRPr sz="2400">
                <a:solidFill>
                  <a:schemeClr val="tx1"/>
                </a:solidFill>
                <a:latin typeface="Arial" charset="0"/>
                <a:ea typeface="ＭＳ Ｐゴシック" pitchFamily="34" charset="-128"/>
              </a:defRPr>
            </a:lvl4pPr>
            <a:lvl5pPr marL="2096422" indent="-232936" eaLnBrk="0" hangingPunct="0">
              <a:defRPr sz="2400">
                <a:solidFill>
                  <a:schemeClr val="tx1"/>
                </a:solidFill>
                <a:latin typeface="Arial" charset="0"/>
                <a:ea typeface="ＭＳ Ｐゴシック" pitchFamily="34" charset="-128"/>
              </a:defRPr>
            </a:lvl5pPr>
            <a:lvl6pPr marL="2562295" indent="-232936" eaLnBrk="0" fontAlgn="base" hangingPunct="0">
              <a:spcBef>
                <a:spcPct val="0"/>
              </a:spcBef>
              <a:spcAft>
                <a:spcPct val="0"/>
              </a:spcAft>
              <a:defRPr sz="2400">
                <a:solidFill>
                  <a:schemeClr val="tx1"/>
                </a:solidFill>
                <a:latin typeface="Arial" charset="0"/>
                <a:ea typeface="ＭＳ Ｐゴシック" pitchFamily="34" charset="-128"/>
              </a:defRPr>
            </a:lvl6pPr>
            <a:lvl7pPr marL="3028166" indent="-232936" eaLnBrk="0" fontAlgn="base" hangingPunct="0">
              <a:spcBef>
                <a:spcPct val="0"/>
              </a:spcBef>
              <a:spcAft>
                <a:spcPct val="0"/>
              </a:spcAft>
              <a:defRPr sz="2400">
                <a:solidFill>
                  <a:schemeClr val="tx1"/>
                </a:solidFill>
                <a:latin typeface="Arial" charset="0"/>
                <a:ea typeface="ＭＳ Ｐゴシック" pitchFamily="34" charset="-128"/>
              </a:defRPr>
            </a:lvl7pPr>
            <a:lvl8pPr marL="3494038" indent="-232936" eaLnBrk="0" fontAlgn="base" hangingPunct="0">
              <a:spcBef>
                <a:spcPct val="0"/>
              </a:spcBef>
              <a:spcAft>
                <a:spcPct val="0"/>
              </a:spcAft>
              <a:defRPr sz="2400">
                <a:solidFill>
                  <a:schemeClr val="tx1"/>
                </a:solidFill>
                <a:latin typeface="Arial" charset="0"/>
                <a:ea typeface="ＭＳ Ｐゴシック" pitchFamily="34" charset="-128"/>
              </a:defRPr>
            </a:lvl8pPr>
            <a:lvl9pPr marL="3959910" indent="-232936" eaLnBrk="0" fontAlgn="base" hangingPunct="0">
              <a:spcBef>
                <a:spcPct val="0"/>
              </a:spcBef>
              <a:spcAft>
                <a:spcPct val="0"/>
              </a:spcAft>
              <a:defRPr sz="2400">
                <a:solidFill>
                  <a:schemeClr val="tx1"/>
                </a:solidFill>
                <a:latin typeface="Arial" charset="0"/>
                <a:ea typeface="ＭＳ Ｐゴシック" pitchFamily="34" charset="-128"/>
              </a:defRPr>
            </a:lvl9pPr>
          </a:lstStyle>
          <a:p>
            <a:fld id="{087CE20C-8A5D-4D12-89E6-AB9B235E4FDC}" type="slidenum">
              <a:rPr lang="en-US" altLang="en-US" sz="1200"/>
              <a:pPr/>
              <a:t>39</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1162050"/>
            <a:ext cx="3365500" cy="2525713"/>
          </a:xfrm>
        </p:spPr>
      </p:sp>
      <p:sp>
        <p:nvSpPr>
          <p:cNvPr id="3" name="Notes Placeholder 2"/>
          <p:cNvSpPr>
            <a:spLocks noGrp="1"/>
          </p:cNvSpPr>
          <p:nvPr>
            <p:ph type="body" idx="1"/>
          </p:nvPr>
        </p:nvSpPr>
        <p:spPr/>
        <p:txBody>
          <a:bodyPr/>
          <a:lstStyle/>
          <a:p>
            <a:pPr lvl="0" eaLnBrk="0" hangingPunct="0"/>
            <a:r>
              <a:rPr lang="en-US"/>
              <a:t>The WOSB Program allows contracting officers to set-aside contracts for WOSBs that also includes economically disadvantaged women-owned small businesses (EDWOSB).</a:t>
            </a:r>
          </a:p>
          <a:p>
            <a:pPr lvl="0" eaLnBrk="0" hangingPunct="0"/>
            <a:r>
              <a:rPr lang="en-US"/>
              <a:t>The Federal government has specified annual prime contracting goals for designated small businesses. The prime contracting goal for WOSBs is 5%. Agencies can meet the 5% goal through contract awards made under the WOSB Program. </a:t>
            </a:r>
          </a:p>
          <a:p>
            <a:pPr lvl="0" eaLnBrk="0" hangingPunct="0"/>
            <a:r>
              <a:rPr lang="en-US"/>
              <a:t>A WOSB or an EDWOSB is eligible for contract awards under other socio-economic programs for small business. The awards made under other programs will also be counted toward the 5% goal established for WOSBs. </a:t>
            </a:r>
          </a:p>
          <a:p>
            <a:pPr lvl="0" eaLnBrk="0" hangingPunct="0"/>
            <a:r>
              <a:rPr lang="en-US"/>
              <a:t>As of December 2015, contracting officers have authority to make sole source awards to WOSBs including EDWOSBs.  Sole source contracts are subject to thresholds - $6.5 million for manufacturing and $4 million for services.</a:t>
            </a:r>
          </a:p>
          <a:p>
            <a:pPr lvl="0" eaLnBrk="0" hangingPunct="0"/>
            <a:r>
              <a:rPr lang="en-US"/>
              <a:t>WOSB Program is a self-certification program with an option for businesses to obtain certifications from SBA-approved third-party certifiers. Businesses are allowed to continue to self-certify until the SBA implements the NDAA of 2015 which it will do so in 2018 with an estimated launch in 2020 (earliest).</a:t>
            </a:r>
          </a:p>
        </p:txBody>
      </p:sp>
      <p:sp>
        <p:nvSpPr>
          <p:cNvPr id="4" name="Slide Number Placeholder 3"/>
          <p:cNvSpPr>
            <a:spLocks noGrp="1"/>
          </p:cNvSpPr>
          <p:nvPr>
            <p:ph type="sldNum" sz="quarter" idx="10"/>
          </p:nvPr>
        </p:nvSpPr>
        <p:spPr/>
        <p:txBody>
          <a:bodyPr/>
          <a:lstStyle/>
          <a:p>
            <a:fld id="{452140A9-11FD-AB46-B99D-C1331D8D84D1}" type="slidenum">
              <a:rPr lang="en-US" smtClean="0"/>
              <a:t>42</a:t>
            </a:fld>
            <a:endParaRPr lang="en-US"/>
          </a:p>
        </p:txBody>
      </p:sp>
    </p:spTree>
    <p:extLst>
      <p:ext uri="{BB962C8B-B14F-4D97-AF65-F5344CB8AC3E}">
        <p14:creationId xmlns:p14="http://schemas.microsoft.com/office/powerpoint/2010/main" val="407476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1162050"/>
            <a:ext cx="3365500" cy="2525713"/>
          </a:xfrm>
        </p:spPr>
      </p:sp>
      <p:sp>
        <p:nvSpPr>
          <p:cNvPr id="3" name="Notes Placeholder 2"/>
          <p:cNvSpPr>
            <a:spLocks noGrp="1"/>
          </p:cNvSpPr>
          <p:nvPr>
            <p:ph type="body" idx="1"/>
          </p:nvPr>
        </p:nvSpPr>
        <p:spPr/>
        <p:txBody>
          <a:bodyPr/>
          <a:lstStyle/>
          <a:p>
            <a:pPr lvl="0" eaLnBrk="0" hangingPunct="0"/>
            <a:r>
              <a:rPr lang="en-US" b="1">
                <a:solidFill>
                  <a:srgbClr val="C00000"/>
                </a:solidFill>
              </a:rPr>
              <a:t>Presenter Tip: Depending on the audience, provide some information on when this may be an appropriate certification.</a:t>
            </a:r>
            <a:endParaRPr lang="en-US" sz="1200">
              <a:solidFill>
                <a:srgbClr val="C00000"/>
              </a:solidFill>
            </a:endParaRPr>
          </a:p>
          <a:p>
            <a:pPr lvl="0" eaLnBrk="0" hangingPunct="0"/>
            <a:r>
              <a:rPr lang="en-US"/>
              <a:t>Must be a small business concern for the primary NAICS code or contract. WOSB/EDWOSB has limited NAICS codes.</a:t>
            </a:r>
            <a:endParaRPr lang="en-US" sz="1200"/>
          </a:p>
          <a:p>
            <a:pPr lvl="0" eaLnBrk="0" hangingPunct="0"/>
            <a:r>
              <a:rPr lang="en-US"/>
              <a:t>At least 51% owned and controlled by one or more women who are U.S. Citizens. The 51% ownership must be direct and unconditional.</a:t>
            </a:r>
            <a:endParaRPr lang="en-US" sz="1200"/>
          </a:p>
          <a:p>
            <a:pPr lvl="0" eaLnBrk="0" hangingPunct="0"/>
            <a:r>
              <a:rPr lang="en-US"/>
              <a:t>Women must manage daily business operations including:</a:t>
            </a:r>
            <a:endParaRPr lang="en-US" sz="1200"/>
          </a:p>
          <a:p>
            <a:pPr lvl="1" eaLnBrk="0" hangingPunct="0"/>
            <a:r>
              <a:rPr lang="en-US"/>
              <a:t>A woman must hold the highest officer position within the business</a:t>
            </a:r>
            <a:endParaRPr lang="en-US" sz="1100"/>
          </a:p>
          <a:p>
            <a:pPr lvl="1" eaLnBrk="0" hangingPunct="0"/>
            <a:r>
              <a:rPr lang="en-US"/>
              <a:t>The woman must work at the business full-time during normal working hours</a:t>
            </a:r>
            <a:endParaRPr lang="en-US" sz="1100"/>
          </a:p>
          <a:p>
            <a:pPr lvl="1" eaLnBrk="0" hangingPunct="0"/>
            <a:r>
              <a:rPr lang="en-US"/>
              <a:t>The woman must have managerial experience required to run the business</a:t>
            </a:r>
            <a:endParaRPr lang="en-US" sz="1100"/>
          </a:p>
          <a:p>
            <a:pPr lvl="1" eaLnBrk="0" hangingPunct="0"/>
            <a:r>
              <a:rPr lang="en-US"/>
              <a:t>Women must make long-term decisions for the business</a:t>
            </a:r>
            <a:endParaRPr lang="en-US" sz="1100"/>
          </a:p>
          <a:p>
            <a:pPr lvl="1" eaLnBrk="0" hangingPunct="0"/>
            <a:r>
              <a:rPr lang="en-US"/>
              <a:t>No minimum amount of time for business to be operational</a:t>
            </a:r>
            <a:endParaRPr lang="en-US" sz="1100"/>
          </a:p>
        </p:txBody>
      </p:sp>
      <p:sp>
        <p:nvSpPr>
          <p:cNvPr id="4" name="Slide Number Placeholder 3"/>
          <p:cNvSpPr>
            <a:spLocks noGrp="1"/>
          </p:cNvSpPr>
          <p:nvPr>
            <p:ph type="sldNum" sz="quarter" idx="10"/>
          </p:nvPr>
        </p:nvSpPr>
        <p:spPr/>
        <p:txBody>
          <a:bodyPr/>
          <a:lstStyle/>
          <a:p>
            <a:fld id="{452140A9-11FD-AB46-B99D-C1331D8D84D1}" type="slidenum">
              <a:rPr lang="en-US" smtClean="0"/>
              <a:t>43</a:t>
            </a:fld>
            <a:endParaRPr lang="en-US"/>
          </a:p>
        </p:txBody>
      </p:sp>
    </p:spTree>
    <p:extLst>
      <p:ext uri="{BB962C8B-B14F-4D97-AF65-F5344CB8AC3E}">
        <p14:creationId xmlns:p14="http://schemas.microsoft.com/office/powerpoint/2010/main" val="3245463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452140A9-11FD-AB46-B99D-C1331D8D84D1}" type="slidenum">
              <a:rPr lang="en-US" smtClean="0"/>
              <a:t>45</a:t>
            </a:fld>
            <a:endParaRPr lang="en-US"/>
          </a:p>
        </p:txBody>
      </p:sp>
    </p:spTree>
    <p:extLst>
      <p:ext uri="{BB962C8B-B14F-4D97-AF65-F5344CB8AC3E}">
        <p14:creationId xmlns:p14="http://schemas.microsoft.com/office/powerpoint/2010/main" val="3855246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2140A9-11FD-AB46-B99D-C1331D8D84D1}" type="slidenum">
              <a:rPr lang="en-US" smtClean="0"/>
              <a:t>46</a:t>
            </a:fld>
            <a:endParaRPr lang="en-US"/>
          </a:p>
        </p:txBody>
      </p:sp>
    </p:spTree>
    <p:extLst>
      <p:ext uri="{BB962C8B-B14F-4D97-AF65-F5344CB8AC3E}">
        <p14:creationId xmlns:p14="http://schemas.microsoft.com/office/powerpoint/2010/main" val="3726489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1162050"/>
            <a:ext cx="3365500" cy="2525713"/>
          </a:xfrm>
        </p:spPr>
      </p:sp>
      <p:sp>
        <p:nvSpPr>
          <p:cNvPr id="3" name="Notes Placeholder 2"/>
          <p:cNvSpPr>
            <a:spLocks noGrp="1"/>
          </p:cNvSpPr>
          <p:nvPr>
            <p:ph type="body" idx="1"/>
          </p:nvPr>
        </p:nvSpPr>
        <p:spPr/>
        <p:txBody>
          <a:bodyPr/>
          <a:lstStyle/>
          <a:p>
            <a:r>
              <a:rPr lang="en-US"/>
              <a:t>Direct NAICS link here: https://www.sba.gov/federal-contracting/contracting-assistance-programs/women-owned-small-business-federal-contracting-program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603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57042" indent="-291169" eaLnBrk="0" hangingPunct="0">
              <a:spcBef>
                <a:spcPct val="30000"/>
              </a:spcBef>
              <a:defRPr sz="1200">
                <a:solidFill>
                  <a:schemeClr val="tx1"/>
                </a:solidFill>
                <a:latin typeface="Arial" charset="0"/>
                <a:ea typeface="ＭＳ Ｐゴシック" pitchFamily="34" charset="-128"/>
              </a:defRPr>
            </a:lvl2pPr>
            <a:lvl3pPr marL="1164680" indent="-232936" eaLnBrk="0" hangingPunct="0">
              <a:spcBef>
                <a:spcPct val="30000"/>
              </a:spcBef>
              <a:defRPr sz="1200">
                <a:solidFill>
                  <a:schemeClr val="tx1"/>
                </a:solidFill>
                <a:latin typeface="Arial" charset="0"/>
                <a:ea typeface="ＭＳ Ｐゴシック" pitchFamily="34" charset="-128"/>
              </a:defRPr>
            </a:lvl3pPr>
            <a:lvl4pPr marL="1630551" indent="-232936" eaLnBrk="0" hangingPunct="0">
              <a:spcBef>
                <a:spcPct val="30000"/>
              </a:spcBef>
              <a:defRPr sz="1200">
                <a:solidFill>
                  <a:schemeClr val="tx1"/>
                </a:solidFill>
                <a:latin typeface="Arial" charset="0"/>
                <a:ea typeface="ＭＳ Ｐゴシック" pitchFamily="34" charset="-128"/>
              </a:defRPr>
            </a:lvl4pPr>
            <a:lvl5pPr marL="2096422" indent="-232936" eaLnBrk="0" hangingPunct="0">
              <a:spcBef>
                <a:spcPct val="30000"/>
              </a:spcBef>
              <a:defRPr sz="1200">
                <a:solidFill>
                  <a:schemeClr val="tx1"/>
                </a:solidFill>
                <a:latin typeface="Arial" charset="0"/>
                <a:ea typeface="ＭＳ Ｐゴシック" pitchFamily="34" charset="-128"/>
              </a:defRPr>
            </a:lvl5pPr>
            <a:lvl6pPr marL="2562295" indent="-232936" eaLnBrk="0" fontAlgn="base" hangingPunct="0">
              <a:spcBef>
                <a:spcPct val="30000"/>
              </a:spcBef>
              <a:spcAft>
                <a:spcPct val="0"/>
              </a:spcAft>
              <a:defRPr sz="1200">
                <a:solidFill>
                  <a:schemeClr val="tx1"/>
                </a:solidFill>
                <a:latin typeface="Arial" charset="0"/>
                <a:ea typeface="ＭＳ Ｐゴシック" pitchFamily="34" charset="-128"/>
              </a:defRPr>
            </a:lvl6pPr>
            <a:lvl7pPr marL="3028166" indent="-232936" eaLnBrk="0" fontAlgn="base" hangingPunct="0">
              <a:spcBef>
                <a:spcPct val="30000"/>
              </a:spcBef>
              <a:spcAft>
                <a:spcPct val="0"/>
              </a:spcAft>
              <a:defRPr sz="1200">
                <a:solidFill>
                  <a:schemeClr val="tx1"/>
                </a:solidFill>
                <a:latin typeface="Arial" charset="0"/>
                <a:ea typeface="ＭＳ Ｐゴシック" pitchFamily="34" charset="-128"/>
              </a:defRPr>
            </a:lvl7pPr>
            <a:lvl8pPr marL="3494038" indent="-232936" eaLnBrk="0" fontAlgn="base" hangingPunct="0">
              <a:spcBef>
                <a:spcPct val="30000"/>
              </a:spcBef>
              <a:spcAft>
                <a:spcPct val="0"/>
              </a:spcAft>
              <a:defRPr sz="1200">
                <a:solidFill>
                  <a:schemeClr val="tx1"/>
                </a:solidFill>
                <a:latin typeface="Arial" charset="0"/>
                <a:ea typeface="ＭＳ Ｐゴシック" pitchFamily="34" charset="-128"/>
              </a:defRPr>
            </a:lvl8pPr>
            <a:lvl9pPr marL="3959910" indent="-232936"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7B949704-3303-45AF-B26D-EAA5A64D6D24}" type="slidenum">
              <a:rPr lang="en-US" altLang="en-US" smtClean="0"/>
              <a:pPr>
                <a:spcBef>
                  <a:spcPct val="0"/>
                </a:spcBef>
              </a:pPr>
              <a:t>4</a:t>
            </a:fld>
            <a:endParaRPr lang="en-US" altLang="en-US"/>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xfrm>
            <a:off x="701040" y="4415791"/>
            <a:ext cx="5608320" cy="4183380"/>
          </a:xfrm>
          <a:solidFill>
            <a:srgbClr val="FFFFFF"/>
          </a:solidFill>
          <a:ln>
            <a:solidFill>
              <a:srgbClr val="000000"/>
            </a:solidFill>
          </a:ln>
        </p:spPr>
        <p:txBody>
          <a:bodyPr/>
          <a:lstStyle/>
          <a:p>
            <a:pPr eaLnBrk="1" hangingPunct="1"/>
            <a:r>
              <a:rPr lang="en-US" altLang="en-US">
                <a:ea typeface="ＭＳ Ｐゴシック" pitchFamily="34" charset="-128"/>
              </a:rPr>
              <a:t>The U.S. government is the world's largest buyer of products and services.</a:t>
            </a:r>
          </a:p>
          <a:p>
            <a:pPr eaLnBrk="1" hangingPunct="1"/>
            <a:r>
              <a:rPr lang="en-US" altLang="en-US">
                <a:ea typeface="ＭＳ Ｐゴシック" pitchFamily="34" charset="-128"/>
              </a:rPr>
              <a:t>Purchases by military and civilian installations amount to nearly $500 billion a year, and include</a:t>
            </a:r>
          </a:p>
          <a:p>
            <a:pPr eaLnBrk="1" hangingPunct="1"/>
            <a:r>
              <a:rPr lang="en-US" altLang="en-US">
                <a:ea typeface="ＭＳ Ｐゴシック" pitchFamily="34" charset="-128"/>
              </a:rPr>
              <a:t>everything from complex space vehicles to janitorial services.</a:t>
            </a:r>
          </a:p>
          <a:p>
            <a:pPr eaLnBrk="1" hangingPunct="1"/>
            <a:r>
              <a:rPr lang="en-US" altLang="en-US">
                <a:ea typeface="ＭＳ Ｐゴシック" pitchFamily="34" charset="-128"/>
              </a:rPr>
              <a:t>In short, the government buys just about every category of commodity and service available.</a:t>
            </a:r>
          </a:p>
          <a:p>
            <a:pPr eaLnBrk="1" hangingPunct="1"/>
            <a:r>
              <a:rPr lang="en-US" altLang="en-US">
                <a:ea typeface="ＭＳ Ｐゴシック" pitchFamily="34" charset="-128"/>
              </a:rPr>
              <a:t>By law, federal agencies are required to establish small business contracting goals.</a:t>
            </a:r>
          </a:p>
          <a:p>
            <a:pPr eaLnBrk="1" hangingPunct="1"/>
            <a:r>
              <a:rPr lang="en-US" altLang="en-US">
                <a:ea typeface="ＭＳ Ｐゴシック" pitchFamily="34" charset="-128"/>
              </a:rPr>
              <a:t>The current, government‐wide procurement goal is that at least 23% of all government buys should be</a:t>
            </a:r>
          </a:p>
          <a:p>
            <a:pPr eaLnBrk="1" hangingPunct="1"/>
            <a:r>
              <a:rPr lang="en-US" altLang="en-US">
                <a:ea typeface="ＭＳ Ｐゴシック" pitchFamily="34" charset="-128"/>
              </a:rPr>
              <a:t>awarded to small businesses. The key word here, however, is that it’s only a goal.</a:t>
            </a:r>
          </a:p>
          <a:p>
            <a:pPr eaLnBrk="1" hangingPunct="1"/>
            <a:r>
              <a:rPr lang="en-US" altLang="en-US">
                <a:ea typeface="ＭＳ Ｐゴシック" pitchFamily="34" charset="-128"/>
              </a:rPr>
              <a:t>Slide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2140A9-11FD-AB46-B99D-C1331D8D84D1}" type="slidenum">
              <a:rPr lang="en-US" smtClean="0"/>
              <a:t>49</a:t>
            </a:fld>
            <a:endParaRPr lang="en-US"/>
          </a:p>
        </p:txBody>
      </p:sp>
    </p:spTree>
    <p:extLst>
      <p:ext uri="{BB962C8B-B14F-4D97-AF65-F5344CB8AC3E}">
        <p14:creationId xmlns:p14="http://schemas.microsoft.com/office/powerpoint/2010/main" val="2478228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1162050"/>
            <a:ext cx="3365500" cy="2525713"/>
          </a:xfrm>
        </p:spPr>
      </p:sp>
      <p:sp>
        <p:nvSpPr>
          <p:cNvPr id="3" name="Notes Placeholder 2"/>
          <p:cNvSpPr>
            <a:spLocks noGrp="1"/>
          </p:cNvSpPr>
          <p:nvPr>
            <p:ph type="body" idx="1"/>
          </p:nvPr>
        </p:nvSpPr>
        <p:spPr/>
        <p:txBody>
          <a:bodyPr>
            <a:normAutofit fontScale="55000" lnSpcReduction="20000"/>
          </a:bodyPr>
          <a:lstStyle/>
          <a:p>
            <a:pPr lvl="0" eaLnBrk="0" hangingPunct="0"/>
            <a:r>
              <a:rPr lang="en-US" b="1">
                <a:solidFill>
                  <a:srgbClr val="C00000"/>
                </a:solidFill>
              </a:rPr>
              <a:t>Presenter Tip: Based on the audience determine the level of detail needed from this slide. Skim over details that may not be applicable to the audience.</a:t>
            </a:r>
            <a:endParaRPr lang="en-US" sz="1200">
              <a:solidFill>
                <a:srgbClr val="C00000"/>
              </a:solidFill>
            </a:endParaRPr>
          </a:p>
          <a:p>
            <a:pPr lvl="0" eaLnBrk="0" hangingPunct="0"/>
            <a:r>
              <a:rPr lang="en-US" b="1"/>
              <a:t>The purpose of the HUBZone (Historically Underutilized Business Zone) is to: </a:t>
            </a:r>
            <a:endParaRPr lang="en-US" sz="1200"/>
          </a:p>
          <a:p>
            <a:pPr lvl="1" eaLnBrk="0" hangingPunct="0"/>
            <a:r>
              <a:rPr lang="en-US"/>
              <a:t>Provide federal contracting assistance to qualified small firms located in HUBZone areas </a:t>
            </a:r>
            <a:endParaRPr lang="en-US" sz="1100"/>
          </a:p>
          <a:p>
            <a:pPr lvl="1" eaLnBrk="0" hangingPunct="0"/>
            <a:r>
              <a:rPr lang="en-US"/>
              <a:t>Stimulate capital investment</a:t>
            </a:r>
            <a:endParaRPr lang="en-US" sz="1100"/>
          </a:p>
          <a:p>
            <a:pPr lvl="1" eaLnBrk="0" hangingPunct="0"/>
            <a:r>
              <a:rPr lang="en-US"/>
              <a:t>Empower communities through economic leveraging</a:t>
            </a:r>
            <a:endParaRPr lang="en-US" sz="1100"/>
          </a:p>
          <a:p>
            <a:pPr lvl="0" eaLnBrk="0" hangingPunct="0"/>
            <a:r>
              <a:rPr lang="en-US"/>
              <a:t>HUBZone areas or designations are typically areas of low to median household incomes, high unemployment or both. They provide employment opportunities for the underserved.</a:t>
            </a:r>
            <a:endParaRPr lang="en-US" sz="1200"/>
          </a:p>
          <a:p>
            <a:pPr lvl="0" eaLnBrk="0" hangingPunct="0"/>
            <a:r>
              <a:rPr lang="en-US"/>
              <a:t>The Federal government has specified annual prime contracting goals for designated small businesses. For the HUBZone program it is 3%.</a:t>
            </a:r>
            <a:endParaRPr lang="en-US" sz="1200"/>
          </a:p>
          <a:p>
            <a:pPr lvl="0" eaLnBrk="0" hangingPunct="0"/>
            <a:r>
              <a:rPr lang="en-US"/>
              <a:t>The SBA does not have the authority to decide without supporting data that a particular area should or should not be a designated HUBZone.</a:t>
            </a:r>
            <a:endParaRPr lang="en-US" sz="1200"/>
          </a:p>
          <a:p>
            <a:pPr lvl="0" eaLnBrk="0" hangingPunct="0"/>
            <a:r>
              <a:rPr lang="en-US"/>
              <a:t>All areas that were listed as "Re-designated" on 12/12/17 now have their re-designation period extended to December 2021 as a result of the National Defense Authorization Act for FY 2018.</a:t>
            </a:r>
            <a:endParaRPr lang="en-US" sz="1200"/>
          </a:p>
          <a:p>
            <a:pPr lvl="0" eaLnBrk="0" hangingPunct="0"/>
            <a:r>
              <a:rPr lang="en-US"/>
              <a:t>Existing HUBZone areas including Qualified Census Tracts, Qualified Non-Metropolitan Counties, and Re-designated Areas will maintain their designations until December 2021.</a:t>
            </a:r>
            <a:endParaRPr lang="en-US" sz="1200"/>
          </a:p>
          <a:p>
            <a:pPr lvl="0" eaLnBrk="0" hangingPunct="0"/>
            <a:r>
              <a:rPr lang="en-US"/>
              <a:t>Please check </a:t>
            </a:r>
            <a:r>
              <a:rPr lang="en-US" u="sng">
                <a:hlinkClick r:id="rId3"/>
              </a:rPr>
              <a:t>www.sba.gov/content/hubzone-maps</a:t>
            </a:r>
            <a:r>
              <a:rPr lang="en-US"/>
              <a:t> for the latest updates on qualified areas.</a:t>
            </a:r>
            <a:endParaRPr lang="en-US" sz="1200"/>
          </a:p>
          <a:p>
            <a:pPr lvl="0" eaLnBrk="0" hangingPunct="0"/>
            <a:r>
              <a:rPr lang="en-US"/>
              <a:t>You’ll need to re-certify for the HUBZone program every three years.</a:t>
            </a:r>
            <a:endParaRPr lang="en-US" sz="1200"/>
          </a:p>
          <a:p>
            <a:pPr lvl="0" eaLnBrk="0" hangingPunct="0"/>
            <a:r>
              <a:rPr lang="en-US"/>
              <a:t>There is no limit to the length of time a business can continue to re-certify as long as it continues to qualify.</a:t>
            </a:r>
            <a:endParaRPr lang="en-US" sz="1200"/>
          </a:p>
          <a:p>
            <a:pPr lvl="0" eaLnBrk="0" hangingPunct="0"/>
            <a:r>
              <a:rPr lang="en-US" b="1"/>
              <a:t>There are 6 kinds of </a:t>
            </a:r>
            <a:r>
              <a:rPr lang="en-US" b="1" err="1"/>
              <a:t>HUBZones</a:t>
            </a:r>
            <a:r>
              <a:rPr lang="en-US" b="1"/>
              <a:t>:</a:t>
            </a:r>
            <a:endParaRPr lang="en-US" sz="1200" b="1"/>
          </a:p>
          <a:p>
            <a:pPr lvl="1" eaLnBrk="0" hangingPunct="0"/>
            <a:r>
              <a:rPr lang="en-US"/>
              <a:t>Qualified non-metropolitan county - Can become re-designated when HUBZone eligibility ceases.  Re-designation lasts 3 years. These maps were frozen on December 12, 2017 and will maintain their designations until December 31, 2021.</a:t>
            </a:r>
            <a:endParaRPr lang="en-US" sz="1100"/>
          </a:p>
          <a:p>
            <a:pPr lvl="1" eaLnBrk="0" hangingPunct="0"/>
            <a:r>
              <a:rPr lang="en-US"/>
              <a:t>Qualified Census Tract - Can become re-designated when ceases HUBZone eligibility.  Re-designation lasts for 3 years. These maps were frozen on December 12, 2017 and will maintain their designations until December 31, 2021.</a:t>
            </a:r>
            <a:endParaRPr lang="en-US" sz="1100"/>
          </a:p>
          <a:p>
            <a:pPr lvl="1" eaLnBrk="0" hangingPunct="0"/>
            <a:r>
              <a:rPr lang="en-US"/>
              <a:t>Indian land.</a:t>
            </a:r>
            <a:endParaRPr lang="en-US" sz="1100"/>
          </a:p>
          <a:p>
            <a:pPr lvl="1" eaLnBrk="0" hangingPunct="0"/>
            <a:r>
              <a:rPr lang="en-US"/>
              <a:t>Qualified base closure area.</a:t>
            </a:r>
            <a:endParaRPr lang="en-US" sz="1100"/>
          </a:p>
          <a:p>
            <a:pPr lvl="1" eaLnBrk="0" hangingPunct="0"/>
            <a:r>
              <a:rPr lang="en-US"/>
              <a:t>Qualified disaster area.</a:t>
            </a:r>
            <a:endParaRPr lang="en-US" sz="1100"/>
          </a:p>
          <a:p>
            <a:pPr lvl="1" eaLnBrk="0" hangingPunct="0"/>
            <a:r>
              <a:rPr lang="en-US"/>
              <a:t>Predesignated area.</a:t>
            </a:r>
            <a:endParaRPr lang="en-US" sz="1100"/>
          </a:p>
          <a:p>
            <a:pPr lvl="0" eaLnBrk="0" hangingPunct="0"/>
            <a:r>
              <a:rPr lang="en-US"/>
              <a:t>Must establish business in area identified as a HUBZone.</a:t>
            </a:r>
            <a:endParaRPr lang="en-US" sz="1200"/>
          </a:p>
          <a:p>
            <a:pPr lvl="0" eaLnBrk="0" hangingPunct="0"/>
            <a:r>
              <a:rPr lang="en-US"/>
              <a:t>Must ensure that at least 35% of its employees reside in the HUBZone.</a:t>
            </a:r>
            <a:endParaRPr lang="en-US" sz="1200"/>
          </a:p>
          <a:p>
            <a:pPr lvl="0" eaLnBrk="0" hangingPunct="0"/>
            <a:r>
              <a:rPr lang="en-US"/>
              <a:t>Must be eligible at the time of bid and award.</a:t>
            </a:r>
            <a:endParaRPr lang="en-US" sz="1200"/>
          </a:p>
          <a:p>
            <a:pPr lvl="0" eaLnBrk="0" hangingPunct="0"/>
            <a:r>
              <a:rPr lang="en-US"/>
              <a:t>Maintaining compliance is very difficult-Be Careful!</a:t>
            </a:r>
            <a:endParaRPr lang="en-US" sz="1200"/>
          </a:p>
          <a:p>
            <a:pPr lvl="0" eaLnBrk="0" hangingPunct="0"/>
            <a:r>
              <a:rPr lang="en-US"/>
              <a:t>At any given time, there are about 5,000 firms certified in the HUBZone program.</a:t>
            </a:r>
            <a:endParaRPr lang="en-US" sz="1200"/>
          </a:p>
          <a:p>
            <a:pPr lvl="0" eaLnBrk="0" hangingPunct="0"/>
            <a:r>
              <a:rPr lang="en-US" b="1"/>
              <a:t>Mechanisms:</a:t>
            </a:r>
            <a:endParaRPr lang="en-US" sz="1200"/>
          </a:p>
          <a:p>
            <a:pPr lvl="1" eaLnBrk="0" hangingPunct="0"/>
            <a:r>
              <a:rPr lang="en-US"/>
              <a:t>HUBZone set-aside contracts - most commonly used, accounts for approximately 91% of contract dollars.</a:t>
            </a:r>
            <a:endParaRPr lang="en-US" sz="1100"/>
          </a:p>
          <a:p>
            <a:pPr lvl="1" eaLnBrk="0" hangingPunct="0"/>
            <a:r>
              <a:rPr lang="en-US"/>
              <a:t>Full and open competition contracts, when the HUBZone business price offer is not more than 10% higher than the offer (applies only to the large businesses, and not to small businesses) - accounts for approximately 7% of contract dollars.</a:t>
            </a:r>
            <a:endParaRPr lang="en-US" sz="1100"/>
          </a:p>
          <a:p>
            <a:pPr lvl="1" eaLnBrk="0" hangingPunct="0"/>
            <a:r>
              <a:rPr lang="en-US"/>
              <a:t>HUBZone sole source contracts (awarded without competition) - accounts for approximately 2% of contract dollars.</a:t>
            </a:r>
            <a:endParaRPr lang="en-US" sz="1100"/>
          </a:p>
        </p:txBody>
      </p:sp>
      <p:sp>
        <p:nvSpPr>
          <p:cNvPr id="4" name="Slide Number Placeholder 3"/>
          <p:cNvSpPr>
            <a:spLocks noGrp="1"/>
          </p:cNvSpPr>
          <p:nvPr>
            <p:ph type="sldNum" sz="quarter" idx="10"/>
          </p:nvPr>
        </p:nvSpPr>
        <p:spPr/>
        <p:txBody>
          <a:bodyPr/>
          <a:lstStyle/>
          <a:p>
            <a:fld id="{452140A9-11FD-AB46-B99D-C1331D8D84D1}" type="slidenum">
              <a:rPr lang="en-US" smtClean="0"/>
              <a:t>50</a:t>
            </a:fld>
            <a:endParaRPr lang="en-US"/>
          </a:p>
        </p:txBody>
      </p:sp>
    </p:spTree>
    <p:extLst>
      <p:ext uri="{BB962C8B-B14F-4D97-AF65-F5344CB8AC3E}">
        <p14:creationId xmlns:p14="http://schemas.microsoft.com/office/powerpoint/2010/main" val="8389411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The </a:t>
            </a:r>
            <a:r>
              <a:rPr lang="en-US" err="1"/>
              <a:t>HUBZone</a:t>
            </a:r>
            <a:r>
              <a:rPr lang="en-US"/>
              <a:t> program is designed to help small businesses -- in certain urban, rural, BRAC, Indian reservation, and difficult development areas outside the U.S. mainland – to gain access to federal procurement opportunities.  </a:t>
            </a:r>
            <a:r>
              <a:rPr lang="en-US" err="1"/>
              <a:t>HUBZone</a:t>
            </a:r>
            <a:r>
              <a:rPr lang="en-US"/>
              <a:t> areas are typically areas of low median household incomes or high unemployment, or both.</a:t>
            </a:r>
          </a:p>
          <a:p>
            <a:pPr eaLnBrk="1" hangingPunct="1">
              <a:spcBef>
                <a:spcPct val="0"/>
              </a:spcBef>
            </a:pPr>
            <a:endParaRPr lang="en-US"/>
          </a:p>
          <a:p>
            <a:pPr defTabSz="912937" fontAlgn="base">
              <a:spcBef>
                <a:spcPct val="0"/>
              </a:spcBef>
              <a:spcAft>
                <a:spcPct val="0"/>
              </a:spcAft>
              <a:defRPr/>
            </a:pPr>
            <a:r>
              <a:rPr lang="en-US">
                <a:solidFill>
                  <a:srgbClr val="FFFF00"/>
                </a:solidFill>
              </a:rPr>
              <a:t>At any given time, there are some 5,000 small firms certified in the </a:t>
            </a:r>
            <a:r>
              <a:rPr lang="en-US" err="1">
                <a:solidFill>
                  <a:srgbClr val="FFFF00"/>
                </a:solidFill>
              </a:rPr>
              <a:t>HUBZone</a:t>
            </a:r>
            <a:r>
              <a:rPr lang="en-US">
                <a:solidFill>
                  <a:srgbClr val="FFFF00"/>
                </a:solidFill>
              </a:rPr>
              <a:t> program.</a:t>
            </a:r>
          </a:p>
          <a:p>
            <a:pPr defTabSz="912937" fontAlgn="base">
              <a:spcBef>
                <a:spcPct val="0"/>
              </a:spcBef>
              <a:spcAft>
                <a:spcPct val="0"/>
              </a:spcAft>
              <a:defRPr/>
            </a:pPr>
            <a:endParaRPr lang="en-US">
              <a:solidFill>
                <a:srgbClr val="FFFF00"/>
              </a:solidFill>
            </a:endParaRPr>
          </a:p>
          <a:p>
            <a:pPr eaLnBrk="1" hangingPunct="1">
              <a:spcBef>
                <a:spcPct val="0"/>
              </a:spcBef>
            </a:pPr>
            <a:endParaRPr lang="en-US"/>
          </a:p>
          <a:p>
            <a:pPr eaLnBrk="1" hangingPunct="1">
              <a:spcBef>
                <a:spcPct val="0"/>
              </a:spcBef>
            </a:pPr>
            <a:endParaRPr lang="en-US"/>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57007F-E35C-42E6-808D-D672C709DFC5}" type="slidenum">
              <a:rPr lang="en-US" smtClean="0"/>
              <a:pPr fontAlgn="base">
                <a:spcBef>
                  <a:spcPct val="0"/>
                </a:spcBef>
                <a:spcAft>
                  <a:spcPct val="0"/>
                </a:spcAft>
                <a:defRPr/>
              </a:pPr>
              <a:t>51</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176" indent="-171176">
              <a:spcBef>
                <a:spcPct val="0"/>
              </a:spcBef>
              <a:buFont typeface="Arial" pitchFamily="34" charset="0"/>
              <a:buChar char="•"/>
            </a:pPr>
            <a:r>
              <a:rPr lang="en-US" sz="900"/>
              <a:t>The program offers significant benefits to certified </a:t>
            </a:r>
            <a:r>
              <a:rPr lang="en-US" sz="900" err="1"/>
              <a:t>HUBZone</a:t>
            </a:r>
            <a:r>
              <a:rPr lang="en-US" sz="900"/>
              <a:t> firms.  These benefits include: </a:t>
            </a:r>
          </a:p>
          <a:p>
            <a:pPr marL="627644" lvl="1" indent="-171176">
              <a:spcBef>
                <a:spcPct val="0"/>
              </a:spcBef>
              <a:buFont typeface="Arial" pitchFamily="34" charset="0"/>
              <a:buChar char="•"/>
            </a:pPr>
            <a:r>
              <a:rPr lang="en-US" sz="900"/>
              <a:t>set asides – that is contracting officers can reserve or set-aside specific contracts for qualified </a:t>
            </a:r>
            <a:r>
              <a:rPr lang="en-US" sz="900" err="1"/>
              <a:t>HUBZone</a:t>
            </a:r>
            <a:r>
              <a:rPr lang="en-US" sz="900"/>
              <a:t> firms; </a:t>
            </a:r>
          </a:p>
          <a:p>
            <a:pPr marL="627644" lvl="1" indent="-171176">
              <a:spcBef>
                <a:spcPct val="0"/>
              </a:spcBef>
              <a:buFont typeface="Arial" pitchFamily="34" charset="0"/>
              <a:buChar char="•"/>
            </a:pPr>
            <a:r>
              <a:rPr lang="en-US" sz="900"/>
              <a:t> Government-wide contracting goals have also been established requiring that at least 3% of all federal prime contracting dollars and 3% of all federal subcontracting dollars flow to certified and qualified </a:t>
            </a:r>
            <a:r>
              <a:rPr lang="en-US" sz="900" err="1"/>
              <a:t>HUBZone</a:t>
            </a:r>
            <a:r>
              <a:rPr lang="en-US" sz="900"/>
              <a:t> firms;  </a:t>
            </a:r>
          </a:p>
          <a:p>
            <a:pPr marL="627644" lvl="1" indent="-171176">
              <a:spcBef>
                <a:spcPct val="0"/>
              </a:spcBef>
              <a:buFont typeface="Arial" pitchFamily="34" charset="0"/>
              <a:buChar char="•"/>
            </a:pPr>
            <a:r>
              <a:rPr lang="en-US" sz="900"/>
              <a:t>In addition,  a price evaluation preference of 10% can be applied to certified </a:t>
            </a:r>
            <a:r>
              <a:rPr lang="en-US" sz="900" err="1"/>
              <a:t>HUBZone</a:t>
            </a:r>
            <a:r>
              <a:rPr lang="en-US" sz="900"/>
              <a:t> firms in full and open contract competitions.</a:t>
            </a:r>
          </a:p>
          <a:p>
            <a:pPr eaLnBrk="1" hangingPunct="1">
              <a:spcBef>
                <a:spcPct val="0"/>
              </a:spcBef>
              <a:buFontTx/>
              <a:buChar char="•"/>
            </a:pPr>
            <a:endParaRPr lang="en-US" sz="900"/>
          </a:p>
          <a:p>
            <a:r>
              <a:rPr lang="en-US" sz="900" b="1"/>
              <a:t>§ 126.613   How does a price evaluation preference affect the bid of a qualified </a:t>
            </a:r>
            <a:r>
              <a:rPr lang="en-US" sz="900" b="1" err="1"/>
              <a:t>HUBZone</a:t>
            </a:r>
            <a:r>
              <a:rPr lang="en-US" sz="900" b="1"/>
              <a:t> SBC in full and open competition?</a:t>
            </a:r>
          </a:p>
          <a:p>
            <a:r>
              <a:rPr lang="en-US" sz="900"/>
              <a:t>(a)(1) Where a CO will award a contract on the basis of full and open competition, the CO must deem the price offered by a qualified </a:t>
            </a:r>
            <a:r>
              <a:rPr lang="en-US" sz="900" err="1"/>
              <a:t>HUBZone</a:t>
            </a:r>
            <a:r>
              <a:rPr lang="en-US" sz="900"/>
              <a:t> SBC to be lower than the price offered by another </a:t>
            </a:r>
            <a:r>
              <a:rPr lang="en-US" sz="900" err="1"/>
              <a:t>offeror</a:t>
            </a:r>
            <a:r>
              <a:rPr lang="en-US" sz="900"/>
              <a:t> (other than another SBC) if the price offered by the qualified </a:t>
            </a:r>
            <a:r>
              <a:rPr lang="en-US" sz="900" err="1"/>
              <a:t>HUBZone</a:t>
            </a:r>
            <a:r>
              <a:rPr lang="en-US" sz="900"/>
              <a:t> SBC is not more than 10% higher than the price offered by the otherwise lowest, responsive, and responsible </a:t>
            </a:r>
            <a:r>
              <a:rPr lang="en-US" sz="900" err="1"/>
              <a:t>offeror</a:t>
            </a:r>
            <a:r>
              <a:rPr lang="en-US" sz="900"/>
              <a:t>. For a best value procurement, the CO must apply the 10% preference to the otherwise successful offer of a large business and then determine which </a:t>
            </a:r>
            <a:r>
              <a:rPr lang="en-US" sz="900" err="1"/>
              <a:t>offeror</a:t>
            </a:r>
            <a:r>
              <a:rPr lang="en-US" sz="900"/>
              <a:t> represents the best value to the Government, in accordance with the terms of the solicitation.</a:t>
            </a:r>
          </a:p>
          <a:p>
            <a:r>
              <a:rPr lang="en-US" sz="900"/>
              <a:t>(2) Where, after considering the price evaluation adjustment, the price offered by a qualified </a:t>
            </a:r>
            <a:r>
              <a:rPr lang="en-US" sz="900" err="1"/>
              <a:t>HUBZone</a:t>
            </a:r>
            <a:r>
              <a:rPr lang="en-US" sz="900"/>
              <a:t> SBC is equal to the price offered by a large business (or, in a best value procurement, the total evaluation points received by a qualified </a:t>
            </a:r>
            <a:r>
              <a:rPr lang="en-US" sz="900" err="1"/>
              <a:t>HUBZone</a:t>
            </a:r>
            <a:r>
              <a:rPr lang="en-US" sz="900"/>
              <a:t> SBC is equal to the total evaluation points received by a large business), award shall be made to the qualified </a:t>
            </a:r>
            <a:r>
              <a:rPr lang="en-US" sz="900" err="1"/>
              <a:t>HUBZone</a:t>
            </a:r>
            <a:r>
              <a:rPr lang="en-US" sz="900"/>
              <a:t> SBC.</a:t>
            </a:r>
          </a:p>
          <a:p>
            <a:r>
              <a:rPr lang="en-US" sz="900" i="1"/>
              <a:t>Example 1:</a:t>
            </a:r>
            <a:r>
              <a:rPr lang="en-US" sz="900"/>
              <a:t> In a full and open competition, a qualified </a:t>
            </a:r>
            <a:r>
              <a:rPr lang="en-US" sz="900" err="1"/>
              <a:t>HUBZone</a:t>
            </a:r>
            <a:r>
              <a:rPr lang="en-US" sz="900"/>
              <a:t> SBC submits an offer of $98, a non-</a:t>
            </a:r>
            <a:r>
              <a:rPr lang="en-US" sz="900" err="1"/>
              <a:t>HUBZone</a:t>
            </a:r>
            <a:r>
              <a:rPr lang="en-US" sz="900"/>
              <a:t> SBC submits an offer of $95, and a large business submits an offer of $93. The lowest, responsive, responsible </a:t>
            </a:r>
            <a:r>
              <a:rPr lang="en-US" sz="900" err="1"/>
              <a:t>offeror</a:t>
            </a:r>
            <a:r>
              <a:rPr lang="en-US" sz="900"/>
              <a:t> would be the large business. However, the CO must apply the </a:t>
            </a:r>
            <a:r>
              <a:rPr lang="en-US" sz="900" err="1"/>
              <a:t>HUBZone</a:t>
            </a:r>
            <a:r>
              <a:rPr lang="en-US" sz="900"/>
              <a:t> price evaluation preference. In this example, the qualified </a:t>
            </a:r>
            <a:r>
              <a:rPr lang="en-US" sz="900" err="1"/>
              <a:t>HUBZone</a:t>
            </a:r>
            <a:r>
              <a:rPr lang="en-US" sz="900"/>
              <a:t> SBC's offer is not more than 10% higher than the large business' offer and, consequently, the qualified </a:t>
            </a:r>
            <a:r>
              <a:rPr lang="en-US" sz="900" err="1"/>
              <a:t>HUBZone</a:t>
            </a:r>
            <a:r>
              <a:rPr lang="en-US" sz="900"/>
              <a:t> SBC displaces the large business as the lowest, responsive, and responsible </a:t>
            </a:r>
            <a:r>
              <a:rPr lang="en-US" sz="900" err="1"/>
              <a:t>offeror</a:t>
            </a:r>
            <a:r>
              <a:rPr lang="en-US" sz="900"/>
              <a:t>. </a:t>
            </a:r>
          </a:p>
          <a:p>
            <a:r>
              <a:rPr lang="en-US" sz="900" i="1"/>
              <a:t>Example 2:</a:t>
            </a:r>
            <a:r>
              <a:rPr lang="en-US" sz="900"/>
              <a:t> In a full and open competition, a qualified </a:t>
            </a:r>
            <a:r>
              <a:rPr lang="en-US" sz="900" err="1"/>
              <a:t>HUBZone</a:t>
            </a:r>
            <a:r>
              <a:rPr lang="en-US" sz="900"/>
              <a:t> SBC submits an offer of $103, a non-</a:t>
            </a:r>
            <a:r>
              <a:rPr lang="en-US" sz="900" err="1"/>
              <a:t>HUBZone</a:t>
            </a:r>
            <a:r>
              <a:rPr lang="en-US" sz="900"/>
              <a:t> SBC submits an offer of $100, and a large business submits an offer of $93. The lowest, responsive, responsible </a:t>
            </a:r>
            <a:r>
              <a:rPr lang="en-US" sz="900" err="1"/>
              <a:t>offeror</a:t>
            </a:r>
            <a:r>
              <a:rPr lang="en-US" sz="900"/>
              <a:t> would be from the large business. The CO must then apply the </a:t>
            </a:r>
            <a:r>
              <a:rPr lang="en-US" sz="900" err="1"/>
              <a:t>HUBZone</a:t>
            </a:r>
            <a:r>
              <a:rPr lang="en-US" sz="900"/>
              <a:t> price evaluation preference. In this example, the qualified </a:t>
            </a:r>
            <a:r>
              <a:rPr lang="en-US" sz="900" err="1"/>
              <a:t>HUBZone</a:t>
            </a:r>
            <a:r>
              <a:rPr lang="en-US" sz="900"/>
              <a:t> SBC's offer is more than 10% higher than the large business' offer and, consequently, the qualified </a:t>
            </a:r>
            <a:r>
              <a:rPr lang="en-US" sz="900" err="1"/>
              <a:t>HUBZone</a:t>
            </a:r>
            <a:r>
              <a:rPr lang="en-US" sz="900"/>
              <a:t> SBC does not displace the large business as the lowest, responsive, and responsible </a:t>
            </a:r>
            <a:r>
              <a:rPr lang="en-US" sz="900" err="1"/>
              <a:t>offeror</a:t>
            </a:r>
            <a:r>
              <a:rPr lang="en-US" sz="900"/>
              <a:t>. In addition, the non-</a:t>
            </a:r>
            <a:r>
              <a:rPr lang="en-US" sz="900" err="1"/>
              <a:t>HUBZone</a:t>
            </a:r>
            <a:r>
              <a:rPr lang="en-US" sz="900"/>
              <a:t> SBC's offer at $100 does not displace the large business' offer because a price evaluation preference is not applied to change an offer and benefit a non-</a:t>
            </a:r>
            <a:r>
              <a:rPr lang="en-US" sz="900" err="1"/>
              <a:t>HUBZone</a:t>
            </a:r>
            <a:r>
              <a:rPr lang="en-US" sz="900"/>
              <a:t> SBC. </a:t>
            </a:r>
          </a:p>
          <a:p>
            <a:r>
              <a:rPr lang="en-US" sz="900" i="1"/>
              <a:t>Example 3:</a:t>
            </a:r>
            <a:r>
              <a:rPr lang="en-US" sz="900"/>
              <a:t> In a full and open competition, a qualified </a:t>
            </a:r>
            <a:r>
              <a:rPr lang="en-US" sz="900" err="1"/>
              <a:t>HUBZone</a:t>
            </a:r>
            <a:r>
              <a:rPr lang="en-US" sz="900"/>
              <a:t> SBC submits an offer of $98 and a non-</a:t>
            </a:r>
            <a:r>
              <a:rPr lang="en-US" sz="900" err="1"/>
              <a:t>HUBZone</a:t>
            </a:r>
            <a:r>
              <a:rPr lang="en-US" sz="900"/>
              <a:t> SBC submits an offer of $93. The CO would not apply the price evaluation preference in this procurement because the lowest, responsive, responsible </a:t>
            </a:r>
            <a:r>
              <a:rPr lang="en-US" sz="900" err="1"/>
              <a:t>offeror</a:t>
            </a:r>
            <a:r>
              <a:rPr lang="en-US" sz="900"/>
              <a:t> is a SBC. </a:t>
            </a:r>
          </a:p>
          <a:p>
            <a:pPr eaLnBrk="1" hangingPunct="1">
              <a:spcBef>
                <a:spcPct val="0"/>
              </a:spcBef>
              <a:buFontTx/>
              <a:buChar char="•"/>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DCC322-02F6-4CA6-817E-FB3DCA522036}" type="slidenum">
              <a:rPr lang="en-US" smtClean="0"/>
              <a:pPr fontAlgn="base">
                <a:spcBef>
                  <a:spcPct val="0"/>
                </a:spcBef>
                <a:spcAft>
                  <a:spcPct val="0"/>
                </a:spcAft>
                <a:defRPr/>
              </a:pPr>
              <a:t>52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itchFamily="34" charset="-128"/>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42" indent="-291169" eaLnBrk="0" hangingPunct="0">
              <a:defRPr sz="2400">
                <a:solidFill>
                  <a:schemeClr val="tx1"/>
                </a:solidFill>
                <a:latin typeface="Arial" charset="0"/>
                <a:ea typeface="ＭＳ Ｐゴシック" pitchFamily="34" charset="-128"/>
              </a:defRPr>
            </a:lvl2pPr>
            <a:lvl3pPr marL="1164680" indent="-232936" eaLnBrk="0" hangingPunct="0">
              <a:defRPr sz="2400">
                <a:solidFill>
                  <a:schemeClr val="tx1"/>
                </a:solidFill>
                <a:latin typeface="Arial" charset="0"/>
                <a:ea typeface="ＭＳ Ｐゴシック" pitchFamily="34" charset="-128"/>
              </a:defRPr>
            </a:lvl3pPr>
            <a:lvl4pPr marL="1630551" indent="-232936" eaLnBrk="0" hangingPunct="0">
              <a:defRPr sz="2400">
                <a:solidFill>
                  <a:schemeClr val="tx1"/>
                </a:solidFill>
                <a:latin typeface="Arial" charset="0"/>
                <a:ea typeface="ＭＳ Ｐゴシック" pitchFamily="34" charset="-128"/>
              </a:defRPr>
            </a:lvl4pPr>
            <a:lvl5pPr marL="2096422" indent="-232936" eaLnBrk="0" hangingPunct="0">
              <a:defRPr sz="2400">
                <a:solidFill>
                  <a:schemeClr val="tx1"/>
                </a:solidFill>
                <a:latin typeface="Arial" charset="0"/>
                <a:ea typeface="ＭＳ Ｐゴシック" pitchFamily="34" charset="-128"/>
              </a:defRPr>
            </a:lvl5pPr>
            <a:lvl6pPr marL="2562295" indent="-232936" eaLnBrk="0" fontAlgn="base" hangingPunct="0">
              <a:spcBef>
                <a:spcPct val="0"/>
              </a:spcBef>
              <a:spcAft>
                <a:spcPct val="0"/>
              </a:spcAft>
              <a:defRPr sz="2400">
                <a:solidFill>
                  <a:schemeClr val="tx1"/>
                </a:solidFill>
                <a:latin typeface="Arial" charset="0"/>
                <a:ea typeface="ＭＳ Ｐゴシック" pitchFamily="34" charset="-128"/>
              </a:defRPr>
            </a:lvl6pPr>
            <a:lvl7pPr marL="3028166" indent="-232936" eaLnBrk="0" fontAlgn="base" hangingPunct="0">
              <a:spcBef>
                <a:spcPct val="0"/>
              </a:spcBef>
              <a:spcAft>
                <a:spcPct val="0"/>
              </a:spcAft>
              <a:defRPr sz="2400">
                <a:solidFill>
                  <a:schemeClr val="tx1"/>
                </a:solidFill>
                <a:latin typeface="Arial" charset="0"/>
                <a:ea typeface="ＭＳ Ｐゴシック" pitchFamily="34" charset="-128"/>
              </a:defRPr>
            </a:lvl7pPr>
            <a:lvl8pPr marL="3494038" indent="-232936" eaLnBrk="0" fontAlgn="base" hangingPunct="0">
              <a:spcBef>
                <a:spcPct val="0"/>
              </a:spcBef>
              <a:spcAft>
                <a:spcPct val="0"/>
              </a:spcAft>
              <a:defRPr sz="2400">
                <a:solidFill>
                  <a:schemeClr val="tx1"/>
                </a:solidFill>
                <a:latin typeface="Arial" charset="0"/>
                <a:ea typeface="ＭＳ Ｐゴシック" pitchFamily="34" charset="-128"/>
              </a:defRPr>
            </a:lvl8pPr>
            <a:lvl9pPr marL="3959910" indent="-232936" eaLnBrk="0" fontAlgn="base" hangingPunct="0">
              <a:spcBef>
                <a:spcPct val="0"/>
              </a:spcBef>
              <a:spcAft>
                <a:spcPct val="0"/>
              </a:spcAft>
              <a:defRPr sz="2400">
                <a:solidFill>
                  <a:schemeClr val="tx1"/>
                </a:solidFill>
                <a:latin typeface="Arial" charset="0"/>
                <a:ea typeface="ＭＳ Ｐゴシック" pitchFamily="34" charset="-128"/>
              </a:defRPr>
            </a:lvl9pPr>
          </a:lstStyle>
          <a:p>
            <a:fld id="{087CE20C-8A5D-4D12-89E6-AB9B235E4FDC}" type="slidenum">
              <a:rPr lang="en-US" altLang="en-US" sz="1200"/>
              <a:pPr/>
              <a:t>53</a:t>
            </a:fld>
            <a:endParaRPr lang="en-US" altLang="en-US" sz="1200"/>
          </a:p>
        </p:txBody>
      </p:sp>
    </p:spTree>
    <p:extLst>
      <p:ext uri="{BB962C8B-B14F-4D97-AF65-F5344CB8AC3E}">
        <p14:creationId xmlns:p14="http://schemas.microsoft.com/office/powerpoint/2010/main" val="19236089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itchFamily="34" charset="-128"/>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42" indent="-291169" eaLnBrk="0" hangingPunct="0">
              <a:defRPr sz="2400">
                <a:solidFill>
                  <a:schemeClr val="tx1"/>
                </a:solidFill>
                <a:latin typeface="Arial" charset="0"/>
                <a:ea typeface="ＭＳ Ｐゴシック" pitchFamily="34" charset="-128"/>
              </a:defRPr>
            </a:lvl2pPr>
            <a:lvl3pPr marL="1164680" indent="-232936" eaLnBrk="0" hangingPunct="0">
              <a:defRPr sz="2400">
                <a:solidFill>
                  <a:schemeClr val="tx1"/>
                </a:solidFill>
                <a:latin typeface="Arial" charset="0"/>
                <a:ea typeface="ＭＳ Ｐゴシック" pitchFamily="34" charset="-128"/>
              </a:defRPr>
            </a:lvl3pPr>
            <a:lvl4pPr marL="1630551" indent="-232936" eaLnBrk="0" hangingPunct="0">
              <a:defRPr sz="2400">
                <a:solidFill>
                  <a:schemeClr val="tx1"/>
                </a:solidFill>
                <a:latin typeface="Arial" charset="0"/>
                <a:ea typeface="ＭＳ Ｐゴシック" pitchFamily="34" charset="-128"/>
              </a:defRPr>
            </a:lvl4pPr>
            <a:lvl5pPr marL="2096422" indent="-232936" eaLnBrk="0" hangingPunct="0">
              <a:defRPr sz="2400">
                <a:solidFill>
                  <a:schemeClr val="tx1"/>
                </a:solidFill>
                <a:latin typeface="Arial" charset="0"/>
                <a:ea typeface="ＭＳ Ｐゴシック" pitchFamily="34" charset="-128"/>
              </a:defRPr>
            </a:lvl5pPr>
            <a:lvl6pPr marL="2562295" indent="-232936" eaLnBrk="0" fontAlgn="base" hangingPunct="0">
              <a:spcBef>
                <a:spcPct val="0"/>
              </a:spcBef>
              <a:spcAft>
                <a:spcPct val="0"/>
              </a:spcAft>
              <a:defRPr sz="2400">
                <a:solidFill>
                  <a:schemeClr val="tx1"/>
                </a:solidFill>
                <a:latin typeface="Arial" charset="0"/>
                <a:ea typeface="ＭＳ Ｐゴシック" pitchFamily="34" charset="-128"/>
              </a:defRPr>
            </a:lvl6pPr>
            <a:lvl7pPr marL="3028166" indent="-232936" eaLnBrk="0" fontAlgn="base" hangingPunct="0">
              <a:spcBef>
                <a:spcPct val="0"/>
              </a:spcBef>
              <a:spcAft>
                <a:spcPct val="0"/>
              </a:spcAft>
              <a:defRPr sz="2400">
                <a:solidFill>
                  <a:schemeClr val="tx1"/>
                </a:solidFill>
                <a:latin typeface="Arial" charset="0"/>
                <a:ea typeface="ＭＳ Ｐゴシック" pitchFamily="34" charset="-128"/>
              </a:defRPr>
            </a:lvl7pPr>
            <a:lvl8pPr marL="3494038" indent="-232936" eaLnBrk="0" fontAlgn="base" hangingPunct="0">
              <a:spcBef>
                <a:spcPct val="0"/>
              </a:spcBef>
              <a:spcAft>
                <a:spcPct val="0"/>
              </a:spcAft>
              <a:defRPr sz="2400">
                <a:solidFill>
                  <a:schemeClr val="tx1"/>
                </a:solidFill>
                <a:latin typeface="Arial" charset="0"/>
                <a:ea typeface="ＭＳ Ｐゴシック" pitchFamily="34" charset="-128"/>
              </a:defRPr>
            </a:lvl8pPr>
            <a:lvl9pPr marL="3959910" indent="-232936" eaLnBrk="0" fontAlgn="base" hangingPunct="0">
              <a:spcBef>
                <a:spcPct val="0"/>
              </a:spcBef>
              <a:spcAft>
                <a:spcPct val="0"/>
              </a:spcAft>
              <a:defRPr sz="2400">
                <a:solidFill>
                  <a:schemeClr val="tx1"/>
                </a:solidFill>
                <a:latin typeface="Arial" charset="0"/>
                <a:ea typeface="ＭＳ Ｐゴシック" pitchFamily="34" charset="-128"/>
              </a:defRPr>
            </a:lvl9pPr>
          </a:lstStyle>
          <a:p>
            <a:fld id="{DE572AC7-343F-4B9D-92E4-74650266E243}" type="slidenum">
              <a:rPr lang="en-US" altLang="en-US" sz="1200"/>
              <a:pPr/>
              <a:t>54</a:t>
            </a:fld>
            <a:endParaRPr lang="en-US" alt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OK…. So how do you know if your firm or employees are located in a designated HUBZone area?</a:t>
            </a:r>
          </a:p>
          <a:p>
            <a:pPr eaLnBrk="1" hangingPunct="1">
              <a:spcBef>
                <a:spcPct val="0"/>
              </a:spcBef>
            </a:pPr>
            <a:endParaRPr lang="en-US"/>
          </a:p>
          <a:p>
            <a:pPr defTabSz="912937" fontAlgn="base">
              <a:spcBef>
                <a:spcPct val="0"/>
              </a:spcBef>
              <a:spcAft>
                <a:spcPct val="0"/>
              </a:spcAft>
              <a:defRPr/>
            </a:pPr>
            <a:r>
              <a:rPr lang="en-US"/>
              <a:t>SBA has a HUBZone map where you can insert the address and zip code of a specific location (or its coordinates) to determine if that location is recognized as a designated HUBZone.  </a:t>
            </a:r>
            <a:r>
              <a:rPr lang="en-US" err="1"/>
              <a:t>HUBZones</a:t>
            </a:r>
            <a:r>
              <a:rPr lang="en-US"/>
              <a:t> are determined by the government – using the most current census, unemployment and other data. This tool will help you determine if your business location and employees are located within a HUBZone area.  </a:t>
            </a:r>
          </a:p>
          <a:p>
            <a:pPr eaLnBrk="1" hangingPunct="1">
              <a:spcBef>
                <a:spcPct val="0"/>
              </a:spcBef>
            </a:pPr>
            <a:endParaRPr lang="en-US"/>
          </a:p>
          <a:p>
            <a:pPr eaLnBrk="1" hangingPunct="1">
              <a:spcBef>
                <a:spcPct val="0"/>
              </a:spcBef>
            </a:pPr>
            <a:r>
              <a:rPr lang="en-US"/>
              <a:t>At you convenience, return to this slide or the resource section at the end of the course and use the hyperlink to access the HUBZone Map landing page.  The</a:t>
            </a:r>
            <a:r>
              <a:rPr lang="en-US" baseline="0"/>
              <a:t> landing page contains the most updated information about HUBZone areas that may not yet be represented in the maps, has the link to the HUBZone maps and a geocoding toolkit.  The geocoding toolkit is perfect for finding the coordinates for addresses that the HUBZone map cannot find.  Once you get the longitude and latitude, you can plug these in the HUBZone map by pressing “Coordinate Input” right next to the “Reset” button on the right of the address field.</a:t>
            </a:r>
            <a:endParaRPr lang="en-US"/>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1D5DDB-BBAD-4E4A-81EE-E67631537087}" type="slidenum">
              <a:rPr lang="en-US" smtClean="0"/>
              <a:pPr fontAlgn="base">
                <a:spcBef>
                  <a:spcPct val="0"/>
                </a:spcBef>
                <a:spcAft>
                  <a:spcPct val="0"/>
                </a:spcAft>
                <a:defRPr/>
              </a:pPr>
              <a:t>55</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OK…. So how do you know if your firm or employees are located in a designated HUBZone area?</a:t>
            </a:r>
          </a:p>
          <a:p>
            <a:pPr eaLnBrk="1" hangingPunct="1">
              <a:spcBef>
                <a:spcPct val="0"/>
              </a:spcBef>
            </a:pPr>
            <a:endParaRPr lang="en-US"/>
          </a:p>
          <a:p>
            <a:pPr defTabSz="912937" fontAlgn="base">
              <a:spcBef>
                <a:spcPct val="0"/>
              </a:spcBef>
              <a:spcAft>
                <a:spcPct val="0"/>
              </a:spcAft>
              <a:defRPr/>
            </a:pPr>
            <a:r>
              <a:rPr lang="en-US"/>
              <a:t>SBA has a HUBZone map where you can insert the address and zip code of a specific location (or its coordinates) to determine if that location is recognized as a designated HUBZone.  </a:t>
            </a:r>
            <a:r>
              <a:rPr lang="en-US" err="1"/>
              <a:t>HUBZones</a:t>
            </a:r>
            <a:r>
              <a:rPr lang="en-US"/>
              <a:t> are determined by the government – using the most current census, unemployment and other data. This tool will help you determine if your business location and employees are located within a HUBZone area.  </a:t>
            </a:r>
          </a:p>
          <a:p>
            <a:pPr eaLnBrk="1" hangingPunct="1">
              <a:spcBef>
                <a:spcPct val="0"/>
              </a:spcBef>
            </a:pPr>
            <a:endParaRPr lang="en-US"/>
          </a:p>
          <a:p>
            <a:pPr eaLnBrk="1" hangingPunct="1">
              <a:spcBef>
                <a:spcPct val="0"/>
              </a:spcBef>
            </a:pPr>
            <a:r>
              <a:rPr lang="en-US"/>
              <a:t>At you convenience, return to this slide or the resource section at the end of the course and use the hyperlink to access the HUBZone Map landing page.  The</a:t>
            </a:r>
            <a:r>
              <a:rPr lang="en-US" baseline="0"/>
              <a:t> landing page contains the most updated information about HUBZone areas that may not yet be represented in the maps, has the link to the HUBZone maps and a geocoding toolkit.  The geocoding toolkit is perfect for finding the coordinates for addresses that the HUBZone map cannot find.  Once you get the longitude and latitude, you can plug these in the HUBZone map by pressing “Coordinate Input” right next to the “Reset” button on the right of the address field.</a:t>
            </a:r>
            <a:endParaRPr lang="en-US"/>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1D5DDB-BBAD-4E4A-81EE-E67631537087}" type="slidenum">
              <a:rPr lang="en-US" smtClean="0"/>
              <a:pPr fontAlgn="base">
                <a:spcBef>
                  <a:spcPct val="0"/>
                </a:spcBef>
                <a:spcAft>
                  <a:spcPct val="0"/>
                </a:spcAft>
                <a:defRPr/>
              </a:pPr>
              <a:t>56</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OK…. So how do you know if your firm or employees are located in a designated HUBZone area?</a:t>
            </a:r>
          </a:p>
          <a:p>
            <a:pPr eaLnBrk="1" hangingPunct="1">
              <a:spcBef>
                <a:spcPct val="0"/>
              </a:spcBef>
            </a:pPr>
            <a:endParaRPr lang="en-US"/>
          </a:p>
          <a:p>
            <a:pPr defTabSz="912937" fontAlgn="base">
              <a:spcBef>
                <a:spcPct val="0"/>
              </a:spcBef>
              <a:spcAft>
                <a:spcPct val="0"/>
              </a:spcAft>
              <a:defRPr/>
            </a:pPr>
            <a:r>
              <a:rPr lang="en-US"/>
              <a:t>SBA has a HUBZone map where you can insert the address and zip code of a specific location (or its coordinates) to determine if that location is recognized as a designated HUBZone.  </a:t>
            </a:r>
            <a:r>
              <a:rPr lang="en-US" err="1"/>
              <a:t>HUBZones</a:t>
            </a:r>
            <a:r>
              <a:rPr lang="en-US"/>
              <a:t> are determined by the government – using the most current census, unemployment and other data. This tool will help you determine if your business location and employees are located within a HUBZone area.  </a:t>
            </a:r>
          </a:p>
          <a:p>
            <a:pPr eaLnBrk="1" hangingPunct="1">
              <a:spcBef>
                <a:spcPct val="0"/>
              </a:spcBef>
            </a:pPr>
            <a:endParaRPr lang="en-US"/>
          </a:p>
          <a:p>
            <a:pPr eaLnBrk="1" hangingPunct="1">
              <a:spcBef>
                <a:spcPct val="0"/>
              </a:spcBef>
            </a:pPr>
            <a:r>
              <a:rPr lang="en-US"/>
              <a:t>At you convenience, return to this slide or the resource section at the end of the course and use the hyperlink to access the HUBZone Map landing page.  The</a:t>
            </a:r>
            <a:r>
              <a:rPr lang="en-US" baseline="0"/>
              <a:t> landing page contains the most updated information about HUBZone areas that may not yet be represented in the maps, has the link to the HUBZone maps and a geocoding toolkit.  The geocoding toolkit is perfect for finding the coordinates for addresses that the HUBZone map cannot find.  Once you get the longitude and latitude, you can plug these in the HUBZone map by pressing “Coordinate Input” right next to the “Reset” button on the right of the address field.</a:t>
            </a:r>
            <a:endParaRPr lang="en-US"/>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1D5DDB-BBAD-4E4A-81EE-E67631537087}" type="slidenum">
              <a:rPr lang="en-US" smtClean="0"/>
              <a:pPr fontAlgn="base">
                <a:spcBef>
                  <a:spcPct val="0"/>
                </a:spcBef>
                <a:spcAft>
                  <a:spcPct val="0"/>
                </a:spcAft>
                <a:defRPr/>
              </a:pPr>
              <a:t>57</a:t>
            </a:fld>
            <a:endParaRPr lang="en-US"/>
          </a:p>
        </p:txBody>
      </p:sp>
    </p:spTree>
    <p:extLst>
      <p:ext uri="{BB962C8B-B14F-4D97-AF65-F5344CB8AC3E}">
        <p14:creationId xmlns:p14="http://schemas.microsoft.com/office/powerpoint/2010/main" val="474243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1162050"/>
            <a:ext cx="3365500" cy="2525713"/>
          </a:xfrm>
        </p:spPr>
      </p:sp>
      <p:sp>
        <p:nvSpPr>
          <p:cNvPr id="3" name="Notes Placeholder 2"/>
          <p:cNvSpPr>
            <a:spLocks noGrp="1"/>
          </p:cNvSpPr>
          <p:nvPr>
            <p:ph type="body" idx="1"/>
          </p:nvPr>
        </p:nvSpPr>
        <p:spPr/>
        <p:txBody>
          <a:bodyPr/>
          <a:lstStyle/>
          <a:p>
            <a:pPr lvl="0" eaLnBrk="0" hangingPunct="0"/>
            <a:r>
              <a:rPr lang="en-US"/>
              <a:t>Designed to assist socially and economically disadvantaged owned small businesses compete in the federal marketplace.</a:t>
            </a:r>
          </a:p>
          <a:p>
            <a:pPr lvl="0" eaLnBrk="0" hangingPunct="0"/>
            <a:r>
              <a:rPr lang="en-US"/>
              <a:t>A certified firm has the potential to receive sole source contracts (no competition) up to $4 million for goods and services, including construction, and $7 million for manufacturing requirements.</a:t>
            </a:r>
          </a:p>
          <a:p>
            <a:pPr lvl="0" eaLnBrk="0" hangingPunct="0"/>
            <a:r>
              <a:rPr lang="en-US"/>
              <a:t>The Federal Government has specified annual prime contracting goals for designated small businesses. For Small Disadvantaged Business, (which includes the 8(a) program) it is 5%.</a:t>
            </a:r>
          </a:p>
          <a:p>
            <a:pPr lvl="0" eaLnBrk="0" hangingPunct="0"/>
            <a:r>
              <a:rPr lang="en-US"/>
              <a:t>A certified firm has only one 9-year tenure in this program. The first 4 years are considered a development stage and the last 5 years are considered a transitional stage.</a:t>
            </a:r>
          </a:p>
          <a:p>
            <a:pPr lvl="0" eaLnBrk="0" hangingPunct="0"/>
            <a:r>
              <a:rPr lang="en-US"/>
              <a:t>Continuation in the program is dependent upon the firm’s continuing eligibility as a socially and economically disadvantaged firm with day-to-day management control by the individual upon whom eligibility is based.</a:t>
            </a:r>
          </a:p>
          <a:p>
            <a:pPr lvl="0" eaLnBrk="0" hangingPunct="0"/>
            <a:r>
              <a:rPr lang="en-US"/>
              <a:t>The program provides business development support such as technical and management assistance, financial assistance, subcontracts and prime contracts.</a:t>
            </a:r>
            <a:endParaRPr lang="en-US" sz="1100" kern="1200">
              <a:solidFill>
                <a:schemeClr val="tx1"/>
              </a:solidFill>
              <a:latin typeface="Source Sans Pro" panose="020B0503030403020204" pitchFamily="34" charset="0"/>
              <a:ea typeface="Source Sans Pro" panose="020B0503030403020204" pitchFamily="34" charset="0"/>
              <a:cs typeface="+mn-cs"/>
            </a:endParaRPr>
          </a:p>
          <a:p>
            <a:endParaRPr lang="en-US"/>
          </a:p>
        </p:txBody>
      </p:sp>
      <p:sp>
        <p:nvSpPr>
          <p:cNvPr id="4" name="Slide Number Placeholder 3"/>
          <p:cNvSpPr>
            <a:spLocks noGrp="1"/>
          </p:cNvSpPr>
          <p:nvPr>
            <p:ph type="sldNum" sz="quarter" idx="10"/>
          </p:nvPr>
        </p:nvSpPr>
        <p:spPr/>
        <p:txBody>
          <a:bodyPr/>
          <a:lstStyle/>
          <a:p>
            <a:fld id="{452140A9-11FD-AB46-B99D-C1331D8D84D1}" type="slidenum">
              <a:rPr lang="en-US" smtClean="0"/>
              <a:t>58</a:t>
            </a:fld>
            <a:endParaRPr lang="en-US"/>
          </a:p>
        </p:txBody>
      </p:sp>
    </p:spTree>
    <p:extLst>
      <p:ext uri="{BB962C8B-B14F-4D97-AF65-F5344CB8AC3E}">
        <p14:creationId xmlns:p14="http://schemas.microsoft.com/office/powerpoint/2010/main" val="2197404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8500" y="573088"/>
            <a:ext cx="2919413" cy="2190750"/>
          </a:xfrm>
        </p:spPr>
      </p:sp>
      <p:sp>
        <p:nvSpPr>
          <p:cNvPr id="3" name="Notes Placeholder 2"/>
          <p:cNvSpPr>
            <a:spLocks noGrp="1"/>
          </p:cNvSpPr>
          <p:nvPr>
            <p:ph type="body" idx="1"/>
          </p:nvPr>
        </p:nvSpPr>
        <p:spPr/>
        <p:txBody>
          <a:bodyPr/>
          <a:lstStyle/>
          <a:p>
            <a:pPr marL="342900" marR="0" lvl="0" indent="-342900" eaLnBrk="0" hangingPunct="0">
              <a:spcBef>
                <a:spcPts val="290"/>
              </a:spcBef>
              <a:spcAft>
                <a:spcPts val="0"/>
              </a:spcAft>
              <a:buClr>
                <a:srgbClr val="595959"/>
              </a:buClr>
              <a:buSzPts val="1050"/>
              <a:buFont typeface="Wingdings" panose="05000000000000000000" pitchFamily="2" charset="2"/>
              <a:buChar char="Ø"/>
              <a:tabLst>
                <a:tab pos="1181100" algn="l"/>
              </a:tabLst>
            </a:pPr>
            <a:r>
              <a:rPr lang="en-US" b="1" dirty="0">
                <a:latin typeface="Source Sans Pro" panose="020B0503030403020204"/>
                <a:ea typeface="Times New Roman" panose="02020603050405020304" pitchFamily="18" charset="0"/>
                <a:cs typeface="Symbol" panose="05050102010706020507" pitchFamily="18" charset="2"/>
              </a:rPr>
              <a:t> spending levels when he first took office. </a:t>
            </a:r>
          </a:p>
          <a:p>
            <a:pPr marL="342900" marR="0" lvl="0" indent="-342900" eaLnBrk="0" hangingPunct="0">
              <a:spcBef>
                <a:spcPts val="290"/>
              </a:spcBef>
              <a:spcAft>
                <a:spcPts val="0"/>
              </a:spcAft>
              <a:buClr>
                <a:srgbClr val="595959"/>
              </a:buClr>
              <a:buSzPts val="1050"/>
              <a:buFont typeface="Wingdings" panose="05000000000000000000" pitchFamily="2" charset="2"/>
              <a:buChar char="Ø"/>
              <a:tabLst>
                <a:tab pos="1181100" algn="l"/>
              </a:tabLst>
            </a:pPr>
            <a:r>
              <a:rPr lang="en-US" b="1" dirty="0">
                <a:latin typeface="Source Sans Pro" panose="020B0503030403020204"/>
                <a:ea typeface="Times New Roman" panose="02020603050405020304" pitchFamily="18" charset="0"/>
                <a:cs typeface="Symbol" panose="05050102010706020507" pitchFamily="18" charset="2"/>
              </a:rPr>
              <a:t>Prime Contracting Government-wide Procurement Goals:</a:t>
            </a:r>
          </a:p>
          <a:p>
            <a:pPr marL="342900" marR="0" lvl="0" indent="-342900" eaLnBrk="0" hangingPunct="0">
              <a:spcBef>
                <a:spcPts val="290"/>
              </a:spcBef>
              <a:spcAft>
                <a:spcPts val="0"/>
              </a:spcAft>
              <a:buClr>
                <a:srgbClr val="595959"/>
              </a:buClr>
              <a:buSzPts val="1050"/>
              <a:buFont typeface="Wingdings" panose="05000000000000000000" pitchFamily="2" charset="2"/>
              <a:buChar char="Ø"/>
              <a:tabLst>
                <a:tab pos="1181100" algn="l"/>
              </a:tabLst>
            </a:pPr>
            <a:r>
              <a:rPr lang="en-US" b="1" dirty="0">
                <a:latin typeface="Source Sans Pro" panose="020B0503030403020204"/>
                <a:ea typeface="Times New Roman" panose="02020603050405020304" pitchFamily="18" charset="0"/>
                <a:cs typeface="Symbol" panose="05050102010706020507" pitchFamily="18" charset="2"/>
              </a:rPr>
              <a:t>23% of all federal purchasing is set aside for small businesses.</a:t>
            </a:r>
          </a:p>
          <a:p>
            <a:pPr marL="342900" marR="0" lvl="0" indent="-342900" eaLnBrk="0" hangingPunct="0">
              <a:spcBef>
                <a:spcPts val="290"/>
              </a:spcBef>
              <a:spcAft>
                <a:spcPts val="0"/>
              </a:spcAft>
              <a:buClr>
                <a:srgbClr val="595959"/>
              </a:buClr>
              <a:buSzPts val="1050"/>
              <a:buFont typeface="Wingdings" panose="05000000000000000000" pitchFamily="2" charset="2"/>
              <a:buChar char="Ø"/>
              <a:tabLst>
                <a:tab pos="1181100" algn="l"/>
              </a:tabLst>
            </a:pPr>
            <a:endParaRPr lang="en-US" b="1" dirty="0">
              <a:latin typeface="Source Sans Pro" panose="020B0503030403020204"/>
              <a:ea typeface="Times New Roman" panose="02020603050405020304" pitchFamily="18" charset="0"/>
              <a:cs typeface="Symbol" panose="05050102010706020507" pitchFamily="18" charset="2"/>
            </a:endParaRPr>
          </a:p>
          <a:p>
            <a:pPr marL="342900" marR="0" lvl="0" indent="-342900" eaLnBrk="0" hangingPunct="0">
              <a:spcBef>
                <a:spcPts val="290"/>
              </a:spcBef>
              <a:spcAft>
                <a:spcPts val="0"/>
              </a:spcAft>
              <a:buClr>
                <a:srgbClr val="595959"/>
              </a:buClr>
              <a:buSzPts val="1050"/>
              <a:buFont typeface="Wingdings" panose="05000000000000000000" pitchFamily="2" charset="2"/>
              <a:buChar char="Ø"/>
              <a:tabLst>
                <a:tab pos="1181100" algn="l"/>
              </a:tabLst>
            </a:pPr>
            <a:endParaRPr lang="en-US" b="1" dirty="0">
              <a:latin typeface="Source Sans Pro" panose="020B0503030403020204"/>
              <a:ea typeface="Times New Roman" panose="02020603050405020304" pitchFamily="18" charset="0"/>
              <a:cs typeface="Symbol" panose="05050102010706020507" pitchFamily="18" charset="2"/>
            </a:endParaRPr>
          </a:p>
          <a:p>
            <a:pPr marL="342900" marR="0" lvl="0" indent="-342900" eaLnBrk="0" hangingPunct="0">
              <a:spcBef>
                <a:spcPts val="290"/>
              </a:spcBef>
              <a:spcAft>
                <a:spcPts val="0"/>
              </a:spcAft>
              <a:buClr>
                <a:srgbClr val="595959"/>
              </a:buClr>
              <a:buSzPts val="1050"/>
              <a:buFont typeface="Wingdings" panose="05000000000000000000" pitchFamily="2" charset="2"/>
              <a:buChar char="Ø"/>
              <a:tabLst>
                <a:tab pos="1181100" algn="l"/>
              </a:tabLst>
            </a:pPr>
            <a:r>
              <a:rPr lang="en-US" b="1" dirty="0">
                <a:latin typeface="Source Sans Pro" panose="020B0503030403020204"/>
                <a:ea typeface="Times New Roman" panose="02020603050405020304" pitchFamily="18" charset="0"/>
                <a:cs typeface="Symbol" panose="05050102010706020507" pitchFamily="18" charset="2"/>
              </a:rPr>
              <a:t>Targeted Set-asides and Acquisition Goals</a:t>
            </a:r>
            <a:endParaRPr lang="en-US" dirty="0">
              <a:latin typeface="Source Sans Pro" panose="020B0503030403020204"/>
              <a:ea typeface="Times New Roman" panose="02020603050405020304" pitchFamily="18" charset="0"/>
              <a:cs typeface="Symbol" panose="05050102010706020507" pitchFamily="18" charset="2"/>
            </a:endParaRPr>
          </a:p>
          <a:p>
            <a:pPr marL="742950" marR="0" lvl="1" indent="-285750" eaLnBrk="0" hangingPunct="0">
              <a:spcBef>
                <a:spcPts val="290"/>
              </a:spcBef>
              <a:spcAft>
                <a:spcPts val="0"/>
              </a:spcAft>
              <a:buSzPts val="1300"/>
              <a:buFont typeface="Courier New" panose="02070309020205020404" pitchFamily="49" charset="0"/>
              <a:buChar char="o"/>
              <a:tabLst>
                <a:tab pos="1181100" algn="l"/>
              </a:tabLst>
            </a:pPr>
            <a:r>
              <a:rPr lang="en-US" dirty="0">
                <a:latin typeface="Source Sans Pro" panose="020B0503030403020204"/>
                <a:ea typeface="Times New Roman" panose="02020603050405020304" pitchFamily="18" charset="0"/>
                <a:cs typeface="Source Sans Pro" panose="020B0503030403020204"/>
              </a:rPr>
              <a:t>Women-owned small businesses - (5%)</a:t>
            </a:r>
          </a:p>
          <a:p>
            <a:pPr marL="742950" marR="0" lvl="1" indent="-285750" eaLnBrk="0" hangingPunct="0">
              <a:spcBef>
                <a:spcPts val="290"/>
              </a:spcBef>
              <a:spcAft>
                <a:spcPts val="0"/>
              </a:spcAft>
              <a:buSzPts val="1300"/>
              <a:buFont typeface="Courier New" panose="02070309020205020404" pitchFamily="49" charset="0"/>
              <a:buChar char="o"/>
              <a:tabLst>
                <a:tab pos="1181100" algn="l"/>
              </a:tabLst>
            </a:pPr>
            <a:r>
              <a:rPr lang="en-US" dirty="0">
                <a:latin typeface="Source Sans Pro" panose="020B0503030403020204"/>
                <a:ea typeface="Times New Roman" panose="02020603050405020304" pitchFamily="18" charset="0"/>
                <a:cs typeface="Source Sans Pro" panose="020B0503030403020204"/>
              </a:rPr>
              <a:t>Small disadvantaged businesses </a:t>
            </a:r>
            <a:r>
              <a:rPr lang="en-US" sz="1100" b="0" dirty="0">
                <a:latin typeface="Source Sans Pro" panose="020B0503030403020204"/>
              </a:rPr>
              <a:t>including 8(a) certified </a:t>
            </a:r>
            <a:r>
              <a:rPr lang="en-US" sz="1100" b="1" dirty="0">
                <a:latin typeface="Source Sans Pro" panose="020B0503030403020204"/>
              </a:rPr>
              <a:t>- </a:t>
            </a:r>
            <a:r>
              <a:rPr lang="en-US" dirty="0">
                <a:latin typeface="Source Sans Pro" panose="020B0503030403020204"/>
                <a:ea typeface="Times New Roman" panose="02020603050405020304" pitchFamily="18" charset="0"/>
                <a:cs typeface="Source Sans Pro" panose="020B0503030403020204"/>
              </a:rPr>
              <a:t>(5%)</a:t>
            </a:r>
          </a:p>
          <a:p>
            <a:pPr marL="742950" marR="0" lvl="1" indent="-285750" eaLnBrk="0" hangingPunct="0">
              <a:spcBef>
                <a:spcPts val="290"/>
              </a:spcBef>
              <a:spcAft>
                <a:spcPts val="0"/>
              </a:spcAft>
              <a:buSzPts val="1300"/>
              <a:buFont typeface="Courier New" panose="02070309020205020404" pitchFamily="49" charset="0"/>
              <a:buChar char="o"/>
              <a:tabLst>
                <a:tab pos="1181100" algn="l"/>
              </a:tabLst>
            </a:pPr>
            <a:r>
              <a:rPr lang="en-US" dirty="0">
                <a:latin typeface="Source Sans Pro" panose="020B0503030403020204"/>
                <a:ea typeface="Times New Roman" panose="02020603050405020304" pitchFamily="18" charset="0"/>
                <a:cs typeface="Source Sans Pro" panose="020B0503030403020204"/>
              </a:rPr>
              <a:t>HUBZone - (3%) </a:t>
            </a:r>
          </a:p>
          <a:p>
            <a:pPr marL="742950" marR="0" lvl="1" indent="-285750" eaLnBrk="0" hangingPunct="0">
              <a:spcBef>
                <a:spcPts val="290"/>
              </a:spcBef>
              <a:spcAft>
                <a:spcPts val="0"/>
              </a:spcAft>
              <a:buSzPts val="1300"/>
              <a:buFont typeface="Courier New" panose="02070309020205020404" pitchFamily="49" charset="0"/>
              <a:buChar char="o"/>
              <a:tabLst>
                <a:tab pos="1181100" algn="l"/>
              </a:tabLst>
            </a:pPr>
            <a:r>
              <a:rPr lang="en-US" dirty="0">
                <a:latin typeface="Source Sans Pro" panose="020B0503030403020204"/>
                <a:ea typeface="Times New Roman" panose="02020603050405020304" pitchFamily="18" charset="0"/>
                <a:cs typeface="Source Sans Pro" panose="020B0503030403020204"/>
              </a:rPr>
              <a:t>Service-disabled veteran-owned small businesses - (3%) </a:t>
            </a:r>
          </a:p>
          <a:p>
            <a:pPr marL="742950" marR="0" lvl="1" indent="-285750" eaLnBrk="0" hangingPunct="0">
              <a:spcBef>
                <a:spcPts val="290"/>
              </a:spcBef>
              <a:spcAft>
                <a:spcPts val="0"/>
              </a:spcAft>
              <a:buSzPts val="1300"/>
              <a:buFont typeface="Courier New" panose="02070309020205020404" pitchFamily="49" charset="0"/>
              <a:buChar char="o"/>
              <a:tabLst>
                <a:tab pos="1181100" algn="l"/>
              </a:tabLst>
            </a:pPr>
            <a:r>
              <a:rPr lang="en-US" dirty="0">
                <a:latin typeface="Source Sans Pro" panose="020B0503030403020204"/>
                <a:ea typeface="Times New Roman" panose="02020603050405020304" pitchFamily="18" charset="0"/>
                <a:cs typeface="Source Sans Pro" panose="020B0503030403020204"/>
              </a:rPr>
              <a:t>Overall small business goal of 23%</a:t>
            </a:r>
          </a:p>
          <a:p>
            <a:pPr marL="171450" marR="0" lvl="0" indent="-171450" eaLnBrk="0" hangingPunct="0">
              <a:spcBef>
                <a:spcPts val="290"/>
              </a:spcBef>
              <a:spcAft>
                <a:spcPts val="0"/>
              </a:spcAft>
              <a:buClr>
                <a:srgbClr val="595959"/>
              </a:buClr>
              <a:buSzPts val="1050"/>
              <a:buFont typeface="Wingdings" panose="05000000000000000000" pitchFamily="2" charset="2"/>
              <a:buChar char="Ø"/>
              <a:tabLst>
                <a:tab pos="1181100" algn="l"/>
              </a:tabLst>
            </a:pPr>
            <a:r>
              <a:rPr lang="en-US" dirty="0">
                <a:latin typeface="Source Sans Pro" panose="020B0503030403020204"/>
                <a:ea typeface="Times New Roman" panose="02020603050405020304" pitchFamily="18" charset="0"/>
                <a:cs typeface="Symbol" panose="05050102010706020507" pitchFamily="18" charset="2"/>
              </a:rPr>
              <a:t>Set-asides are reserved for small business between the Micro-purchase Threshold and the Simplified Acquisition Threshold.</a:t>
            </a:r>
          </a:p>
        </p:txBody>
      </p:sp>
      <p:sp>
        <p:nvSpPr>
          <p:cNvPr id="4" name="Slide Number Placeholder 3"/>
          <p:cNvSpPr>
            <a:spLocks noGrp="1"/>
          </p:cNvSpPr>
          <p:nvPr>
            <p:ph type="sldNum" sz="quarter" idx="10"/>
          </p:nvPr>
        </p:nvSpPr>
        <p:spPr/>
        <p:txBody>
          <a:bodyPr/>
          <a:lstStyle/>
          <a:p>
            <a:fld id="{452140A9-11FD-AB46-B99D-C1331D8D84D1}" type="slidenum">
              <a:rPr lang="en-US" smtClean="0"/>
              <a:t>5</a:t>
            </a:fld>
            <a:endParaRPr lang="en-US"/>
          </a:p>
        </p:txBody>
      </p:sp>
    </p:spTree>
    <p:extLst>
      <p:ext uri="{BB962C8B-B14F-4D97-AF65-F5344CB8AC3E}">
        <p14:creationId xmlns:p14="http://schemas.microsoft.com/office/powerpoint/2010/main" val="16544986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itchFamily="34" charset="-128"/>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42" indent="-291169" eaLnBrk="0" hangingPunct="0">
              <a:defRPr sz="2400">
                <a:solidFill>
                  <a:schemeClr val="tx1"/>
                </a:solidFill>
                <a:latin typeface="Arial" charset="0"/>
                <a:ea typeface="ＭＳ Ｐゴシック" pitchFamily="34" charset="-128"/>
              </a:defRPr>
            </a:lvl2pPr>
            <a:lvl3pPr marL="1164680" indent="-232936" eaLnBrk="0" hangingPunct="0">
              <a:defRPr sz="2400">
                <a:solidFill>
                  <a:schemeClr val="tx1"/>
                </a:solidFill>
                <a:latin typeface="Arial" charset="0"/>
                <a:ea typeface="ＭＳ Ｐゴシック" pitchFamily="34" charset="-128"/>
              </a:defRPr>
            </a:lvl3pPr>
            <a:lvl4pPr marL="1630551" indent="-232936" eaLnBrk="0" hangingPunct="0">
              <a:defRPr sz="2400">
                <a:solidFill>
                  <a:schemeClr val="tx1"/>
                </a:solidFill>
                <a:latin typeface="Arial" charset="0"/>
                <a:ea typeface="ＭＳ Ｐゴシック" pitchFamily="34" charset="-128"/>
              </a:defRPr>
            </a:lvl4pPr>
            <a:lvl5pPr marL="2096422" indent="-232936" eaLnBrk="0" hangingPunct="0">
              <a:defRPr sz="2400">
                <a:solidFill>
                  <a:schemeClr val="tx1"/>
                </a:solidFill>
                <a:latin typeface="Arial" charset="0"/>
                <a:ea typeface="ＭＳ Ｐゴシック" pitchFamily="34" charset="-128"/>
              </a:defRPr>
            </a:lvl5pPr>
            <a:lvl6pPr marL="2562295" indent="-232936" eaLnBrk="0" fontAlgn="base" hangingPunct="0">
              <a:spcBef>
                <a:spcPct val="0"/>
              </a:spcBef>
              <a:spcAft>
                <a:spcPct val="0"/>
              </a:spcAft>
              <a:defRPr sz="2400">
                <a:solidFill>
                  <a:schemeClr val="tx1"/>
                </a:solidFill>
                <a:latin typeface="Arial" charset="0"/>
                <a:ea typeface="ＭＳ Ｐゴシック" pitchFamily="34" charset="-128"/>
              </a:defRPr>
            </a:lvl6pPr>
            <a:lvl7pPr marL="3028166" indent="-232936" eaLnBrk="0" fontAlgn="base" hangingPunct="0">
              <a:spcBef>
                <a:spcPct val="0"/>
              </a:spcBef>
              <a:spcAft>
                <a:spcPct val="0"/>
              </a:spcAft>
              <a:defRPr sz="2400">
                <a:solidFill>
                  <a:schemeClr val="tx1"/>
                </a:solidFill>
                <a:latin typeface="Arial" charset="0"/>
                <a:ea typeface="ＭＳ Ｐゴシック" pitchFamily="34" charset="-128"/>
              </a:defRPr>
            </a:lvl7pPr>
            <a:lvl8pPr marL="3494038" indent="-232936" eaLnBrk="0" fontAlgn="base" hangingPunct="0">
              <a:spcBef>
                <a:spcPct val="0"/>
              </a:spcBef>
              <a:spcAft>
                <a:spcPct val="0"/>
              </a:spcAft>
              <a:defRPr sz="2400">
                <a:solidFill>
                  <a:schemeClr val="tx1"/>
                </a:solidFill>
                <a:latin typeface="Arial" charset="0"/>
                <a:ea typeface="ＭＳ Ｐゴシック" pitchFamily="34" charset="-128"/>
              </a:defRPr>
            </a:lvl8pPr>
            <a:lvl9pPr marL="3959910" indent="-232936" eaLnBrk="0" fontAlgn="base" hangingPunct="0">
              <a:spcBef>
                <a:spcPct val="0"/>
              </a:spcBef>
              <a:spcAft>
                <a:spcPct val="0"/>
              </a:spcAft>
              <a:defRPr sz="2400">
                <a:solidFill>
                  <a:schemeClr val="tx1"/>
                </a:solidFill>
                <a:latin typeface="Arial" charset="0"/>
                <a:ea typeface="ＭＳ Ｐゴシック" pitchFamily="34" charset="-128"/>
              </a:defRPr>
            </a:lvl9pPr>
          </a:lstStyle>
          <a:p>
            <a:fld id="{DE572AC7-343F-4B9D-92E4-74650266E243}" type="slidenum">
              <a:rPr lang="en-US" altLang="en-US" sz="1200"/>
              <a:pPr/>
              <a:t>59</a:t>
            </a:fld>
            <a:endParaRPr lang="en-US" alt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36" indent="-232936"/>
            <a:r>
              <a:rPr lang="en-US" altLang="en-US">
                <a:ea typeface="ＭＳ Ｐゴシック" pitchFamily="34" charset="-128"/>
              </a:rPr>
              <a:t> The 8(a) Business Development Program is designed to assist eligible socially and economically</a:t>
            </a:r>
          </a:p>
          <a:p>
            <a:pPr marL="232936" indent="-232936"/>
            <a:r>
              <a:rPr lang="en-US" altLang="en-US">
                <a:ea typeface="ＭＳ Ｐゴシック" pitchFamily="34" charset="-128"/>
              </a:rPr>
              <a:t>disadvantaged small businesses. The program provides qualified firms access to capital and credit,</a:t>
            </a:r>
          </a:p>
          <a:p>
            <a:pPr marL="232936" indent="-232936"/>
            <a:r>
              <a:rPr lang="en-US" altLang="en-US">
                <a:ea typeface="ＭＳ Ｐゴシック" pitchFamily="34" charset="-128"/>
              </a:rPr>
              <a:t>business counseling and training, and Federal and non‐Federal procurement opportunities.</a:t>
            </a:r>
          </a:p>
          <a:p>
            <a:pPr marL="232936" indent="-232936"/>
            <a:r>
              <a:rPr lang="en-US" altLang="en-US">
                <a:ea typeface="ＭＳ Ｐゴシック" pitchFamily="34" charset="-128"/>
              </a:rPr>
              <a:t>Through the award of sole source and limited‐competition contracts, the 8(a) program provides market</a:t>
            </a:r>
          </a:p>
          <a:p>
            <a:pPr marL="232936" indent="-232936"/>
            <a:r>
              <a:rPr lang="en-US" altLang="en-US">
                <a:ea typeface="ＭＳ Ｐゴシック" pitchFamily="34" charset="-128"/>
              </a:rPr>
              <a:t>access and growth for qualified businesses. The 8(a) program is not intended for everyone. You must be</a:t>
            </a:r>
          </a:p>
          <a:p>
            <a:pPr marL="232936" indent="-232936"/>
            <a:r>
              <a:rPr lang="en-US" altLang="en-US">
                <a:ea typeface="ＭＳ Ｐゴシック" pitchFamily="34" charset="-128"/>
              </a:rPr>
              <a:t>eligible to participate and receive formal certification from the SBA.</a:t>
            </a:r>
          </a:p>
          <a:p>
            <a:pPr marL="232936" indent="-232936"/>
            <a:r>
              <a:rPr lang="en-US" altLang="en-US">
                <a:ea typeface="ＭＳ Ｐゴシック" pitchFamily="34" charset="-128"/>
              </a:rPr>
              <a:t>Use the hyperlinks, at a later time, to learn more about the 8(a) program and determine if you are</a:t>
            </a:r>
          </a:p>
          <a:p>
            <a:pPr marL="232936" indent="-232936"/>
            <a:r>
              <a:rPr lang="en-US" altLang="en-US">
                <a:ea typeface="ＭＳ Ｐゴシック" pitchFamily="34" charset="-128"/>
              </a:rPr>
              <a:t>eligible and suited for the program.</a:t>
            </a:r>
          </a:p>
          <a:p>
            <a:pPr marL="232936" indent="-232936"/>
            <a:endParaRPr lang="en-US" altLang="en-US">
              <a:ea typeface="ＭＳ Ｐゴシック" pitchFamily="34" charset="-128"/>
            </a:endParaRPr>
          </a:p>
          <a:p>
            <a:pPr marL="232936" indent="-232936"/>
            <a:r>
              <a:rPr lang="en-US" altLang="en-US">
                <a:ea typeface="ＭＳ Ｐゴシック" pitchFamily="34" charset="-128"/>
              </a:rPr>
              <a:t>Assets cannot exceed $4 million </a:t>
            </a:r>
          </a:p>
          <a:p>
            <a:pPr marL="232936" indent="-232936"/>
            <a:r>
              <a:rPr lang="en-US" altLang="en-US">
                <a:ea typeface="ＭＳ Ｐゴシック" pitchFamily="34" charset="-128"/>
              </a:rPr>
              <a:t>Personal income cannot exceed $250,000, averaged over 3 years </a:t>
            </a:r>
          </a:p>
          <a:p>
            <a:pPr marL="232936" indent="-232936"/>
            <a:r>
              <a:rPr lang="en-US" altLang="en-US">
                <a:ea typeface="ＭＳ Ｐゴシック" pitchFamily="34" charset="-128"/>
              </a:rPr>
              <a:t>Adjusted net worth must be less than $250,000 </a:t>
            </a:r>
          </a:p>
          <a:p>
            <a:pPr marL="232936" indent="-232936"/>
            <a:endParaRPr lang="en-US" altLang="en-US">
              <a:ea typeface="ＭＳ Ｐゴシック" pitchFamily="34" charset="-128"/>
            </a:endParaRPr>
          </a:p>
        </p:txBody>
      </p:sp>
      <p:sp>
        <p:nvSpPr>
          <p:cNvPr id="54276"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42" indent="-291169" eaLnBrk="0" hangingPunct="0">
              <a:defRPr sz="2400">
                <a:solidFill>
                  <a:schemeClr val="tx1"/>
                </a:solidFill>
                <a:latin typeface="Arial" charset="0"/>
                <a:ea typeface="ＭＳ Ｐゴシック" pitchFamily="34" charset="-128"/>
              </a:defRPr>
            </a:lvl2pPr>
            <a:lvl3pPr marL="1164680" indent="-232936" eaLnBrk="0" hangingPunct="0">
              <a:defRPr sz="2400">
                <a:solidFill>
                  <a:schemeClr val="tx1"/>
                </a:solidFill>
                <a:latin typeface="Arial" charset="0"/>
                <a:ea typeface="ＭＳ Ｐゴシック" pitchFamily="34" charset="-128"/>
              </a:defRPr>
            </a:lvl3pPr>
            <a:lvl4pPr marL="1630551" indent="-232936" eaLnBrk="0" hangingPunct="0">
              <a:defRPr sz="2400">
                <a:solidFill>
                  <a:schemeClr val="tx1"/>
                </a:solidFill>
                <a:latin typeface="Arial" charset="0"/>
                <a:ea typeface="ＭＳ Ｐゴシック" pitchFamily="34" charset="-128"/>
              </a:defRPr>
            </a:lvl4pPr>
            <a:lvl5pPr marL="2096422" indent="-232936" eaLnBrk="0" hangingPunct="0">
              <a:defRPr sz="2400">
                <a:solidFill>
                  <a:schemeClr val="tx1"/>
                </a:solidFill>
                <a:latin typeface="Arial" charset="0"/>
                <a:ea typeface="ＭＳ Ｐゴシック" pitchFamily="34" charset="-128"/>
              </a:defRPr>
            </a:lvl5pPr>
            <a:lvl6pPr marL="2562295" indent="-232936" eaLnBrk="0" fontAlgn="base" hangingPunct="0">
              <a:spcBef>
                <a:spcPct val="0"/>
              </a:spcBef>
              <a:spcAft>
                <a:spcPct val="0"/>
              </a:spcAft>
              <a:defRPr sz="2400">
                <a:solidFill>
                  <a:schemeClr val="tx1"/>
                </a:solidFill>
                <a:latin typeface="Arial" charset="0"/>
                <a:ea typeface="ＭＳ Ｐゴシック" pitchFamily="34" charset="-128"/>
              </a:defRPr>
            </a:lvl6pPr>
            <a:lvl7pPr marL="3028166" indent="-232936" eaLnBrk="0" fontAlgn="base" hangingPunct="0">
              <a:spcBef>
                <a:spcPct val="0"/>
              </a:spcBef>
              <a:spcAft>
                <a:spcPct val="0"/>
              </a:spcAft>
              <a:defRPr sz="2400">
                <a:solidFill>
                  <a:schemeClr val="tx1"/>
                </a:solidFill>
                <a:latin typeface="Arial" charset="0"/>
                <a:ea typeface="ＭＳ Ｐゴシック" pitchFamily="34" charset="-128"/>
              </a:defRPr>
            </a:lvl7pPr>
            <a:lvl8pPr marL="3494038" indent="-232936" eaLnBrk="0" fontAlgn="base" hangingPunct="0">
              <a:spcBef>
                <a:spcPct val="0"/>
              </a:spcBef>
              <a:spcAft>
                <a:spcPct val="0"/>
              </a:spcAft>
              <a:defRPr sz="2400">
                <a:solidFill>
                  <a:schemeClr val="tx1"/>
                </a:solidFill>
                <a:latin typeface="Arial" charset="0"/>
                <a:ea typeface="ＭＳ Ｐゴシック" pitchFamily="34" charset="-128"/>
              </a:defRPr>
            </a:lvl8pPr>
            <a:lvl9pPr marL="3959910" indent="-232936" eaLnBrk="0" fontAlgn="base" hangingPunct="0">
              <a:spcBef>
                <a:spcPct val="0"/>
              </a:spcBef>
              <a:spcAft>
                <a:spcPct val="0"/>
              </a:spcAft>
              <a:defRPr sz="2400">
                <a:solidFill>
                  <a:schemeClr val="tx1"/>
                </a:solidFill>
                <a:latin typeface="Arial" charset="0"/>
                <a:ea typeface="ＭＳ Ｐゴシック" pitchFamily="34" charset="-128"/>
              </a:defRPr>
            </a:lvl9pPr>
          </a:lstStyle>
          <a:p>
            <a:fld id="{616287CC-05D3-4BEB-8342-3647BF19D26D}" type="slidenum">
              <a:rPr lang="en-US" altLang="en-US" sz="1200"/>
              <a:pPr/>
              <a:t>60</a:t>
            </a:fld>
            <a:endParaRPr lang="en-US" alt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Assets cannot exceed $6.5 million </a:t>
            </a:r>
          </a:p>
          <a:p>
            <a:r>
              <a:rPr lang="en-US"/>
              <a:t>Personal income cannot exceed $400,000, averaged over 3 years </a:t>
            </a:r>
          </a:p>
          <a:p>
            <a:r>
              <a:rPr lang="en-US"/>
              <a:t>Adjusted net worth must be less than $850,000 </a:t>
            </a:r>
          </a:p>
          <a:p>
            <a:endParaRPr lang="en-US"/>
          </a:p>
        </p:txBody>
      </p:sp>
      <p:sp>
        <p:nvSpPr>
          <p:cNvPr id="4" name="Slide Number Placeholder 3"/>
          <p:cNvSpPr>
            <a:spLocks noGrp="1"/>
          </p:cNvSpPr>
          <p:nvPr>
            <p:ph type="sldNum" sz="quarter" idx="10"/>
          </p:nvPr>
        </p:nvSpPr>
        <p:spPr/>
        <p:txBody>
          <a:bodyPr/>
          <a:lstStyle/>
          <a:p>
            <a:pPr>
              <a:defRPr/>
            </a:pPr>
            <a:fld id="{EDC8CAD0-3F57-4414-9912-F900B9E8E5E9}" type="slidenum">
              <a:rPr lang="en-US" smtClean="0"/>
              <a:pPr>
                <a:defRPr/>
              </a:pPr>
              <a:t>61</a:t>
            </a:fld>
            <a:endParaRPr lang="en-US"/>
          </a:p>
        </p:txBody>
      </p:sp>
    </p:spTree>
    <p:extLst>
      <p:ext uri="{BB962C8B-B14F-4D97-AF65-F5344CB8AC3E}">
        <p14:creationId xmlns:p14="http://schemas.microsoft.com/office/powerpoint/2010/main" val="1753023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itchFamily="34" charset="-128"/>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42" indent="-291169" eaLnBrk="0" hangingPunct="0">
              <a:defRPr sz="2400">
                <a:solidFill>
                  <a:schemeClr val="tx1"/>
                </a:solidFill>
                <a:latin typeface="Arial" charset="0"/>
                <a:ea typeface="ＭＳ Ｐゴシック" pitchFamily="34" charset="-128"/>
              </a:defRPr>
            </a:lvl2pPr>
            <a:lvl3pPr marL="1164680" indent="-232936" eaLnBrk="0" hangingPunct="0">
              <a:defRPr sz="2400">
                <a:solidFill>
                  <a:schemeClr val="tx1"/>
                </a:solidFill>
                <a:latin typeface="Arial" charset="0"/>
                <a:ea typeface="ＭＳ Ｐゴシック" pitchFamily="34" charset="-128"/>
              </a:defRPr>
            </a:lvl3pPr>
            <a:lvl4pPr marL="1630551" indent="-232936" eaLnBrk="0" hangingPunct="0">
              <a:defRPr sz="2400">
                <a:solidFill>
                  <a:schemeClr val="tx1"/>
                </a:solidFill>
                <a:latin typeface="Arial" charset="0"/>
                <a:ea typeface="ＭＳ Ｐゴシック" pitchFamily="34" charset="-128"/>
              </a:defRPr>
            </a:lvl4pPr>
            <a:lvl5pPr marL="2096422" indent="-232936" eaLnBrk="0" hangingPunct="0">
              <a:defRPr sz="2400">
                <a:solidFill>
                  <a:schemeClr val="tx1"/>
                </a:solidFill>
                <a:latin typeface="Arial" charset="0"/>
                <a:ea typeface="ＭＳ Ｐゴシック" pitchFamily="34" charset="-128"/>
              </a:defRPr>
            </a:lvl5pPr>
            <a:lvl6pPr marL="2562295" indent="-232936" eaLnBrk="0" fontAlgn="base" hangingPunct="0">
              <a:spcBef>
                <a:spcPct val="0"/>
              </a:spcBef>
              <a:spcAft>
                <a:spcPct val="0"/>
              </a:spcAft>
              <a:defRPr sz="2400">
                <a:solidFill>
                  <a:schemeClr val="tx1"/>
                </a:solidFill>
                <a:latin typeface="Arial" charset="0"/>
                <a:ea typeface="ＭＳ Ｐゴシック" pitchFamily="34" charset="-128"/>
              </a:defRPr>
            </a:lvl6pPr>
            <a:lvl7pPr marL="3028166" indent="-232936" eaLnBrk="0" fontAlgn="base" hangingPunct="0">
              <a:spcBef>
                <a:spcPct val="0"/>
              </a:spcBef>
              <a:spcAft>
                <a:spcPct val="0"/>
              </a:spcAft>
              <a:defRPr sz="2400">
                <a:solidFill>
                  <a:schemeClr val="tx1"/>
                </a:solidFill>
                <a:latin typeface="Arial" charset="0"/>
                <a:ea typeface="ＭＳ Ｐゴシック" pitchFamily="34" charset="-128"/>
              </a:defRPr>
            </a:lvl7pPr>
            <a:lvl8pPr marL="3494038" indent="-232936" eaLnBrk="0" fontAlgn="base" hangingPunct="0">
              <a:spcBef>
                <a:spcPct val="0"/>
              </a:spcBef>
              <a:spcAft>
                <a:spcPct val="0"/>
              </a:spcAft>
              <a:defRPr sz="2400">
                <a:solidFill>
                  <a:schemeClr val="tx1"/>
                </a:solidFill>
                <a:latin typeface="Arial" charset="0"/>
                <a:ea typeface="ＭＳ Ｐゴシック" pitchFamily="34" charset="-128"/>
              </a:defRPr>
            </a:lvl8pPr>
            <a:lvl9pPr marL="3959910" indent="-232936" eaLnBrk="0" fontAlgn="base" hangingPunct="0">
              <a:spcBef>
                <a:spcPct val="0"/>
              </a:spcBef>
              <a:spcAft>
                <a:spcPct val="0"/>
              </a:spcAft>
              <a:defRPr sz="2400">
                <a:solidFill>
                  <a:schemeClr val="tx1"/>
                </a:solidFill>
                <a:latin typeface="Arial" charset="0"/>
                <a:ea typeface="ＭＳ Ｐゴシック" pitchFamily="34" charset="-128"/>
              </a:defRPr>
            </a:lvl9pPr>
          </a:lstStyle>
          <a:p>
            <a:fld id="{087CE20C-8A5D-4D12-89E6-AB9B235E4FDC}" type="slidenum">
              <a:rPr lang="en-US" altLang="en-US" sz="1200"/>
              <a:pPr/>
              <a:t>62</a:t>
            </a:fld>
            <a:endParaRPr lang="en-US" altLang="en-US" sz="1200"/>
          </a:p>
        </p:txBody>
      </p:sp>
    </p:spTree>
    <p:extLst>
      <p:ext uri="{BB962C8B-B14F-4D97-AF65-F5344CB8AC3E}">
        <p14:creationId xmlns:p14="http://schemas.microsoft.com/office/powerpoint/2010/main" val="3761968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ea typeface="ＭＳ Ｐゴシック" pitchFamily="34" charset="-128"/>
              </a:rPr>
              <a:t>Aside from some of the differences we have already talked about, selling to the government is not that</a:t>
            </a:r>
          </a:p>
          <a:p>
            <a:pPr eaLnBrk="1" hangingPunct="1"/>
            <a:r>
              <a:rPr lang="en-US" altLang="en-US">
                <a:ea typeface="ＭＳ Ｐゴシック" pitchFamily="34" charset="-128"/>
              </a:rPr>
              <a:t>much different than selling in the private sector.</a:t>
            </a:r>
          </a:p>
          <a:p>
            <a:pPr eaLnBrk="1" hangingPunct="1"/>
            <a:r>
              <a:rPr lang="en-US" altLang="en-US">
                <a:ea typeface="ＭＳ Ｐゴシック" pitchFamily="34" charset="-128"/>
              </a:rPr>
              <a:t>It all comes down to marketing. Learn what agencies or prime contractors have a need for and reach out</a:t>
            </a:r>
          </a:p>
          <a:p>
            <a:pPr eaLnBrk="1" hangingPunct="1"/>
            <a:r>
              <a:rPr lang="en-US" altLang="en-US">
                <a:ea typeface="ＭＳ Ｐゴシック" pitchFamily="34" charset="-128"/>
              </a:rPr>
              <a:t>to them, demonstrating how you can add value and why they should buy from you.</a:t>
            </a:r>
          </a:p>
          <a:p>
            <a:pPr eaLnBrk="1" hangingPunct="1"/>
            <a:r>
              <a:rPr lang="en-US" altLang="en-US">
                <a:ea typeface="ＭＳ Ｐゴシック" pitchFamily="34" charset="-128"/>
              </a:rPr>
              <a:t>In addition, be active. Participate in procurement related conferences, activities and match‐making</a:t>
            </a:r>
          </a:p>
          <a:p>
            <a:pPr eaLnBrk="1" hangingPunct="1"/>
            <a:r>
              <a:rPr lang="en-US" altLang="en-US">
                <a:ea typeface="ＭＳ Ｐゴシック" pitchFamily="34" charset="-128"/>
              </a:rPr>
              <a:t>events. Use these activities to become known and to be a “player.”</a:t>
            </a:r>
          </a:p>
          <a:p>
            <a:pPr marL="228234" indent="-228234">
              <a:buAutoNum type="arabicPeriod"/>
            </a:pPr>
            <a:endParaRPr lang="en-US"/>
          </a:p>
        </p:txBody>
      </p:sp>
      <p:sp>
        <p:nvSpPr>
          <p:cNvPr id="4" name="Slide Number Placeholder 3"/>
          <p:cNvSpPr>
            <a:spLocks noGrp="1"/>
          </p:cNvSpPr>
          <p:nvPr>
            <p:ph type="sldNum" sz="quarter" idx="10"/>
          </p:nvPr>
        </p:nvSpPr>
        <p:spPr/>
        <p:txBody>
          <a:bodyPr/>
          <a:lstStyle/>
          <a:p>
            <a:fld id="{452140A9-11FD-AB46-B99D-C1331D8D84D1}" type="slidenum">
              <a:rPr lang="en-US" smtClean="0"/>
              <a:t>63</a:t>
            </a:fld>
            <a:endParaRPr lang="en-US"/>
          </a:p>
        </p:txBody>
      </p:sp>
    </p:spTree>
    <p:extLst>
      <p:ext uri="{BB962C8B-B14F-4D97-AF65-F5344CB8AC3E}">
        <p14:creationId xmlns:p14="http://schemas.microsoft.com/office/powerpoint/2010/main" val="26832539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charset="0"/>
                <a:ea typeface="ＭＳ Ｐゴシック" pitchFamily="96" charset="-128"/>
                <a:cs typeface="ＭＳ Ｐゴシック" pitchFamily="96" charset="-128"/>
              </a:rPr>
              <a:t>If you want to participate in the Federal procurement arena, you have to know the rules. Understanding the government’s procurement rules is critical to your success as a government contractor. The Federal Acquisition Regulation system is the roadmap for doing business with the government. It outlines all of the rules. </a:t>
            </a:r>
          </a:p>
          <a:p>
            <a:r>
              <a:rPr lang="en-US">
                <a:latin typeface="Arial" charset="0"/>
                <a:ea typeface="ＭＳ Ｐゴシック" pitchFamily="96" charset="-128"/>
                <a:cs typeface="ＭＳ Ｐゴシック" pitchFamily="96" charset="-128"/>
              </a:rPr>
              <a:t>The FAR is issued and maintained jointly by a collaborative board of government agencies and Federal procurement executives. It is a comprehensive guide indexed by topic. Do not be intimidated by its size or apparent complexity. It is an excellent resource tool. The most common FAR sections used by small business are: Subpart 8.4 – Federal Supply Schedules Part 13 – Simplified Acquisitions Part 15 – Contracting by Negotiation Part 19 – Small Business Programs Check out the FAR after you complete this course. You can access it by clicking on the hyperlink. Remember, it’s a tool use it when you need it. </a:t>
            </a:r>
            <a:endParaRPr lang="en-US"/>
          </a:p>
        </p:txBody>
      </p:sp>
      <p:sp>
        <p:nvSpPr>
          <p:cNvPr id="4" name="Slide Number Placeholder 3"/>
          <p:cNvSpPr>
            <a:spLocks noGrp="1"/>
          </p:cNvSpPr>
          <p:nvPr>
            <p:ph type="sldNum" sz="quarter" idx="10"/>
          </p:nvPr>
        </p:nvSpPr>
        <p:spPr/>
        <p:txBody>
          <a:bodyPr/>
          <a:lstStyle/>
          <a:p>
            <a:pPr>
              <a:defRPr/>
            </a:pPr>
            <a:fld id="{EDC8CAD0-3F57-4414-9912-F900B9E8E5E9}" type="slidenum">
              <a:rPr lang="en-US" smtClean="0"/>
              <a:pPr>
                <a:defRPr/>
              </a:pPr>
              <a:t>64</a:t>
            </a:fld>
            <a:endParaRPr lang="en-US"/>
          </a:p>
        </p:txBody>
      </p:sp>
    </p:spTree>
    <p:extLst>
      <p:ext uri="{BB962C8B-B14F-4D97-AF65-F5344CB8AC3E}">
        <p14:creationId xmlns:p14="http://schemas.microsoft.com/office/powerpoint/2010/main" val="37720935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0177" indent="-283708" eaLnBrk="0" hangingPunct="0">
              <a:spcBef>
                <a:spcPct val="30000"/>
              </a:spcBef>
              <a:defRPr sz="1200">
                <a:solidFill>
                  <a:schemeClr val="tx1"/>
                </a:solidFill>
                <a:latin typeface="Arial" pitchFamily="34" charset="0"/>
                <a:ea typeface="ＭＳ Ｐゴシック" pitchFamily="34" charset="-128"/>
              </a:defRPr>
            </a:lvl2pPr>
            <a:lvl3pPr marL="1141171" indent="-226650" eaLnBrk="0" hangingPunct="0">
              <a:spcBef>
                <a:spcPct val="30000"/>
              </a:spcBef>
              <a:defRPr sz="1200">
                <a:solidFill>
                  <a:schemeClr val="tx1"/>
                </a:solidFill>
                <a:latin typeface="Arial" pitchFamily="34" charset="0"/>
                <a:ea typeface="ＭＳ Ｐゴシック" pitchFamily="34" charset="-128"/>
              </a:defRPr>
            </a:lvl3pPr>
            <a:lvl4pPr marL="1597640" indent="-226650" eaLnBrk="0" hangingPunct="0">
              <a:spcBef>
                <a:spcPct val="30000"/>
              </a:spcBef>
              <a:defRPr sz="1200">
                <a:solidFill>
                  <a:schemeClr val="tx1"/>
                </a:solidFill>
                <a:latin typeface="Arial" pitchFamily="34" charset="0"/>
                <a:ea typeface="ＭＳ Ｐゴシック" pitchFamily="34" charset="-128"/>
              </a:defRPr>
            </a:lvl4pPr>
            <a:lvl5pPr marL="2052524" indent="-226650" eaLnBrk="0" hangingPunct="0">
              <a:spcBef>
                <a:spcPct val="30000"/>
              </a:spcBef>
              <a:defRPr sz="1200">
                <a:solidFill>
                  <a:schemeClr val="tx1"/>
                </a:solidFill>
                <a:latin typeface="Arial" pitchFamily="34" charset="0"/>
                <a:ea typeface="ＭＳ Ｐゴシック" pitchFamily="34" charset="-128"/>
              </a:defRPr>
            </a:lvl5pPr>
            <a:lvl6pPr marL="2508992" indent="-2266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65461" indent="-2266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1929" indent="-2266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78398" indent="-2266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E7CCFCED-8EDC-4759-BF63-EACD4F0B9B1C}" type="slidenum">
              <a:rPr lang="en-US" altLang="en-US" smtClean="0">
                <a:solidFill>
                  <a:srgbClr val="545555"/>
                </a:solidFill>
              </a:rPr>
              <a:pPr eaLnBrk="1" hangingPunct="1">
                <a:spcBef>
                  <a:spcPct val="0"/>
                </a:spcBef>
              </a:pPr>
              <a:t>65</a:t>
            </a:fld>
            <a:endParaRPr lang="en-US" altLang="en-US">
              <a:solidFill>
                <a:srgbClr val="545555"/>
              </a:solidFill>
            </a:endParaRPr>
          </a:p>
        </p:txBody>
      </p:sp>
      <p:sp>
        <p:nvSpPr>
          <p:cNvPr id="97283" name="Rectangle 2"/>
          <p:cNvSpPr>
            <a:spLocks noGrp="1" noChangeArrowheads="1"/>
          </p:cNvSpPr>
          <p:nvPr>
            <p:ph type="body" idx="1"/>
          </p:nvPr>
        </p:nvSpPr>
        <p:spPr>
          <a:xfrm>
            <a:off x="934932" y="4418327"/>
            <a:ext cx="5140537" cy="4182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The FREE SBA newsletters listed below offer a wide variety of information and business opportunities for small businesses. Subscribe to one or many and receive e-mail notification as soon as items are published. </a:t>
            </a:r>
            <a:r>
              <a:rPr lang="en-US" altLang="en-US" b="1">
                <a:latin typeface="Arial" pitchFamily="34" charset="0"/>
                <a:ea typeface="ＭＳ Ｐゴシック" pitchFamily="34" charset="-128"/>
              </a:rPr>
              <a:t>It's easy!</a:t>
            </a:r>
            <a:r>
              <a:rPr lang="en-US" altLang="en-US">
                <a:latin typeface="Arial" pitchFamily="34" charset="0"/>
                <a:ea typeface="ＭＳ Ｐゴシック" pitchFamily="34" charset="-128"/>
              </a:rPr>
              <a:t> </a:t>
            </a:r>
            <a:br>
              <a:rPr lang="en-US" altLang="en-US">
                <a:latin typeface="Arial" pitchFamily="34" charset="0"/>
                <a:ea typeface="ＭＳ Ｐゴシック" pitchFamily="34" charset="-128"/>
              </a:rPr>
            </a:br>
            <a:endParaRPr lang="en-US" altLang="en-US">
              <a:latin typeface="Arial" pitchFamily="34" charset="0"/>
              <a:ea typeface="ＭＳ Ｐゴシック" pitchFamily="34" charset="-128"/>
            </a:endParaRPr>
          </a:p>
        </p:txBody>
      </p:sp>
      <p:sp>
        <p:nvSpPr>
          <p:cNvPr id="97284" name="Rectangle 3"/>
          <p:cNvSpPr>
            <a:spLocks noGrp="1" noRot="1" noChangeAspect="1" noChangeArrowheads="1" noTextEdit="1"/>
          </p:cNvSpPr>
          <p:nvPr>
            <p:ph type="sldImg"/>
          </p:nvPr>
        </p:nvSpPr>
        <p:spPr>
          <a:xfrm>
            <a:off x="1177925" y="695325"/>
            <a:ext cx="4651375" cy="3489325"/>
          </a:xfr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2140A9-11FD-AB46-B99D-C1331D8D84D1}" type="slidenum">
              <a:rPr lang="en-US" smtClean="0"/>
              <a:pPr/>
              <a:t>66</a:t>
            </a:fld>
            <a:endParaRPr lang="en-US"/>
          </a:p>
        </p:txBody>
      </p:sp>
    </p:spTree>
    <p:extLst>
      <p:ext uri="{BB962C8B-B14F-4D97-AF65-F5344CB8AC3E}">
        <p14:creationId xmlns:p14="http://schemas.microsoft.com/office/powerpoint/2010/main" val="5241866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indent="-171450">
              <a:buFont typeface="Arial" charset="0"/>
              <a:buChar char="•"/>
            </a:pPr>
            <a:r>
              <a:rPr lang="en-US" sz="1200" kern="1200" dirty="0">
                <a:solidFill>
                  <a:schemeClr val="tx1"/>
                </a:solidFill>
                <a:effectLst/>
                <a:latin typeface="+mn-lt"/>
                <a:ea typeface="+mn-ea"/>
                <a:cs typeface="+mn-cs"/>
              </a:rPr>
              <a:t>When you need reliable advice to start or grow your business, the SBA can connect you with experts who understand the business climate at both a national level, as well as in your specific region or market.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The SBA’s Resource</a:t>
            </a:r>
            <a:r>
              <a:rPr lang="en-US" baseline="0" dirty="0"/>
              <a:t> Partner Networks helps to extend our reach to serve the nation’s small business community outside of our District Offices.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Whether you need to create successful business plan, get expert advice on expanding your business, or train your team, the SBA makes sure you’re never far from the help you need.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In FY 2017, over 1.4 million small business owners received counseling or training from an SBA resource partner.</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You</a:t>
            </a:r>
            <a:r>
              <a:rPr lang="en-US" sz="1200" kern="1200" baseline="0" dirty="0">
                <a:solidFill>
                  <a:schemeClr val="tx1"/>
                </a:solidFill>
                <a:effectLst/>
                <a:latin typeface="+mn-lt"/>
                <a:ea typeface="+mn-ea"/>
                <a:cs typeface="+mn-cs"/>
              </a:rPr>
              <a:t> can find resource partners closest to you using our local partners search page at </a:t>
            </a:r>
            <a:r>
              <a:rPr lang="en-US" sz="1200" kern="1200" baseline="0" dirty="0" err="1">
                <a:solidFill>
                  <a:schemeClr val="tx1"/>
                </a:solidFill>
                <a:effectLst/>
                <a:latin typeface="+mn-lt"/>
                <a:ea typeface="+mn-ea"/>
                <a:cs typeface="+mn-cs"/>
              </a:rPr>
              <a:t>SBA.gov</a:t>
            </a:r>
            <a:r>
              <a:rPr lang="en-US" sz="1200" kern="1200" baseline="0" dirty="0">
                <a:solidFill>
                  <a:schemeClr val="tx1"/>
                </a:solidFill>
                <a:effectLst/>
                <a:latin typeface="+mn-lt"/>
                <a:ea typeface="+mn-ea"/>
                <a:cs typeface="+mn-cs"/>
              </a:rPr>
              <a:t>/local-assistance.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Tips:</a:t>
            </a:r>
          </a:p>
          <a:p>
            <a:pPr marL="171450" indent="-171450">
              <a:buFont typeface="Arial" charset="0"/>
              <a:buChar char="•"/>
            </a:pPr>
            <a:r>
              <a:rPr lang="en-US" sz="1200" kern="1200" dirty="0">
                <a:solidFill>
                  <a:schemeClr val="tx1"/>
                </a:solidFill>
                <a:effectLst/>
                <a:latin typeface="+mn-lt"/>
                <a:ea typeface="+mn-ea"/>
                <a:cs typeface="+mn-cs"/>
              </a:rPr>
              <a:t>Provide</a:t>
            </a:r>
            <a:r>
              <a:rPr lang="en-US" sz="1200" kern="1200" baseline="0" dirty="0">
                <a:solidFill>
                  <a:schemeClr val="tx1"/>
                </a:solidFill>
                <a:effectLst/>
                <a:latin typeface="+mn-lt"/>
                <a:ea typeface="+mn-ea"/>
                <a:cs typeface="+mn-cs"/>
              </a:rPr>
              <a:t> a few examples of experts and resource partners in your community in your community.</a:t>
            </a:r>
          </a:p>
          <a:p>
            <a:pPr marL="171450" indent="-171450">
              <a:buFont typeface="Arial" charset="0"/>
              <a:buChar char="•"/>
            </a:pPr>
            <a:r>
              <a:rPr lang="en-US" baseline="0" dirty="0"/>
              <a:t>Distribute or reference the associated Fact Sheet.</a:t>
            </a:r>
          </a:p>
        </p:txBody>
      </p:sp>
      <p:sp>
        <p:nvSpPr>
          <p:cNvPr id="4" name="Slide Number Placeholder 3"/>
          <p:cNvSpPr>
            <a:spLocks noGrp="1"/>
          </p:cNvSpPr>
          <p:nvPr>
            <p:ph type="sldNum" sz="quarter" idx="10"/>
          </p:nvPr>
        </p:nvSpPr>
        <p:spPr/>
        <p:txBody>
          <a:bodyPr/>
          <a:lstStyle/>
          <a:p>
            <a:fld id="{452140A9-11FD-AB46-B99D-C1331D8D84D1}" type="slidenum">
              <a:rPr lang="en-US" smtClean="0"/>
              <a:t>67</a:t>
            </a:fld>
            <a:endParaRPr lang="en-US"/>
          </a:p>
        </p:txBody>
      </p:sp>
    </p:spTree>
    <p:extLst>
      <p:ext uri="{BB962C8B-B14F-4D97-AF65-F5344CB8AC3E}">
        <p14:creationId xmlns:p14="http://schemas.microsoft.com/office/powerpoint/2010/main" val="3024849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2140A9-11FD-AB46-B99D-C1331D8D84D1}" type="slidenum">
              <a:rPr lang="en-US" smtClean="0"/>
              <a:t>68</a:t>
            </a:fld>
            <a:endParaRPr lang="en-US"/>
          </a:p>
        </p:txBody>
      </p:sp>
    </p:spTree>
    <p:extLst>
      <p:ext uri="{BB962C8B-B14F-4D97-AF65-F5344CB8AC3E}">
        <p14:creationId xmlns:p14="http://schemas.microsoft.com/office/powerpoint/2010/main" val="2527670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open_sansregular"/>
              </a:rPr>
              <a:t>Such a concern is “not dominant in its field of operation” when it does not exercise a controlling or major influence on a national basis in a kind of business activity in which a number of business concerns are primarily engaged. In determining whether dominance exists, consideration must be given to all appropriate factors, including volume of business, number of employees, financial resources, competitive status or position, ownership or control of materials, processes, patents, license agreements, facilities, sales territory, and nature of business activity. (See </a:t>
            </a:r>
            <a:r>
              <a:rPr lang="en-US" b="0" i="0" u="sng">
                <a:solidFill>
                  <a:srgbClr val="1062AE"/>
                </a:solidFill>
                <a:effectLst/>
                <a:latin typeface="open_sansregular"/>
                <a:hlinkClick r:id="rId3"/>
              </a:rPr>
              <a:t>15 U.S.C. 632</a:t>
            </a:r>
            <a:r>
              <a:rPr lang="en-US" b="0" i="0">
                <a:solidFill>
                  <a:srgbClr val="000000"/>
                </a:solidFill>
                <a:effectLst/>
                <a:latin typeface="open_sansregular"/>
              </a:rPr>
              <a:t>.)</a:t>
            </a:r>
            <a:endParaRPr lang="en-US"/>
          </a:p>
        </p:txBody>
      </p:sp>
      <p:sp>
        <p:nvSpPr>
          <p:cNvPr id="4" name="Slide Number Placeholder 3"/>
          <p:cNvSpPr>
            <a:spLocks noGrp="1"/>
          </p:cNvSpPr>
          <p:nvPr>
            <p:ph type="sldNum" sz="quarter" idx="10"/>
          </p:nvPr>
        </p:nvSpPr>
        <p:spPr/>
        <p:txBody>
          <a:bodyPr/>
          <a:lstStyle/>
          <a:p>
            <a:fld id="{452140A9-11FD-AB46-B99D-C1331D8D84D1}" type="slidenum">
              <a:rPr lang="en-US" smtClean="0"/>
              <a:t>6</a:t>
            </a:fld>
            <a:endParaRPr lang="en-US"/>
          </a:p>
        </p:txBody>
      </p:sp>
    </p:spTree>
    <p:extLst>
      <p:ext uri="{BB962C8B-B14F-4D97-AF65-F5344CB8AC3E}">
        <p14:creationId xmlns:p14="http://schemas.microsoft.com/office/powerpoint/2010/main" val="2165126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2140A9-11FD-AB46-B99D-C1331D8D84D1}" type="slidenum">
              <a:rPr lang="en-US" smtClean="0"/>
              <a:t>7</a:t>
            </a:fld>
            <a:endParaRPr lang="en-US"/>
          </a:p>
        </p:txBody>
      </p:sp>
    </p:spTree>
    <p:extLst>
      <p:ext uri="{BB962C8B-B14F-4D97-AF65-F5344CB8AC3E}">
        <p14:creationId xmlns:p14="http://schemas.microsoft.com/office/powerpoint/2010/main" val="2963260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2140A9-11FD-AB46-B99D-C1331D8D84D1}" type="slidenum">
              <a:rPr lang="en-US" smtClean="0"/>
              <a:t>8</a:t>
            </a:fld>
            <a:endParaRPr lang="en-US"/>
          </a:p>
        </p:txBody>
      </p:sp>
    </p:spTree>
    <p:extLst>
      <p:ext uri="{BB962C8B-B14F-4D97-AF65-F5344CB8AC3E}">
        <p14:creationId xmlns:p14="http://schemas.microsoft.com/office/powerpoint/2010/main" val="714260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2140A9-11FD-AB46-B99D-C1331D8D84D1}" type="slidenum">
              <a:rPr lang="en-US" smtClean="0"/>
              <a:t>9</a:t>
            </a:fld>
            <a:endParaRPr lang="en-US"/>
          </a:p>
        </p:txBody>
      </p:sp>
    </p:spTree>
    <p:extLst>
      <p:ext uri="{BB962C8B-B14F-4D97-AF65-F5344CB8AC3E}">
        <p14:creationId xmlns:p14="http://schemas.microsoft.com/office/powerpoint/2010/main" val="1740229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BA Logo Slid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5312" y="1606513"/>
            <a:ext cx="3353375" cy="3644973"/>
          </a:xfrm>
          <a:prstGeom prst="rect">
            <a:avLst/>
          </a:prstGeom>
        </p:spPr>
      </p:pic>
    </p:spTree>
    <p:extLst>
      <p:ext uri="{BB962C8B-B14F-4D97-AF65-F5344CB8AC3E}">
        <p14:creationId xmlns:p14="http://schemas.microsoft.com/office/powerpoint/2010/main" val="983657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7026"/>
            <a:ext cx="7886700" cy="762528"/>
          </a:xfrm>
        </p:spPr>
        <p:txBody>
          <a:bodyPr/>
          <a:lstStyle/>
          <a:p>
            <a:r>
              <a:rPr lang="en-US"/>
              <a:t>Click to edit Master title style</a:t>
            </a:r>
          </a:p>
        </p:txBody>
      </p:sp>
      <p:sp>
        <p:nvSpPr>
          <p:cNvPr id="3" name="Content Placeholder 2"/>
          <p:cNvSpPr>
            <a:spLocks noGrp="1"/>
          </p:cNvSpPr>
          <p:nvPr>
            <p:ph sz="half" idx="1"/>
          </p:nvPr>
        </p:nvSpPr>
        <p:spPr>
          <a:xfrm>
            <a:off x="628650" y="1568824"/>
            <a:ext cx="3886200" cy="46081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68824"/>
            <a:ext cx="3886200" cy="46081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773E27-9D36-B645-8BBE-7A2B9B52A935}" type="datetime4">
              <a:rPr lang="en-US" smtClean="0"/>
              <a:t>September 30,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917468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73996"/>
            <a:ext cx="7886700" cy="1161770"/>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586908"/>
          </a:xfrm>
        </p:spPr>
        <p:txBody>
          <a:bodyPr anchor="b">
            <a:normAutofit/>
          </a:bodyPr>
          <a:lstStyle>
            <a:lvl1pPr marL="0" indent="0">
              <a:buNone/>
              <a:defRPr sz="2100" b="1">
                <a:solidFill>
                  <a:srgbClr val="898989"/>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586908"/>
          </a:xfrm>
        </p:spPr>
        <p:txBody>
          <a:bodyPr anchor="b">
            <a:normAutofit/>
          </a:bodyPr>
          <a:lstStyle>
            <a:lvl1pPr marL="0" indent="0">
              <a:buNone/>
              <a:defRPr sz="2100" b="1">
                <a:solidFill>
                  <a:srgbClr val="898989"/>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B1F02B-F0FB-0A4F-BFD9-D3256C53A202}" type="datetime4">
              <a:rPr lang="en-US" smtClean="0"/>
              <a:t>September 30,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965334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6C03B-1ECF-324C-BC62-0687230E677D}" type="datetime4">
              <a:rPr lang="en-US" smtClean="0"/>
              <a:t>September 30,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37248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2FA99-F507-8E4B-ABBC-A3B8BC89266F}" type="datetime4">
              <a:rPr lang="en-US" smtClean="0"/>
              <a:t>September 30,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B44B9-F1EC-4F4B-88D4-413245C9CD3E}" type="slidenum">
              <a:rPr lang="en-US" smtClean="0"/>
              <a:t>‹#›</a:t>
            </a:fld>
            <a:endParaRPr lang="en-US"/>
          </a:p>
        </p:txBody>
      </p:sp>
      <p:sp>
        <p:nvSpPr>
          <p:cNvPr id="6" name="Rectangle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icture Placeholder 7"/>
          <p:cNvSpPr>
            <a:spLocks noGrp="1"/>
          </p:cNvSpPr>
          <p:nvPr>
            <p:ph type="pic" sz="quarter" idx="13"/>
          </p:nvPr>
        </p:nvSpPr>
        <p:spPr>
          <a:xfrm>
            <a:off x="0" y="0"/>
            <a:ext cx="9144000" cy="6858000"/>
          </a:xfrm>
        </p:spPr>
        <p:txBody>
          <a:bodyPr/>
          <a:lstStyle/>
          <a:p>
            <a:r>
              <a:rPr lang="en-US"/>
              <a:t>Click icon to add picture</a:t>
            </a:r>
          </a:p>
        </p:txBody>
      </p:sp>
    </p:spTree>
    <p:extLst>
      <p:ext uri="{BB962C8B-B14F-4D97-AF65-F5344CB8AC3E}">
        <p14:creationId xmlns:p14="http://schemas.microsoft.com/office/powerpoint/2010/main" val="344943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32"/>
            <a:ext cx="2949178" cy="1224275"/>
          </a:xfrm>
        </p:spPr>
        <p:txBody>
          <a:bodyPr anchor="t">
            <a:normAutofit/>
          </a:bodyPr>
          <a:lstStyle>
            <a:lvl1pPr algn="l">
              <a:defRPr sz="2700"/>
            </a:lvl1pPr>
          </a:lstStyle>
          <a:p>
            <a:r>
              <a:rPr lang="en-US"/>
              <a:t>Click to edit Master title style</a:t>
            </a:r>
          </a:p>
        </p:txBody>
      </p:sp>
      <p:sp>
        <p:nvSpPr>
          <p:cNvPr id="3" name="Content Placeholder 2"/>
          <p:cNvSpPr>
            <a:spLocks noGrp="1"/>
          </p:cNvSpPr>
          <p:nvPr>
            <p:ph idx="1"/>
          </p:nvPr>
        </p:nvSpPr>
        <p:spPr>
          <a:xfrm>
            <a:off x="3887391" y="98743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211700"/>
            <a:ext cx="2949178" cy="3657288"/>
          </a:xfrm>
        </p:spPr>
        <p:txBody>
          <a:bodyPr/>
          <a:lstStyle>
            <a:lvl1pPr marL="0" indent="0">
              <a:buNone/>
              <a:defRPr sz="1200" b="1">
                <a:solidFill>
                  <a:srgbClr val="898989"/>
                </a:solidFill>
              </a:defRPr>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0803C8E-ED71-CF4A-92C6-E7239BE1B2FF}" type="datetime4">
              <a:rPr lang="en-US" smtClean="0"/>
              <a:t>September 30,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399831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987432"/>
            <a:ext cx="4629150" cy="4873625"/>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p>
        </p:txBody>
      </p:sp>
      <p:sp>
        <p:nvSpPr>
          <p:cNvPr id="5" name="Date Placeholder 4"/>
          <p:cNvSpPr>
            <a:spLocks noGrp="1"/>
          </p:cNvSpPr>
          <p:nvPr>
            <p:ph type="dt" sz="half" idx="10"/>
          </p:nvPr>
        </p:nvSpPr>
        <p:spPr/>
        <p:txBody>
          <a:bodyPr/>
          <a:lstStyle/>
          <a:p>
            <a:fld id="{5C63769D-CC2F-864E-9501-A077951EC7AD}" type="datetime4">
              <a:rPr lang="en-US" smtClean="0"/>
              <a:t>September 30,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
        <p:nvSpPr>
          <p:cNvPr id="8" name="Title 1"/>
          <p:cNvSpPr>
            <a:spLocks noGrp="1"/>
          </p:cNvSpPr>
          <p:nvPr>
            <p:ph type="title"/>
          </p:nvPr>
        </p:nvSpPr>
        <p:spPr>
          <a:xfrm>
            <a:off x="629841" y="987432"/>
            <a:ext cx="2949178" cy="1224275"/>
          </a:xfrm>
        </p:spPr>
        <p:txBody>
          <a:bodyPr anchor="t">
            <a:normAutofit/>
          </a:bodyPr>
          <a:lstStyle>
            <a:lvl1pPr algn="l">
              <a:defRPr sz="2700"/>
            </a:lvl1pPr>
          </a:lstStyle>
          <a:p>
            <a:r>
              <a:rPr lang="en-US"/>
              <a:t>Click to edit Master title style</a:t>
            </a:r>
          </a:p>
        </p:txBody>
      </p:sp>
      <p:sp>
        <p:nvSpPr>
          <p:cNvPr id="9" name="Text Placeholder 3"/>
          <p:cNvSpPr>
            <a:spLocks noGrp="1"/>
          </p:cNvSpPr>
          <p:nvPr>
            <p:ph type="body" sz="half" idx="2"/>
          </p:nvPr>
        </p:nvSpPr>
        <p:spPr>
          <a:xfrm>
            <a:off x="629841" y="2211700"/>
            <a:ext cx="2949178" cy="3657288"/>
          </a:xfrm>
        </p:spPr>
        <p:txBody>
          <a:bodyPr/>
          <a:lstStyle>
            <a:lvl1pPr marL="0" indent="0">
              <a:buNone/>
              <a:defRPr sz="1200" b="1">
                <a:solidFill>
                  <a:srgbClr val="898989"/>
                </a:solidFill>
              </a:defRPr>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Edit Master text styles</a:t>
            </a:r>
          </a:p>
        </p:txBody>
      </p:sp>
    </p:spTree>
    <p:extLst>
      <p:ext uri="{BB962C8B-B14F-4D97-AF65-F5344CB8AC3E}">
        <p14:creationId xmlns:p14="http://schemas.microsoft.com/office/powerpoint/2010/main" val="1277003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837466-7FEE-48C1-ABE2-9A266F567027}" type="datetimeFigureOut">
              <a:rPr lang="en-US"/>
              <a:pPr>
                <a:defRPr/>
              </a:pPr>
              <a:t>9/30/2024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40558F-7316-42EC-9516-7155C09D55F9}" type="slidenum">
              <a:rPr lang="en-US"/>
              <a:pPr>
                <a:defRPr/>
              </a:pPr>
              <a:t>‹#›</a:t>
            </a:fld>
            <a:endParaRPr lang="en-US"/>
          </a:p>
        </p:txBody>
      </p:sp>
    </p:spTree>
    <p:extLst>
      <p:ext uri="{BB962C8B-B14F-4D97-AF65-F5344CB8AC3E}">
        <p14:creationId xmlns:p14="http://schemas.microsoft.com/office/powerpoint/2010/main" val="3894226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03A7A0-BD9F-4B92-A32F-91F7FE86B8FA}" type="datetimeFigureOut">
              <a:rPr lang="en-US"/>
              <a:pPr>
                <a:defRPr/>
              </a:pPr>
              <a:t>9/30/2024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18DCC86-FCE9-4F43-8A59-B866CBD61AC1}" type="slidenum">
              <a:rPr lang="en-US"/>
              <a:pPr>
                <a:defRPr/>
              </a:pPr>
              <a:t>‹#›</a:t>
            </a:fld>
            <a:endParaRPr lang="en-US"/>
          </a:p>
        </p:txBody>
      </p:sp>
    </p:spTree>
    <p:extLst>
      <p:ext uri="{BB962C8B-B14F-4D97-AF65-F5344CB8AC3E}">
        <p14:creationId xmlns:p14="http://schemas.microsoft.com/office/powerpoint/2010/main" val="1234522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Main Title+ SubTitle+Numb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752600" y="895063"/>
            <a:ext cx="5638800" cy="353524"/>
          </a:xfrm>
          <a:prstGeom prst="rect">
            <a:avLst/>
          </a:prstGeom>
        </p:spPr>
        <p:txBody>
          <a:bodyPr wrap="none" lIns="0" tIns="0" rIns="0" bIns="0" anchor="ctr">
            <a:noAutofit/>
          </a:bodyPr>
          <a:lstStyle>
            <a:lvl1pPr algn="ctr">
              <a:defRPr sz="2400" b="1" baseline="0">
                <a:solidFill>
                  <a:schemeClr val="tx1">
                    <a:lumMod val="50000"/>
                    <a:lumOff val="50000"/>
                  </a:schemeClr>
                </a:solidFill>
              </a:defRPr>
            </a:lvl1pPr>
          </a:lstStyle>
          <a:p>
            <a:r>
              <a:rPr lang="en-US"/>
              <a:t>Click To Edit Master Title Style</a:t>
            </a:r>
          </a:p>
        </p:txBody>
      </p:sp>
      <p:sp>
        <p:nvSpPr>
          <p:cNvPr id="5" name="Text Placeholder 3"/>
          <p:cNvSpPr>
            <a:spLocks noGrp="1"/>
          </p:cNvSpPr>
          <p:nvPr>
            <p:ph type="body" sz="half" idx="2" hasCustomPrompt="1"/>
          </p:nvPr>
        </p:nvSpPr>
        <p:spPr>
          <a:xfrm>
            <a:off x="2514600" y="1247054"/>
            <a:ext cx="4114800" cy="200746"/>
          </a:xfrm>
          <a:prstGeom prst="rect">
            <a:avLst/>
          </a:prstGeom>
        </p:spPr>
        <p:txBody>
          <a:bodyPr wrap="none" lIns="0" tIns="0" rIns="0" bIns="0" anchor="ctr">
            <a:noAutofit/>
          </a:bodyPr>
          <a:lstStyle>
            <a:lvl1pPr marL="0" indent="0" algn="ctr">
              <a:buNone/>
              <a:defRPr sz="1200" b="1"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Subtext Goes Here</a:t>
            </a:r>
          </a:p>
        </p:txBody>
      </p:sp>
      <p:sp>
        <p:nvSpPr>
          <p:cNvPr id="6" name="Slide Number Placeholder 3">
            <a:extLst>
              <a:ext uri="{FF2B5EF4-FFF2-40B4-BE49-F238E27FC236}">
                <a16:creationId xmlns:a16="http://schemas.microsoft.com/office/drawing/2014/main" id="{08CD8082-C419-4086-BC20-2CB65F4DFFC8}"/>
              </a:ext>
            </a:extLst>
          </p:cNvPr>
          <p:cNvSpPr>
            <a:spLocks noGrp="1"/>
          </p:cNvSpPr>
          <p:nvPr>
            <p:ph type="sldNum" sz="quarter" idx="12"/>
          </p:nvPr>
        </p:nvSpPr>
        <p:spPr>
          <a:xfrm>
            <a:off x="6796510" y="6194307"/>
            <a:ext cx="2057400" cy="365125"/>
          </a:xfrm>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7057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143000" y="1360614"/>
            <a:ext cx="6858000" cy="2387600"/>
          </a:xfrm>
        </p:spPr>
        <p:txBody>
          <a:bodyPr anchor="b">
            <a:normAutofit/>
          </a:bodyPr>
          <a:lstStyle>
            <a:lvl1pPr algn="ctr">
              <a:lnSpc>
                <a:spcPct val="75000"/>
              </a:lnSpc>
              <a:defRPr sz="6000" spc="-225">
                <a:solidFill>
                  <a:schemeClr val="bg1"/>
                </a:solidFill>
              </a:defRPr>
            </a:lvl1pPr>
          </a:lstStyle>
          <a:p>
            <a:r>
              <a:rPr lang="en-US"/>
              <a:t>Click to edit Master title style (1 line)</a:t>
            </a:r>
          </a:p>
        </p:txBody>
      </p:sp>
      <p:sp>
        <p:nvSpPr>
          <p:cNvPr id="3" name="Subtitle 2"/>
          <p:cNvSpPr>
            <a:spLocks noGrp="1"/>
          </p:cNvSpPr>
          <p:nvPr>
            <p:ph type="subTitle" idx="1"/>
          </p:nvPr>
        </p:nvSpPr>
        <p:spPr>
          <a:xfrm>
            <a:off x="1143000" y="6194612"/>
            <a:ext cx="6858000" cy="455570"/>
          </a:xfrm>
        </p:spPr>
        <p:txBody>
          <a:bodyPr>
            <a:normAutofit/>
          </a:bodyPr>
          <a:lstStyle>
            <a:lvl1pPr marL="0" indent="0" algn="ctr">
              <a:buNone/>
              <a:defRPr sz="135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8" name="Text Placeholder 7"/>
          <p:cNvSpPr>
            <a:spLocks noGrp="1"/>
          </p:cNvSpPr>
          <p:nvPr>
            <p:ph type="body" sz="quarter" idx="10" hasCustomPrompt="1"/>
          </p:nvPr>
        </p:nvSpPr>
        <p:spPr>
          <a:xfrm>
            <a:off x="1143000" y="3748095"/>
            <a:ext cx="6858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7338" y="692797"/>
            <a:ext cx="2409324" cy="6617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lines)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143000" y="1939655"/>
            <a:ext cx="6858000" cy="2387600"/>
          </a:xfrm>
        </p:spPr>
        <p:txBody>
          <a:bodyPr anchor="b">
            <a:normAutofit/>
          </a:bodyPr>
          <a:lstStyle>
            <a:lvl1pPr algn="ctr">
              <a:lnSpc>
                <a:spcPct val="75000"/>
              </a:lnSpc>
              <a:defRPr sz="6000" spc="-225">
                <a:solidFill>
                  <a:schemeClr val="bg1"/>
                </a:solidFill>
              </a:defRPr>
            </a:lvl1pPr>
          </a:lstStyle>
          <a:p>
            <a:r>
              <a:rPr lang="en-US"/>
              <a:t>Click to edit Master title style (2 lines)</a:t>
            </a:r>
          </a:p>
        </p:txBody>
      </p:sp>
      <p:sp>
        <p:nvSpPr>
          <p:cNvPr id="3" name="Subtitle 2"/>
          <p:cNvSpPr>
            <a:spLocks noGrp="1"/>
          </p:cNvSpPr>
          <p:nvPr>
            <p:ph type="subTitle" idx="1"/>
          </p:nvPr>
        </p:nvSpPr>
        <p:spPr>
          <a:xfrm>
            <a:off x="1143000" y="6194612"/>
            <a:ext cx="6858000" cy="455570"/>
          </a:xfrm>
        </p:spPr>
        <p:txBody>
          <a:bodyPr>
            <a:normAutofit/>
          </a:bodyPr>
          <a:lstStyle>
            <a:lvl1pPr marL="0" indent="0" algn="ctr">
              <a:buNone/>
              <a:defRPr sz="135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8" name="Text Placeholder 7"/>
          <p:cNvSpPr>
            <a:spLocks noGrp="1"/>
          </p:cNvSpPr>
          <p:nvPr>
            <p:ph type="body" sz="quarter" idx="10" hasCustomPrompt="1"/>
          </p:nvPr>
        </p:nvSpPr>
        <p:spPr>
          <a:xfrm>
            <a:off x="1143000" y="4327262"/>
            <a:ext cx="6858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7338" y="692797"/>
            <a:ext cx="2409324" cy="661760"/>
          </a:xfrm>
          <a:prstGeom prst="rect">
            <a:avLst/>
          </a:prstGeom>
        </p:spPr>
      </p:pic>
    </p:spTree>
    <p:extLst>
      <p:ext uri="{BB962C8B-B14F-4D97-AF65-F5344CB8AC3E}">
        <p14:creationId xmlns:p14="http://schemas.microsoft.com/office/powerpoint/2010/main" val="311184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143000" y="1360614"/>
            <a:ext cx="6858000" cy="2387600"/>
          </a:xfrm>
        </p:spPr>
        <p:txBody>
          <a:bodyPr anchor="b">
            <a:normAutofit/>
          </a:bodyPr>
          <a:lstStyle>
            <a:lvl1pPr algn="ctr">
              <a:lnSpc>
                <a:spcPct val="75000"/>
              </a:lnSpc>
              <a:defRPr sz="6000" spc="-225">
                <a:solidFill>
                  <a:srgbClr val="003F80"/>
                </a:solidFill>
              </a:defRPr>
            </a:lvl1pPr>
          </a:lstStyle>
          <a:p>
            <a:r>
              <a:rPr lang="en-US"/>
              <a:t>Click to edit Master title style (1 line)</a:t>
            </a:r>
          </a:p>
        </p:txBody>
      </p:sp>
      <p:sp>
        <p:nvSpPr>
          <p:cNvPr id="3" name="Subtitle 2"/>
          <p:cNvSpPr>
            <a:spLocks noGrp="1"/>
          </p:cNvSpPr>
          <p:nvPr>
            <p:ph type="subTitle" idx="1"/>
          </p:nvPr>
        </p:nvSpPr>
        <p:spPr>
          <a:xfrm>
            <a:off x="1143000" y="6194612"/>
            <a:ext cx="6858000" cy="455570"/>
          </a:xfrm>
        </p:spPr>
        <p:txBody>
          <a:bodyPr>
            <a:normAutofit/>
          </a:bodyPr>
          <a:lstStyle>
            <a:lvl1pPr marL="0" indent="0" algn="ctr">
              <a:buNone/>
              <a:defRPr sz="1350">
                <a:solidFill>
                  <a:srgbClr val="003F80"/>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9" name="Text Placeholder 7"/>
          <p:cNvSpPr>
            <a:spLocks noGrp="1"/>
          </p:cNvSpPr>
          <p:nvPr>
            <p:ph type="body" sz="quarter" idx="10" hasCustomPrompt="1"/>
          </p:nvPr>
        </p:nvSpPr>
        <p:spPr>
          <a:xfrm>
            <a:off x="1143000" y="3748095"/>
            <a:ext cx="6858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8048" y="699244"/>
            <a:ext cx="2407901" cy="66137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143000" y="1939655"/>
            <a:ext cx="6858000" cy="2387600"/>
          </a:xfrm>
        </p:spPr>
        <p:txBody>
          <a:bodyPr anchor="b">
            <a:normAutofit/>
          </a:bodyPr>
          <a:lstStyle>
            <a:lvl1pPr algn="ctr">
              <a:lnSpc>
                <a:spcPct val="75000"/>
              </a:lnSpc>
              <a:defRPr sz="6000" spc="-225">
                <a:solidFill>
                  <a:srgbClr val="003F80"/>
                </a:solidFill>
              </a:defRPr>
            </a:lvl1pPr>
          </a:lstStyle>
          <a:p>
            <a:r>
              <a:rPr lang="en-US"/>
              <a:t>Click to edit Master title style (2 lines)</a:t>
            </a:r>
          </a:p>
        </p:txBody>
      </p:sp>
      <p:sp>
        <p:nvSpPr>
          <p:cNvPr id="3" name="Subtitle 2"/>
          <p:cNvSpPr>
            <a:spLocks noGrp="1"/>
          </p:cNvSpPr>
          <p:nvPr>
            <p:ph type="subTitle" idx="1"/>
          </p:nvPr>
        </p:nvSpPr>
        <p:spPr>
          <a:xfrm>
            <a:off x="1143000" y="6194612"/>
            <a:ext cx="6858000" cy="455570"/>
          </a:xfrm>
        </p:spPr>
        <p:txBody>
          <a:bodyPr>
            <a:normAutofit/>
          </a:bodyPr>
          <a:lstStyle>
            <a:lvl1pPr marL="0" indent="0" algn="ctr">
              <a:buNone/>
              <a:defRPr sz="1350">
                <a:solidFill>
                  <a:srgbClr val="003F80"/>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9" name="Text Placeholder 7"/>
          <p:cNvSpPr>
            <a:spLocks noGrp="1"/>
          </p:cNvSpPr>
          <p:nvPr>
            <p:ph type="body" sz="quarter" idx="10" hasCustomPrompt="1"/>
          </p:nvPr>
        </p:nvSpPr>
        <p:spPr>
          <a:xfrm>
            <a:off x="1143000" y="4327262"/>
            <a:ext cx="6858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8048" y="699244"/>
            <a:ext cx="2407901" cy="66137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hapter Slid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143000" y="1122363"/>
            <a:ext cx="6858000" cy="2387600"/>
          </a:xfrm>
        </p:spPr>
        <p:txBody>
          <a:bodyPr anchor="b"/>
          <a:lstStyle>
            <a:lvl1pPr algn="ctr">
              <a:lnSpc>
                <a:spcPts val="4500"/>
              </a:lnSpc>
              <a:defRPr sz="4500">
                <a:solidFill>
                  <a:schemeClr val="bg1"/>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b="1">
                <a:solidFill>
                  <a:schemeClr val="bg1">
                    <a:lumMod val="85000"/>
                  </a:schemeClr>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hapter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143000" y="1122363"/>
            <a:ext cx="6858000" cy="2387600"/>
          </a:xfrm>
        </p:spPr>
        <p:txBody>
          <a:bodyPr anchor="b"/>
          <a:lstStyle>
            <a:lvl1pPr algn="ctr">
              <a:lnSpc>
                <a:spcPts val="4500"/>
              </a:lnSpc>
              <a:defRPr sz="4500">
                <a:solidFill>
                  <a:srgbClr val="007EB4"/>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b="1">
                <a:solidFill>
                  <a:srgbClr val="898989"/>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Chapter Slide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99597" y="1268765"/>
            <a:ext cx="6944810" cy="2237228"/>
          </a:xfrm>
        </p:spPr>
        <p:txBody>
          <a:bodyPr anchor="b"/>
          <a:lstStyle>
            <a:lvl1pPr>
              <a:lnSpc>
                <a:spcPts val="4500"/>
              </a:lnSpc>
              <a:defRPr sz="4500"/>
            </a:lvl1pPr>
          </a:lstStyle>
          <a:p>
            <a:r>
              <a:rPr lang="en-US"/>
              <a:t>Click to edit Master </a:t>
            </a:r>
            <a:br>
              <a:rPr lang="en-US"/>
            </a:br>
            <a:r>
              <a:rPr lang="en-US"/>
              <a:t>chapter style</a:t>
            </a:r>
          </a:p>
        </p:txBody>
      </p:sp>
      <p:sp>
        <p:nvSpPr>
          <p:cNvPr id="3" name="Text Placeholder 2"/>
          <p:cNvSpPr>
            <a:spLocks noGrp="1"/>
          </p:cNvSpPr>
          <p:nvPr>
            <p:ph type="body" idx="1" hasCustomPrompt="1"/>
          </p:nvPr>
        </p:nvSpPr>
        <p:spPr>
          <a:xfrm>
            <a:off x="1103254" y="3613579"/>
            <a:ext cx="6944810" cy="1500187"/>
          </a:xfrm>
        </p:spPr>
        <p:txBody>
          <a:bodyPr/>
          <a:lstStyle>
            <a:lvl1pPr marL="0" indent="0" algn="ctr">
              <a:buNone/>
              <a:defRPr sz="1800" b="1">
                <a:solidFill>
                  <a:schemeClr val="tx1">
                    <a:tint val="75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subtitle style</a:t>
            </a:r>
          </a:p>
        </p:txBody>
      </p:sp>
      <p:sp>
        <p:nvSpPr>
          <p:cNvPr id="4" name="Date Placeholder 3"/>
          <p:cNvSpPr>
            <a:spLocks noGrp="1"/>
          </p:cNvSpPr>
          <p:nvPr>
            <p:ph type="dt" sz="half" idx="10"/>
          </p:nvPr>
        </p:nvSpPr>
        <p:spPr/>
        <p:txBody>
          <a:bodyPr/>
          <a:lstStyle/>
          <a:p>
            <a:fld id="{32719964-A6A4-B040-94EE-59D007E5DCB1}" type="datetime4">
              <a:rPr lang="en-US" smtClean="0"/>
              <a:t>September 30,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647864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628650" y="368608"/>
            <a:ext cx="7886700" cy="59890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417815" y="6194307"/>
            <a:ext cx="1795815" cy="365125"/>
          </a:xfrm>
        </p:spPr>
        <p:txBody>
          <a:bodyPr/>
          <a:lstStyle/>
          <a:p>
            <a:fld id="{5C63769D-CC2F-864E-9501-A077951EC7AD}" type="datetime4">
              <a:rPr lang="en-US" smtClean="0"/>
              <a:t>September 30, 2024</a:t>
            </a:fld>
            <a:endParaRPr lang="en-US"/>
          </a:p>
        </p:txBody>
      </p:sp>
      <p:sp>
        <p:nvSpPr>
          <p:cNvPr id="9" name="Footer Placeholder 5"/>
          <p:cNvSpPr>
            <a:spLocks noGrp="1"/>
          </p:cNvSpPr>
          <p:nvPr>
            <p:ph type="ftr" sz="quarter" idx="11"/>
          </p:nvPr>
        </p:nvSpPr>
        <p:spPr>
          <a:xfrm>
            <a:off x="3028950" y="6194307"/>
            <a:ext cx="3086100" cy="365125"/>
          </a:xfrm>
        </p:spPr>
        <p:txBody>
          <a:bodyPr/>
          <a:lstStyle/>
          <a:p>
            <a:endParaRPr lang="en-US"/>
          </a:p>
        </p:txBody>
      </p:sp>
      <p:sp>
        <p:nvSpPr>
          <p:cNvPr id="10" name="Slide Number Placeholder 6"/>
          <p:cNvSpPr>
            <a:spLocks noGrp="1"/>
          </p:cNvSpPr>
          <p:nvPr>
            <p:ph type="sldNum" sz="quarter" idx="12"/>
          </p:nvPr>
        </p:nvSpPr>
        <p:spPr>
          <a:xfrm>
            <a:off x="6796510" y="6194307"/>
            <a:ext cx="20574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628650" y="967512"/>
            <a:ext cx="7886700" cy="696071"/>
          </a:xfrm>
        </p:spPr>
        <p:txBody>
          <a:bodyPr>
            <a:normAutofit/>
          </a:bodyPr>
          <a:lstStyle>
            <a:lvl1pPr marL="0" indent="0" algn="ctr">
              <a:buNone/>
              <a:defRPr sz="1575" b="1">
                <a:solidFill>
                  <a:srgbClr val="898989"/>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947093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userDrawn="1"/>
        </p:nvGrpSpPr>
        <p:grpSpPr>
          <a:xfrm>
            <a:off x="96552" y="84029"/>
            <a:ext cx="8950896" cy="329742"/>
            <a:chOff x="157803" y="-1075245"/>
            <a:chExt cx="8950896" cy="329742"/>
          </a:xfrm>
        </p:grpSpPr>
        <p:sp>
          <p:nvSpPr>
            <p:cNvPr id="24" name="Rectangle 23"/>
            <p:cNvSpPr/>
            <p:nvPr userDrawn="1"/>
          </p:nvSpPr>
          <p:spPr>
            <a:xfrm rot="5400000">
              <a:off x="4506856" y="-5424296"/>
              <a:ext cx="126396" cy="88245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26" name="Rectangle 25"/>
            <p:cNvSpPr/>
            <p:nvPr userDrawn="1"/>
          </p:nvSpPr>
          <p:spPr>
            <a:xfrm>
              <a:off x="8982303" y="-1075245"/>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8" name="Rectangle 27"/>
            <p:cNvSpPr/>
            <p:nvPr userDrawn="1"/>
          </p:nvSpPr>
          <p:spPr>
            <a:xfrm>
              <a:off x="157803" y="-1075245"/>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
        <p:nvSpPr>
          <p:cNvPr id="6" name="Slide Number Placeholder 5"/>
          <p:cNvSpPr>
            <a:spLocks noGrp="1"/>
          </p:cNvSpPr>
          <p:nvPr>
            <p:ph type="sldNum" sz="quarter" idx="4"/>
          </p:nvPr>
        </p:nvSpPr>
        <p:spPr>
          <a:xfrm>
            <a:off x="6796510" y="6194307"/>
            <a:ext cx="2057400" cy="365125"/>
          </a:xfrm>
          <a:prstGeom prst="rect">
            <a:avLst/>
          </a:prstGeom>
        </p:spPr>
        <p:txBody>
          <a:bodyPr vert="horz" lIns="91440" tIns="45720" rIns="91440" bIns="45720" rtlCol="0" anchor="ctr"/>
          <a:lstStyle>
            <a:lvl1pPr algn="r">
              <a:defRPr sz="900">
                <a:solidFill>
                  <a:schemeClr val="tx1">
                    <a:tint val="75000"/>
                  </a:schemeClr>
                </a:solidFill>
                <a:latin typeface="Source Sans Pro" charset="0"/>
                <a:ea typeface="Source Sans Pro" charset="0"/>
                <a:cs typeface="Source Sans Pro" charset="0"/>
              </a:defRPr>
            </a:lvl1pPr>
          </a:lstStyle>
          <a:p>
            <a:fld id="{B1AB44B9-F1EC-4F4B-88D4-413245C9CD3E}" type="slidenum">
              <a:rPr lang="en-US" smtClean="0"/>
              <a:pPr/>
              <a:t>‹#›</a:t>
            </a:fld>
            <a:endParaRPr lang="en-US"/>
          </a:p>
        </p:txBody>
      </p:sp>
      <p:sp>
        <p:nvSpPr>
          <p:cNvPr id="2" name="Title Placeholder 1"/>
          <p:cNvSpPr>
            <a:spLocks noGrp="1"/>
          </p:cNvSpPr>
          <p:nvPr>
            <p:ph type="title"/>
          </p:nvPr>
        </p:nvSpPr>
        <p:spPr>
          <a:xfrm>
            <a:off x="628650" y="367025"/>
            <a:ext cx="7886700" cy="116003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28650" y="1585748"/>
            <a:ext cx="7886700" cy="44465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028950" y="6194307"/>
            <a:ext cx="3086100" cy="365125"/>
          </a:xfrm>
          <a:prstGeom prst="rect">
            <a:avLst/>
          </a:prstGeom>
        </p:spPr>
        <p:txBody>
          <a:bodyPr vert="horz" lIns="91440" tIns="45720" rIns="91440" bIns="45720" rtlCol="0" anchor="ctr"/>
          <a:lstStyle>
            <a:lvl1pPr algn="ctr">
              <a:defRPr sz="900">
                <a:solidFill>
                  <a:schemeClr val="tx1">
                    <a:tint val="75000"/>
                  </a:schemeClr>
                </a:solidFill>
                <a:latin typeface="Source Sans Pro" charset="0"/>
                <a:ea typeface="Source Sans Pro" charset="0"/>
                <a:cs typeface="Source Sans Pro" charset="0"/>
              </a:defRPr>
            </a:lvl1pPr>
          </a:lstStyle>
          <a:p>
            <a:endParaRPr lang="en-US"/>
          </a:p>
        </p:txBody>
      </p:sp>
      <p:sp>
        <p:nvSpPr>
          <p:cNvPr id="4" name="Date Placeholder 3"/>
          <p:cNvSpPr>
            <a:spLocks noGrp="1"/>
          </p:cNvSpPr>
          <p:nvPr userDrawn="1">
            <p:ph type="dt" sz="half" idx="2"/>
          </p:nvPr>
        </p:nvSpPr>
        <p:spPr>
          <a:xfrm>
            <a:off x="419100" y="6194307"/>
            <a:ext cx="1767635" cy="365125"/>
          </a:xfrm>
          <a:prstGeom prst="rect">
            <a:avLst/>
          </a:prstGeom>
        </p:spPr>
        <p:txBody>
          <a:bodyPr vert="horz" lIns="91440" tIns="45720" rIns="91440" bIns="45720" rtlCol="0" anchor="ctr"/>
          <a:lstStyle>
            <a:lvl1pPr algn="l">
              <a:defRPr sz="900">
                <a:solidFill>
                  <a:schemeClr val="tx1">
                    <a:tint val="75000"/>
                  </a:schemeClr>
                </a:solidFill>
                <a:latin typeface="Source Sans Pro" charset="0"/>
                <a:ea typeface="Source Sans Pro" charset="0"/>
                <a:cs typeface="Source Sans Pro" charset="0"/>
              </a:defRPr>
            </a:lvl1pPr>
          </a:lstStyle>
          <a:p>
            <a:fld id="{96B854B8-A2FC-3842-9F94-7A6835489AD3}" type="datetime4">
              <a:rPr lang="en-US" smtClean="0"/>
              <a:pPr/>
              <a:t>September 30, 2024</a:t>
            </a:fld>
            <a:endParaRPr lang="en-US"/>
          </a:p>
        </p:txBody>
      </p:sp>
      <p:sp>
        <p:nvSpPr>
          <p:cNvPr id="17" name="Rectangle 16"/>
          <p:cNvSpPr/>
          <p:nvPr userDrawn="1"/>
        </p:nvSpPr>
        <p:spPr>
          <a:xfrm rot="5400000">
            <a:off x="4651327" y="2502552"/>
            <a:ext cx="126396" cy="8413052"/>
          </a:xfrm>
          <a:prstGeom prst="rect">
            <a:avLst/>
          </a:prstGeom>
          <a:solidFill>
            <a:srgbClr val="CC3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31" name="Rectangle 30"/>
          <p:cNvSpPr/>
          <p:nvPr userDrawn="1"/>
        </p:nvSpPr>
        <p:spPr>
          <a:xfrm>
            <a:off x="8921052" y="6328188"/>
            <a:ext cx="126396" cy="445733"/>
          </a:xfrm>
          <a:custGeom>
            <a:avLst/>
            <a:gdLst>
              <a:gd name="connsiteX0" fmla="*/ 0 w 126396"/>
              <a:gd name="connsiteY0" fmla="*/ 0 h 445733"/>
              <a:gd name="connsiteX1" fmla="*/ 126396 w 126396"/>
              <a:gd name="connsiteY1" fmla="*/ 0 h 445733"/>
              <a:gd name="connsiteX2" fmla="*/ 126396 w 126396"/>
              <a:gd name="connsiteY2" fmla="*/ 445733 h 445733"/>
              <a:gd name="connsiteX3" fmla="*/ 0 w 126396"/>
              <a:gd name="connsiteY3" fmla="*/ 445733 h 445733"/>
              <a:gd name="connsiteX4" fmla="*/ 0 w 126396"/>
              <a:gd name="connsiteY4" fmla="*/ 0 h 445733"/>
              <a:gd name="connsiteX0" fmla="*/ 0 w 126396"/>
              <a:gd name="connsiteY0" fmla="*/ 0 h 445733"/>
              <a:gd name="connsiteX1" fmla="*/ 126396 w 126396"/>
              <a:gd name="connsiteY1" fmla="*/ 0 h 445733"/>
              <a:gd name="connsiteX2" fmla="*/ 123221 w 126396"/>
              <a:gd name="connsiteY2" fmla="*/ 325083 h 445733"/>
              <a:gd name="connsiteX3" fmla="*/ 0 w 126396"/>
              <a:gd name="connsiteY3" fmla="*/ 445733 h 445733"/>
              <a:gd name="connsiteX4" fmla="*/ 0 w 126396"/>
              <a:gd name="connsiteY4" fmla="*/ 0 h 445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5733">
                <a:moveTo>
                  <a:pt x="0" y="0"/>
                </a:moveTo>
                <a:lnTo>
                  <a:pt x="126396" y="0"/>
                </a:lnTo>
                <a:cubicBezTo>
                  <a:pt x="125338" y="108361"/>
                  <a:pt x="124279" y="216722"/>
                  <a:pt x="123221" y="325083"/>
                </a:cubicBezTo>
                <a:lnTo>
                  <a:pt x="0" y="445733"/>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pic>
        <p:nvPicPr>
          <p:cNvPr id="32" name="Picture 31"/>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9997" y="6512421"/>
            <a:ext cx="332145" cy="253885"/>
          </a:xfrm>
          <a:prstGeom prst="rect">
            <a:avLst/>
          </a:prstGeom>
        </p:spPr>
      </p:pic>
    </p:spTree>
    <p:extLst>
      <p:ext uri="{BB962C8B-B14F-4D97-AF65-F5344CB8AC3E}">
        <p14:creationId xmlns:p14="http://schemas.microsoft.com/office/powerpoint/2010/main" val="145296608"/>
      </p:ext>
    </p:extLst>
  </p:cSld>
  <p:clrMap bg1="lt1" tx1="dk1" bg2="lt2" tx2="dk2" accent1="accent1" accent2="accent2" accent3="accent3" accent4="accent4" accent5="accent5" accent6="accent6" hlink="hlink" folHlink="folHlink"/>
  <p:sldLayoutIdLst>
    <p:sldLayoutId id="2147483663" r:id="rId1"/>
    <p:sldLayoutId id="2147483666" r:id="rId2"/>
    <p:sldLayoutId id="2147483677" r:id="rId3"/>
    <p:sldLayoutId id="2147483668" r:id="rId4"/>
    <p:sldLayoutId id="2147483667" r:id="rId5"/>
    <p:sldLayoutId id="2147483662" r:id="rId6"/>
    <p:sldLayoutId id="2147483665" r:id="rId7"/>
    <p:sldLayoutId id="2147483679" r:id="rId8"/>
    <p:sldLayoutId id="2147483678" r:id="rId9"/>
    <p:sldLayoutId id="2147483680" r:id="rId10"/>
    <p:sldLayoutId id="2147483681" r:id="rId11"/>
    <p:sldLayoutId id="2147483682" r:id="rId12"/>
    <p:sldLayoutId id="2147483683" r:id="rId13"/>
    <p:sldLayoutId id="2147483684" r:id="rId14"/>
    <p:sldLayoutId id="2147483685" r:id="rId15"/>
    <p:sldLayoutId id="2147483669" r:id="rId16"/>
    <p:sldLayoutId id="2147483670" r:id="rId17"/>
    <p:sldLayoutId id="2147483675" r:id="rId18"/>
  </p:sldLayoutIdLst>
  <p:hf hdr="0" ftr="0" dt="0"/>
  <p:txStyles>
    <p:title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p:titleStyle>
    <p:body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hyperlink" Target="http://www.census.gov/naics/" TargetMode="External"/></Relationships>
</file>

<file path=ppt/slides/_rels/slide1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9.png"/><Relationship Id="rId12" Type="http://schemas.openxmlformats.org/officeDocument/2006/relationships/customXml" Target="../ink/ink5.xml"/><Relationship Id="rId17" Type="http://schemas.openxmlformats.org/officeDocument/2006/relationships/image" Target="../media/image90.png"/><Relationship Id="rId2" Type="http://schemas.openxmlformats.org/officeDocument/2006/relationships/notesSlide" Target="../notesSlides/notesSlide11.xml"/><Relationship Id="rId16" Type="http://schemas.openxmlformats.org/officeDocument/2006/relationships/customXml" Target="../ink/ink7.xml"/><Relationship Id="rId1" Type="http://schemas.openxmlformats.org/officeDocument/2006/relationships/slideLayout" Target="../slideLayouts/slideLayout10.xml"/><Relationship Id="rId6" Type="http://schemas.openxmlformats.org/officeDocument/2006/relationships/customXml" Target="../ink/ink2.xml"/><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8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0.png"/><Relationship Id="rId14" Type="http://schemas.openxmlformats.org/officeDocument/2006/relationships/customXml" Target="../ink/ink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ba.gov/document/support--table-size-standards"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hyperlink" Target="http://www.sba.gov/size-standard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hyperlink" Target="http://www.acquisition.gov/PSC_Manual" TargetMode="Externa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hyperlink" Target="http://www.sba.gov/document/support--non-manufacturer-rule-class-waiver-list" TargetMode="External"/><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s://veterans.certify.sba.gov/" TargetMode="External"/><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hyperlink" Target="https://www.sba.gov/document/support--qualifying-naics-women-owned-small-business-federal-contracting-program"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6.xml"/><Relationship Id="rId1" Type="http://schemas.openxmlformats.org/officeDocument/2006/relationships/tags" Target="../tags/tag2.xml"/><Relationship Id="rId5" Type="http://schemas.openxmlformats.org/officeDocument/2006/relationships/hyperlink" Target="http://www.sba.gov/federal-contracting/contracting-assistance-programs/hubzone-program" TargetMode="Externa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xml"/><Relationship Id="rId1" Type="http://schemas.openxmlformats.org/officeDocument/2006/relationships/tags" Target="../tags/tag3.xml"/><Relationship Id="rId4" Type="http://schemas.openxmlformats.org/officeDocument/2006/relationships/hyperlink" Target="http://www.sba.gov/hubzone"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hyperlink" Target="http://www.sba.gov/hubzone" TargetMode="External"/><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1.xml"/><Relationship Id="rId1" Type="http://schemas.openxmlformats.org/officeDocument/2006/relationships/tags" Target="../tags/tag4.xml"/><Relationship Id="rId5" Type="http://schemas.openxmlformats.org/officeDocument/2006/relationships/hyperlink" Target="http://www.sba.gov/federal-contracting/contracting-assistance-programs/hubzone-program" TargetMode="External"/><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1.xml"/><Relationship Id="rId1" Type="http://schemas.openxmlformats.org/officeDocument/2006/relationships/tags" Target="../tags/tag5.xml"/><Relationship Id="rId5" Type="http://schemas.openxmlformats.org/officeDocument/2006/relationships/hyperlink" Target="https://maps.certify.sba.gov/hubzone/map" TargetMode="Externa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1.xml"/><Relationship Id="rId1" Type="http://schemas.openxmlformats.org/officeDocument/2006/relationships/tags" Target="../tags/tag6.xml"/><Relationship Id="rId5" Type="http://schemas.openxmlformats.org/officeDocument/2006/relationships/hyperlink" Target="https://preview-maps.certify.sba.gov/hubzone/map#center=18.474697,-66.299148&amp;zoom=9" TargetMode="Externa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hyperlink" Target="http://www.sba.gov/federal-contracting/8a" TargetMode="External"/><Relationship Id="rId2" Type="http://schemas.openxmlformats.org/officeDocument/2006/relationships/notesSlide" Target="../notesSlides/notesSlide50.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hyperlink" Target="https://www.acquisition.gov/content/part-19-small-business-programs#i1101844"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hyperlink" Target="http://www.acquisition.gov" TargetMode="External"/><Relationship Id="rId2" Type="http://schemas.openxmlformats.org/officeDocument/2006/relationships/notesSlide" Target="../notesSlides/notesSlide55.xml"/><Relationship Id="rId1" Type="http://schemas.openxmlformats.org/officeDocument/2006/relationships/slideLayout" Target="../slideLayouts/slideLayout16.xml"/><Relationship Id="rId6" Type="http://schemas.openxmlformats.org/officeDocument/2006/relationships/hyperlink" Target="http://www.acq.osd.mil/dpap/" TargetMode="External"/><Relationship Id="rId5" Type="http://schemas.openxmlformats.org/officeDocument/2006/relationships/hyperlink" Target="https://www.acquisition.gov/browse/index/gsam" TargetMode="External"/><Relationship Id="rId4" Type="http://schemas.openxmlformats.org/officeDocument/2006/relationships/hyperlink" Target="https://www.acquisition.gov/dfar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17.xml"/><Relationship Id="rId6" Type="http://schemas.openxmlformats.org/officeDocument/2006/relationships/hyperlink" Target="mailto:puertorico_DO@sba.gov" TargetMode="External"/><Relationship Id="rId5" Type="http://schemas.openxmlformats.org/officeDocument/2006/relationships/image" Target="../media/image43.png"/><Relationship Id="rId4" Type="http://schemas.openxmlformats.org/officeDocument/2006/relationships/hyperlink" Target="http://www.sba.gov/pr"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federalcontractingpr.com/" TargetMode="External"/><Relationship Id="rId2" Type="http://schemas.openxmlformats.org/officeDocument/2006/relationships/notesSlide" Target="../notesSlides/notesSlide57.xml"/><Relationship Id="rId1" Type="http://schemas.openxmlformats.org/officeDocument/2006/relationships/slideLayout" Target="../slideLayouts/slideLayout16.xml"/><Relationship Id="rId6" Type="http://schemas.openxmlformats.org/officeDocument/2006/relationships/hyperlink" Target="http://www.primexpr.org/" TargetMode="External"/><Relationship Id="rId5" Type="http://schemas.openxmlformats.org/officeDocument/2006/relationships/hyperlink" Target="https://theenterprisecenterinc.org/" TargetMode="External"/><Relationship Id="rId4" Type="http://schemas.openxmlformats.org/officeDocument/2006/relationships/hyperlink" Target="https://puertoricombdacenter.com/"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hyperlink" Target="SBA.gov/local-assistance"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hyperlink" Target="mailto:jezabel.rodriguez@sba.gov"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hyperlink" Target="mailto:jorge.betancourt@sba.gov"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0480A-4E5D-FD8B-FD80-C32AB0C1956E}"/>
              </a:ext>
            </a:extLst>
          </p:cNvPr>
          <p:cNvSpPr>
            <a:spLocks noGrp="1"/>
          </p:cNvSpPr>
          <p:nvPr>
            <p:ph type="title" idx="4294967295"/>
          </p:nvPr>
        </p:nvSpPr>
        <p:spPr>
          <a:xfrm>
            <a:off x="628650" y="-421105"/>
            <a:ext cx="7886700" cy="421105"/>
          </a:xfrm>
        </p:spPr>
        <p:txBody>
          <a:bodyPr vert="horz" lIns="91440" tIns="45720" rIns="91440" bIns="45720" rtlCol="0" anchor="b">
            <a:normAutofit fontScale="90000"/>
          </a:bodyPr>
          <a:lstStyle/>
          <a:p>
            <a:r>
              <a:rPr lang="en-US" dirty="0">
                <a:solidFill>
                  <a:srgbClr val="E9EDF2"/>
                </a:solidFill>
              </a:rPr>
              <a:t>U.S. Small Business Administration Presentation Introduction slide </a:t>
            </a:r>
          </a:p>
        </p:txBody>
      </p:sp>
    </p:spTree>
    <p:extLst>
      <p:ext uri="{BB962C8B-B14F-4D97-AF65-F5344CB8AC3E}">
        <p14:creationId xmlns:p14="http://schemas.microsoft.com/office/powerpoint/2010/main" val="2339006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9565"/>
            <a:ext cx="7886700" cy="772843"/>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North American Industry </a:t>
            </a:r>
            <a:br>
              <a:rPr lang="en-US" sz="2800" dirty="0">
                <a:latin typeface="Source Sans Pro" panose="020B0503030403020204" pitchFamily="34" charset="0"/>
                <a:ea typeface="Source Sans Pro" panose="020B0503030403020204" pitchFamily="34" charset="0"/>
                <a:cs typeface="Times New Roman" panose="02020603050405020304" pitchFamily="18" charset="0"/>
              </a:rPr>
            </a:br>
            <a:r>
              <a:rPr lang="en-US" sz="2800" dirty="0">
                <a:latin typeface="Source Sans Pro" panose="020B0503030403020204" pitchFamily="34" charset="0"/>
                <a:ea typeface="Source Sans Pro" panose="020B0503030403020204" pitchFamily="34" charset="0"/>
                <a:cs typeface="Times New Roman" panose="02020603050405020304" pitchFamily="18" charset="0"/>
              </a:rPr>
              <a:t>Classification System (NAICS)</a:t>
            </a:r>
          </a:p>
        </p:txBody>
      </p:sp>
      <p:pic>
        <p:nvPicPr>
          <p:cNvPr id="6" name="Picture 5" descr="North American Industry Classification Systems (MAICS) logo">
            <a:extLst>
              <a:ext uri="{FF2B5EF4-FFF2-40B4-BE49-F238E27FC236}">
                <a16:creationId xmlns:a16="http://schemas.microsoft.com/office/drawing/2014/main" id="{423083E9-803E-4DF7-9806-28D7DA423AB4}"/>
              </a:ext>
            </a:extLst>
          </p:cNvPr>
          <p:cNvPicPr>
            <a:picLocks noChangeAspect="1"/>
          </p:cNvPicPr>
          <p:nvPr/>
        </p:nvPicPr>
        <p:blipFill>
          <a:blip r:embed="rId3"/>
          <a:stretch>
            <a:fillRect/>
          </a:stretch>
        </p:blipFill>
        <p:spPr>
          <a:xfrm>
            <a:off x="7221573" y="397709"/>
            <a:ext cx="897660" cy="1048622"/>
          </a:xfrm>
          <a:prstGeom prst="rect">
            <a:avLst/>
          </a:prstGeom>
        </p:spPr>
      </p:pic>
      <p:sp>
        <p:nvSpPr>
          <p:cNvPr id="3" name="Content Placeholder 2"/>
          <p:cNvSpPr>
            <a:spLocks noGrp="1"/>
          </p:cNvSpPr>
          <p:nvPr>
            <p:ph idx="1"/>
          </p:nvPr>
        </p:nvSpPr>
        <p:spPr>
          <a:xfrm>
            <a:off x="800098" y="1514475"/>
            <a:ext cx="7604866" cy="4022029"/>
          </a:xfrm>
        </p:spPr>
        <p:txBody>
          <a:bodyPr vert="horz" lIns="68580" tIns="34290" rIns="68580" bIns="34290" rtlCol="0" anchor="t">
            <a:noAutofit/>
          </a:bodyPr>
          <a:lstStyle/>
          <a:p>
            <a:pPr marL="128111" indent="-128111"/>
            <a:r>
              <a:rPr lang="en-US" sz="2600" dirty="0">
                <a:latin typeface="Source Sans Pro"/>
                <a:ea typeface="Source Sans Pro"/>
                <a:cs typeface="Times New Roman"/>
              </a:rPr>
              <a:t>The </a:t>
            </a:r>
            <a:r>
              <a:rPr lang="en-US" sz="2600" b="1" dirty="0">
                <a:latin typeface="Source Sans Pro"/>
                <a:ea typeface="Source Sans Pro"/>
                <a:cs typeface="Times New Roman"/>
              </a:rPr>
              <a:t>NAICS</a:t>
            </a:r>
            <a:r>
              <a:rPr lang="en-US" sz="2600" dirty="0">
                <a:latin typeface="Source Sans Pro"/>
                <a:ea typeface="Source Sans Pro"/>
                <a:cs typeface="Times New Roman"/>
              </a:rPr>
              <a:t> is the standard used by Federal statistical agencies in classifying business establishments for the purpose of collecting, analyzing, and publishing statistical data related to the U.S. business economy.</a:t>
            </a:r>
          </a:p>
          <a:p>
            <a:pPr marL="128111" indent="-128111"/>
            <a:r>
              <a:rPr lang="en-US" sz="2600" dirty="0">
                <a:latin typeface="Source Sans Pro"/>
                <a:ea typeface="Source Sans Pro"/>
                <a:cs typeface="Times New Roman"/>
              </a:rPr>
              <a:t>Identifies your industry</a:t>
            </a:r>
          </a:p>
          <a:p>
            <a:pPr marL="128111" indent="-128111"/>
            <a:r>
              <a:rPr lang="en-US" sz="2600" dirty="0">
                <a:latin typeface="Source Sans Pro"/>
                <a:ea typeface="Source Sans Pro"/>
                <a:cs typeface="Times New Roman"/>
              </a:rPr>
              <a:t>FAR 19.102(a)(2),</a:t>
            </a:r>
          </a:p>
          <a:p>
            <a:pPr marL="128111" indent="-128111">
              <a:spcAft>
                <a:spcPts val="3000"/>
              </a:spcAft>
            </a:pPr>
            <a:r>
              <a:rPr lang="en-US" sz="2600" dirty="0">
                <a:latin typeface="Source Sans Pro"/>
                <a:ea typeface="Source Sans Pro"/>
                <a:cs typeface="Times New Roman"/>
              </a:rPr>
              <a:t>This official U.S. Government Agency Web site provides the official NAICS information is </a:t>
            </a:r>
            <a:r>
              <a:rPr lang="en-US" sz="2600" b="1" dirty="0">
                <a:latin typeface="Source Sans Pro"/>
                <a:ea typeface="Source Sans Pro"/>
                <a:cs typeface="Times New Roman"/>
              </a:rPr>
              <a:t>US Census</a:t>
            </a:r>
          </a:p>
          <a:p>
            <a:pPr marL="0" indent="0" algn="ctr">
              <a:buNone/>
            </a:pPr>
            <a:r>
              <a:rPr lang="en-US" sz="2600" dirty="0">
                <a:latin typeface="Source Sans Pro" panose="020B0503030403020204" pitchFamily="34" charset="0"/>
                <a:ea typeface="Source Sans Pro" panose="020B0503030403020204" pitchFamily="34" charset="0"/>
                <a:cs typeface="Times New Roman" panose="02020603050405020304" pitchFamily="18" charset="0"/>
              </a:rPr>
              <a:t> </a:t>
            </a:r>
            <a:r>
              <a:rPr lang="en-US" sz="2600" dirty="0">
                <a:hlinkClick r:id="rId4"/>
              </a:rPr>
              <a:t>www.census.gov/naics/</a:t>
            </a:r>
            <a:endParaRPr lang="en-US" sz="2600" dirty="0"/>
          </a:p>
        </p:txBody>
      </p:sp>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10</a:t>
            </a:fld>
            <a:endParaRPr lang="en-US" sz="2000" dirty="0">
              <a:solidFill>
                <a:schemeClr val="tx1"/>
              </a:solidFill>
            </a:endParaRPr>
          </a:p>
        </p:txBody>
      </p:sp>
    </p:spTree>
    <p:extLst>
      <p:ext uri="{BB962C8B-B14F-4D97-AF65-F5344CB8AC3E}">
        <p14:creationId xmlns:p14="http://schemas.microsoft.com/office/powerpoint/2010/main" val="1368422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7026"/>
            <a:ext cx="7886700" cy="595954"/>
          </a:xfrm>
        </p:spPr>
        <p:txBody>
          <a:bodyPr>
            <a:noAutofit/>
          </a:bodyPr>
          <a:lstStyle/>
          <a:p>
            <a:r>
              <a:rPr lang="en-US" sz="3600" dirty="0">
                <a:latin typeface="Source Sans Pro" panose="020B0503030403020204" pitchFamily="34" charset="0"/>
                <a:ea typeface="Source Sans Pro" panose="020B0503030403020204" pitchFamily="34" charset="0"/>
                <a:cs typeface="Times New Roman" panose="02020603050405020304" pitchFamily="18" charset="0"/>
              </a:rPr>
              <a:t>Hint</a:t>
            </a:r>
          </a:p>
        </p:txBody>
      </p:sp>
      <p:pic>
        <p:nvPicPr>
          <p:cNvPr id="2052" name="Picture 4" descr="Registro de Comerciante - Novinar Communication | PDF">
            <a:extLst>
              <a:ext uri="{FF2B5EF4-FFF2-40B4-BE49-F238E27FC236}">
                <a16:creationId xmlns:a16="http://schemas.microsoft.com/office/drawing/2014/main" id="{6CF9FBE0-547D-F98C-EF2B-CB67F6178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349" y="950486"/>
            <a:ext cx="4206709" cy="560894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21" name="Ink 20">
                <a:extLst>
                  <a:ext uri="{FF2B5EF4-FFF2-40B4-BE49-F238E27FC236}">
                    <a16:creationId xmlns:a16="http://schemas.microsoft.com/office/drawing/2014/main" id="{1B3BDC14-1FE9-552E-5AF6-E032C5EF0ABD}"/>
                  </a:ext>
                  <a:ext uri="{C183D7F6-B498-43B3-948B-1728B52AA6E4}">
                    <adec:decorative xmlns:adec="http://schemas.microsoft.com/office/drawing/2017/decorative" val="1"/>
                  </a:ext>
                </a:extLst>
              </p14:cNvPr>
              <p14:cNvContentPartPr/>
              <p14:nvPr/>
            </p14:nvContentPartPr>
            <p14:xfrm>
              <a:off x="2864424" y="2359773"/>
              <a:ext cx="1030680" cy="13680"/>
            </p14:xfrm>
          </p:contentPart>
        </mc:Choice>
        <mc:Fallback xmlns="">
          <p:pic>
            <p:nvPicPr>
              <p:cNvPr id="21" name="Ink 20">
                <a:extLst>
                  <a:ext uri="{FF2B5EF4-FFF2-40B4-BE49-F238E27FC236}">
                    <a16:creationId xmlns:a16="http://schemas.microsoft.com/office/drawing/2014/main" id="{1B3BDC14-1FE9-552E-5AF6-E032C5EF0ABD}"/>
                  </a:ext>
                  <a:ext uri="{C183D7F6-B498-43B3-948B-1728B52AA6E4}">
                    <adec:decorative xmlns:adec="http://schemas.microsoft.com/office/drawing/2017/decorative" val="1"/>
                  </a:ext>
                </a:extLst>
              </p:cNvPr>
              <p:cNvPicPr/>
              <p:nvPr/>
            </p:nvPicPr>
            <p:blipFill>
              <a:blip r:embed="rId5"/>
              <a:stretch>
                <a:fillRect/>
              </a:stretch>
            </p:blipFill>
            <p:spPr>
              <a:xfrm>
                <a:off x="2801424" y="2296773"/>
                <a:ext cx="115632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2" name="Ink 21">
                <a:extLst>
                  <a:ext uri="{FF2B5EF4-FFF2-40B4-BE49-F238E27FC236}">
                    <a16:creationId xmlns:a16="http://schemas.microsoft.com/office/drawing/2014/main" id="{27A252AD-8AFB-E26B-4429-7A78C274CD82}"/>
                  </a:ext>
                  <a:ext uri="{C183D7F6-B498-43B3-948B-1728B52AA6E4}">
                    <adec:decorative xmlns:adec="http://schemas.microsoft.com/office/drawing/2017/decorative" val="1"/>
                  </a:ext>
                </a:extLst>
              </p14:cNvPr>
              <p14:cNvContentPartPr/>
              <p14:nvPr/>
            </p14:nvContentPartPr>
            <p14:xfrm>
              <a:off x="2864424" y="2474973"/>
              <a:ext cx="1577880" cy="36720"/>
            </p14:xfrm>
          </p:contentPart>
        </mc:Choice>
        <mc:Fallback xmlns="">
          <p:pic>
            <p:nvPicPr>
              <p:cNvPr id="22" name="Ink 21">
                <a:extLst>
                  <a:ext uri="{FF2B5EF4-FFF2-40B4-BE49-F238E27FC236}">
                    <a16:creationId xmlns:a16="http://schemas.microsoft.com/office/drawing/2014/main" id="{27A252AD-8AFB-E26B-4429-7A78C274CD82}"/>
                  </a:ext>
                  <a:ext uri="{C183D7F6-B498-43B3-948B-1728B52AA6E4}">
                    <adec:decorative xmlns:adec="http://schemas.microsoft.com/office/drawing/2017/decorative" val="1"/>
                  </a:ext>
                </a:extLst>
              </p:cNvPr>
              <p:cNvPicPr/>
              <p:nvPr/>
            </p:nvPicPr>
            <p:blipFill>
              <a:blip r:embed="rId7"/>
              <a:stretch>
                <a:fillRect/>
              </a:stretch>
            </p:blipFill>
            <p:spPr>
              <a:xfrm>
                <a:off x="2801438" y="2411973"/>
                <a:ext cx="1703491"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5" name="Ink 24">
                <a:extLst>
                  <a:ext uri="{FF2B5EF4-FFF2-40B4-BE49-F238E27FC236}">
                    <a16:creationId xmlns:a16="http://schemas.microsoft.com/office/drawing/2014/main" id="{5FF8BDE5-7815-259D-938D-3FBF4A608DE8}"/>
                  </a:ext>
                  <a:ext uri="{C183D7F6-B498-43B3-948B-1728B52AA6E4}">
                    <adec:decorative xmlns:adec="http://schemas.microsoft.com/office/drawing/2017/decorative" val="1"/>
                  </a:ext>
                </a:extLst>
              </p14:cNvPr>
              <p14:cNvContentPartPr/>
              <p14:nvPr/>
            </p14:nvContentPartPr>
            <p14:xfrm>
              <a:off x="2845704" y="2603757"/>
              <a:ext cx="832320" cy="26280"/>
            </p14:xfrm>
          </p:contentPart>
        </mc:Choice>
        <mc:Fallback xmlns="">
          <p:pic>
            <p:nvPicPr>
              <p:cNvPr id="25" name="Ink 24">
                <a:extLst>
                  <a:ext uri="{FF2B5EF4-FFF2-40B4-BE49-F238E27FC236}">
                    <a16:creationId xmlns:a16="http://schemas.microsoft.com/office/drawing/2014/main" id="{5FF8BDE5-7815-259D-938D-3FBF4A608DE8}"/>
                  </a:ext>
                  <a:ext uri="{C183D7F6-B498-43B3-948B-1728B52AA6E4}">
                    <adec:decorative xmlns:adec="http://schemas.microsoft.com/office/drawing/2017/decorative" val="1"/>
                  </a:ext>
                </a:extLst>
              </p:cNvPr>
              <p:cNvPicPr/>
              <p:nvPr/>
            </p:nvPicPr>
            <p:blipFill>
              <a:blip r:embed="rId9"/>
              <a:stretch>
                <a:fillRect/>
              </a:stretch>
            </p:blipFill>
            <p:spPr>
              <a:xfrm>
                <a:off x="2782704" y="2540757"/>
                <a:ext cx="95796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6B34E14C-16D0-BBD1-4617-6EFB0A5F2059}"/>
                  </a:ext>
                  <a:ext uri="{C183D7F6-B498-43B3-948B-1728B52AA6E4}">
                    <adec:decorative xmlns:adec="http://schemas.microsoft.com/office/drawing/2017/decorative" val="1"/>
                  </a:ext>
                </a:extLst>
              </p14:cNvPr>
              <p14:cNvContentPartPr/>
              <p14:nvPr/>
            </p14:nvContentPartPr>
            <p14:xfrm>
              <a:off x="4795104" y="2337357"/>
              <a:ext cx="1162440" cy="66240"/>
            </p14:xfrm>
          </p:contentPart>
        </mc:Choice>
        <mc:Fallback xmlns="">
          <p:pic>
            <p:nvPicPr>
              <p:cNvPr id="23" name="Ink 22">
                <a:extLst>
                  <a:ext uri="{FF2B5EF4-FFF2-40B4-BE49-F238E27FC236}">
                    <a16:creationId xmlns:a16="http://schemas.microsoft.com/office/drawing/2014/main" id="{6B34E14C-16D0-BBD1-4617-6EFB0A5F2059}"/>
                  </a:ext>
                  <a:ext uri="{C183D7F6-B498-43B3-948B-1728B52AA6E4}">
                    <adec:decorative xmlns:adec="http://schemas.microsoft.com/office/drawing/2017/decorative" val="1"/>
                  </a:ext>
                </a:extLst>
              </p:cNvPr>
              <p:cNvPicPr/>
              <p:nvPr/>
            </p:nvPicPr>
            <p:blipFill>
              <a:blip r:embed="rId11"/>
              <a:stretch>
                <a:fillRect/>
              </a:stretch>
            </p:blipFill>
            <p:spPr>
              <a:xfrm>
                <a:off x="4732104" y="2274357"/>
                <a:ext cx="128808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78ED819E-4B86-C07B-B24A-707984D4A1DF}"/>
                  </a:ext>
                  <a:ext uri="{C183D7F6-B498-43B3-948B-1728B52AA6E4}">
                    <adec:decorative xmlns:adec="http://schemas.microsoft.com/office/drawing/2017/decorative" val="1"/>
                  </a:ext>
                </a:extLst>
              </p14:cNvPr>
              <p14:cNvContentPartPr/>
              <p14:nvPr/>
            </p14:nvContentPartPr>
            <p14:xfrm>
              <a:off x="4788624" y="2464437"/>
              <a:ext cx="1016640" cy="96120"/>
            </p14:xfrm>
          </p:contentPart>
        </mc:Choice>
        <mc:Fallback xmlns="">
          <p:pic>
            <p:nvPicPr>
              <p:cNvPr id="24" name="Ink 23">
                <a:extLst>
                  <a:ext uri="{FF2B5EF4-FFF2-40B4-BE49-F238E27FC236}">
                    <a16:creationId xmlns:a16="http://schemas.microsoft.com/office/drawing/2014/main" id="{78ED819E-4B86-C07B-B24A-707984D4A1DF}"/>
                  </a:ext>
                  <a:ext uri="{C183D7F6-B498-43B3-948B-1728B52AA6E4}">
                    <adec:decorative xmlns:adec="http://schemas.microsoft.com/office/drawing/2017/decorative" val="1"/>
                  </a:ext>
                </a:extLst>
              </p:cNvPr>
              <p:cNvPicPr/>
              <p:nvPr/>
            </p:nvPicPr>
            <p:blipFill>
              <a:blip r:embed="rId13"/>
              <a:stretch>
                <a:fillRect/>
              </a:stretch>
            </p:blipFill>
            <p:spPr>
              <a:xfrm>
                <a:off x="4725624" y="2401437"/>
                <a:ext cx="1142280" cy="221760"/>
              </a:xfrm>
              <a:prstGeom prst="rect">
                <a:avLst/>
              </a:prstGeom>
            </p:spPr>
          </p:pic>
        </mc:Fallback>
      </mc:AlternateContent>
      <p:grpSp>
        <p:nvGrpSpPr>
          <p:cNvPr id="20" name="Group 19">
            <a:extLst>
              <a:ext uri="{FF2B5EF4-FFF2-40B4-BE49-F238E27FC236}">
                <a16:creationId xmlns:a16="http://schemas.microsoft.com/office/drawing/2014/main" id="{983F3E9A-1844-2222-16CE-AB59D4B7455E}"/>
              </a:ext>
              <a:ext uri="{C183D7F6-B498-43B3-948B-1728B52AA6E4}">
                <adec:decorative xmlns:adec="http://schemas.microsoft.com/office/drawing/2017/decorative" val="1"/>
              </a:ext>
            </a:extLst>
          </p:cNvPr>
          <p:cNvGrpSpPr/>
          <p:nvPr/>
        </p:nvGrpSpPr>
        <p:grpSpPr>
          <a:xfrm>
            <a:off x="3905904" y="2800773"/>
            <a:ext cx="1424520" cy="105120"/>
            <a:chOff x="3905904" y="2800773"/>
            <a:chExt cx="1424520" cy="105120"/>
          </a:xfrm>
        </p:grpSpPr>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EB418ACF-8268-7D7D-B54C-80F200FE614F}"/>
                    </a:ext>
                  </a:extLst>
                </p14:cNvPr>
                <p14:cNvContentPartPr/>
                <p14:nvPr/>
              </p14:nvContentPartPr>
              <p14:xfrm>
                <a:off x="3929304" y="2800773"/>
                <a:ext cx="1378080" cy="103320"/>
              </p14:xfrm>
            </p:contentPart>
          </mc:Choice>
          <mc:Fallback xmlns="">
            <p:pic>
              <p:nvPicPr>
                <p:cNvPr id="18" name="Ink 17">
                  <a:extLst>
                    <a:ext uri="{FF2B5EF4-FFF2-40B4-BE49-F238E27FC236}">
                      <a16:creationId xmlns:a16="http://schemas.microsoft.com/office/drawing/2014/main" id="{EB418ACF-8268-7D7D-B54C-80F200FE614F}"/>
                    </a:ext>
                  </a:extLst>
                </p:cNvPr>
                <p:cNvPicPr/>
                <p:nvPr/>
              </p:nvPicPr>
              <p:blipFill>
                <a:blip r:embed="rId15"/>
                <a:stretch>
                  <a:fillRect/>
                </a:stretch>
              </p:blipFill>
              <p:spPr>
                <a:xfrm>
                  <a:off x="3866304" y="2737553"/>
                  <a:ext cx="1503720" cy="22939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91D4DA2D-B1A8-17E1-C647-03683AC4D937}"/>
                    </a:ext>
                  </a:extLst>
                </p14:cNvPr>
                <p14:cNvContentPartPr/>
                <p14:nvPr/>
              </p14:nvContentPartPr>
              <p14:xfrm>
                <a:off x="3905904" y="2874573"/>
                <a:ext cx="1424520" cy="31320"/>
              </p14:xfrm>
            </p:contentPart>
          </mc:Choice>
          <mc:Fallback xmlns="">
            <p:pic>
              <p:nvPicPr>
                <p:cNvPr id="19" name="Ink 18">
                  <a:extLst>
                    <a:ext uri="{FF2B5EF4-FFF2-40B4-BE49-F238E27FC236}">
                      <a16:creationId xmlns:a16="http://schemas.microsoft.com/office/drawing/2014/main" id="{91D4DA2D-B1A8-17E1-C647-03683AC4D937}"/>
                    </a:ext>
                  </a:extLst>
                </p:cNvPr>
                <p:cNvPicPr/>
                <p:nvPr/>
              </p:nvPicPr>
              <p:blipFill>
                <a:blip r:embed="rId17"/>
                <a:stretch>
                  <a:fillRect/>
                </a:stretch>
              </p:blipFill>
              <p:spPr>
                <a:xfrm>
                  <a:off x="3842888" y="2811573"/>
                  <a:ext cx="1550192" cy="156960"/>
                </a:xfrm>
                <a:prstGeom prst="rect">
                  <a:avLst/>
                </a:prstGeom>
              </p:spPr>
            </p:pic>
          </mc:Fallback>
        </mc:AlternateContent>
      </p:grpSp>
      <p:sp>
        <p:nvSpPr>
          <p:cNvPr id="7" name="Arrow: Right 6">
            <a:extLst>
              <a:ext uri="{FF2B5EF4-FFF2-40B4-BE49-F238E27FC236}">
                <a16:creationId xmlns:a16="http://schemas.microsoft.com/office/drawing/2014/main" id="{8514289C-5E5C-6C9A-4840-B920430CACA0}"/>
              </a:ext>
              <a:ext uri="{C183D7F6-B498-43B3-948B-1728B52AA6E4}">
                <adec:decorative xmlns:adec="http://schemas.microsoft.com/office/drawing/2017/decorative" val="1"/>
              </a:ext>
            </a:extLst>
          </p:cNvPr>
          <p:cNvSpPr/>
          <p:nvPr/>
        </p:nvSpPr>
        <p:spPr>
          <a:xfrm>
            <a:off x="2172196" y="3814011"/>
            <a:ext cx="878305" cy="433136"/>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11</a:t>
            </a:fld>
            <a:endParaRPr lang="en-US" sz="2000" dirty="0">
              <a:solidFill>
                <a:schemeClr val="tx1"/>
              </a:solidFill>
            </a:endParaRPr>
          </a:p>
        </p:txBody>
      </p:sp>
    </p:spTree>
    <p:extLst>
      <p:ext uri="{BB962C8B-B14F-4D97-AF65-F5344CB8AC3E}">
        <p14:creationId xmlns:p14="http://schemas.microsoft.com/office/powerpoint/2010/main" val="2401471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298565"/>
            <a:ext cx="8565152" cy="856467"/>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North American Industry </a:t>
            </a:r>
            <a:br>
              <a:rPr lang="en-US" sz="2800" dirty="0">
                <a:latin typeface="Source Sans Pro" panose="020B0503030403020204" pitchFamily="34" charset="0"/>
                <a:ea typeface="Source Sans Pro" panose="020B0503030403020204" pitchFamily="34" charset="0"/>
                <a:cs typeface="Times New Roman" panose="02020603050405020304" pitchFamily="18" charset="0"/>
              </a:rPr>
            </a:br>
            <a:r>
              <a:rPr lang="en-US" sz="2800" dirty="0">
                <a:latin typeface="Source Sans Pro" panose="020B0503030403020204" pitchFamily="34" charset="0"/>
                <a:ea typeface="Source Sans Pro" panose="020B0503030403020204" pitchFamily="34" charset="0"/>
                <a:cs typeface="Times New Roman" panose="02020603050405020304" pitchFamily="18" charset="0"/>
              </a:rPr>
              <a:t>Classification System (NAICS) (1)</a:t>
            </a:r>
            <a:endParaRPr lang="en-US" sz="2800" dirty="0"/>
          </a:p>
        </p:txBody>
      </p:sp>
      <p:pic>
        <p:nvPicPr>
          <p:cNvPr id="3" name="Picture 3" descr="Images of a table that describes the North American Industry Classification System">
            <a:extLst>
              <a:ext uri="{FF2B5EF4-FFF2-40B4-BE49-F238E27FC236}">
                <a16:creationId xmlns:a16="http://schemas.microsoft.com/office/drawing/2014/main" id="{5211245F-9B8E-09AD-8268-05317037E8D1}"/>
              </a:ext>
            </a:extLst>
          </p:cNvPr>
          <p:cNvPicPr>
            <a:picLocks noChangeAspect="1"/>
          </p:cNvPicPr>
          <p:nvPr/>
        </p:nvPicPr>
        <p:blipFill rotWithShape="1">
          <a:blip r:embed="rId3"/>
          <a:srcRect t="9610" r="3232"/>
          <a:stretch/>
        </p:blipFill>
        <p:spPr>
          <a:xfrm>
            <a:off x="142169" y="1714579"/>
            <a:ext cx="8859661" cy="4397476"/>
          </a:xfrm>
          <a:prstGeom prst="rect">
            <a:avLst/>
          </a:prstGeom>
        </p:spPr>
      </p:pic>
      <p:sp>
        <p:nvSpPr>
          <p:cNvPr id="26" name="Arrow: Right 25">
            <a:extLst>
              <a:ext uri="{FF2B5EF4-FFF2-40B4-BE49-F238E27FC236}">
                <a16:creationId xmlns:a16="http://schemas.microsoft.com/office/drawing/2014/main" id="{529DEFC2-81C6-48AE-A8C8-964BE67E0872}"/>
              </a:ext>
              <a:ext uri="{C183D7F6-B498-43B3-948B-1728B52AA6E4}">
                <adec:decorative xmlns:adec="http://schemas.microsoft.com/office/drawing/2017/decorative" val="1"/>
              </a:ext>
            </a:extLst>
          </p:cNvPr>
          <p:cNvSpPr/>
          <p:nvPr/>
        </p:nvSpPr>
        <p:spPr>
          <a:xfrm>
            <a:off x="142169" y="3380446"/>
            <a:ext cx="477730" cy="239697"/>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F2268B04-FBE0-4E7C-A004-9A4D7F78AE78}"/>
              </a:ext>
              <a:ext uri="{C183D7F6-B498-43B3-948B-1728B52AA6E4}">
                <adec:decorative xmlns:adec="http://schemas.microsoft.com/office/drawing/2017/decorative" val="1"/>
              </a:ext>
            </a:extLst>
          </p:cNvPr>
          <p:cNvSpPr/>
          <p:nvPr/>
        </p:nvSpPr>
        <p:spPr>
          <a:xfrm>
            <a:off x="142169" y="3913317"/>
            <a:ext cx="477730" cy="239697"/>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6C5ECBBF-2D7D-411C-9FF2-3D7329BEB393}"/>
              </a:ext>
              <a:ext uri="{C183D7F6-B498-43B3-948B-1728B52AA6E4}">
                <adec:decorative xmlns:adec="http://schemas.microsoft.com/office/drawing/2017/decorative" val="1"/>
              </a:ext>
            </a:extLst>
          </p:cNvPr>
          <p:cNvSpPr/>
          <p:nvPr/>
        </p:nvSpPr>
        <p:spPr>
          <a:xfrm>
            <a:off x="142169" y="4412682"/>
            <a:ext cx="477730" cy="239697"/>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12</a:t>
            </a:fld>
            <a:endParaRPr lang="en-US" sz="2000" dirty="0">
              <a:solidFill>
                <a:schemeClr val="tx1"/>
              </a:solidFill>
            </a:endParaRPr>
          </a:p>
        </p:txBody>
      </p:sp>
    </p:spTree>
    <p:extLst>
      <p:ext uri="{BB962C8B-B14F-4D97-AF65-F5344CB8AC3E}">
        <p14:creationId xmlns:p14="http://schemas.microsoft.com/office/powerpoint/2010/main" val="702341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5" y="313891"/>
            <a:ext cx="8589215" cy="750822"/>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North American Industry </a:t>
            </a:r>
            <a:br>
              <a:rPr lang="en-US" sz="2800" dirty="0">
                <a:latin typeface="Source Sans Pro" panose="020B0503030403020204" pitchFamily="34" charset="0"/>
                <a:ea typeface="Source Sans Pro" panose="020B0503030403020204" pitchFamily="34" charset="0"/>
                <a:cs typeface="Times New Roman" panose="02020603050405020304" pitchFamily="18" charset="0"/>
              </a:rPr>
            </a:br>
            <a:r>
              <a:rPr lang="en-US" sz="2800" dirty="0">
                <a:latin typeface="Source Sans Pro" panose="020B0503030403020204" pitchFamily="34" charset="0"/>
                <a:ea typeface="Source Sans Pro" panose="020B0503030403020204" pitchFamily="34" charset="0"/>
                <a:cs typeface="Times New Roman" panose="02020603050405020304" pitchFamily="18" charset="0"/>
              </a:rPr>
              <a:t>Classification System (NAICS) )2)</a:t>
            </a:r>
            <a:endParaRPr lang="en-US" sz="2800" dirty="0"/>
          </a:p>
        </p:txBody>
      </p:sp>
      <p:pic>
        <p:nvPicPr>
          <p:cNvPr id="10" name="Picture 10" descr="Image of a table describing the purpose of the North American Industry Classification Systems ">
            <a:extLst>
              <a:ext uri="{FF2B5EF4-FFF2-40B4-BE49-F238E27FC236}">
                <a16:creationId xmlns:a16="http://schemas.microsoft.com/office/drawing/2014/main" id="{292DA5F3-7AD5-98A8-9E70-4F93590284FC}"/>
              </a:ext>
            </a:extLst>
          </p:cNvPr>
          <p:cNvPicPr>
            <a:picLocks noChangeAspect="1"/>
          </p:cNvPicPr>
          <p:nvPr/>
        </p:nvPicPr>
        <p:blipFill rotWithShape="1">
          <a:blip r:embed="rId3"/>
          <a:srcRect t="10612" r="3232"/>
          <a:stretch/>
        </p:blipFill>
        <p:spPr>
          <a:xfrm>
            <a:off x="142170" y="1609344"/>
            <a:ext cx="8859660" cy="4374244"/>
          </a:xfrm>
          <a:prstGeom prst="rect">
            <a:avLst/>
          </a:prstGeom>
        </p:spPr>
      </p:pic>
      <p:sp>
        <p:nvSpPr>
          <p:cNvPr id="8" name="Arrow: Left 7">
            <a:extLst>
              <a:ext uri="{FF2B5EF4-FFF2-40B4-BE49-F238E27FC236}">
                <a16:creationId xmlns:a16="http://schemas.microsoft.com/office/drawing/2014/main" id="{DDEC2E6C-1B6A-49E4-8E68-154E712F2B05}"/>
              </a:ext>
              <a:ext uri="{C183D7F6-B498-43B3-948B-1728B52AA6E4}">
                <adec:decorative xmlns:adec="http://schemas.microsoft.com/office/drawing/2017/decorative" val="1"/>
              </a:ext>
            </a:extLst>
          </p:cNvPr>
          <p:cNvSpPr/>
          <p:nvPr/>
        </p:nvSpPr>
        <p:spPr>
          <a:xfrm>
            <a:off x="1881207" y="3322984"/>
            <a:ext cx="987253" cy="24693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13</a:t>
            </a:fld>
            <a:endParaRPr lang="en-US" sz="2000" dirty="0">
              <a:solidFill>
                <a:schemeClr val="tx1"/>
              </a:solidFill>
            </a:endParaRPr>
          </a:p>
        </p:txBody>
      </p:sp>
    </p:spTree>
    <p:extLst>
      <p:ext uri="{BB962C8B-B14F-4D97-AF65-F5344CB8AC3E}">
        <p14:creationId xmlns:p14="http://schemas.microsoft.com/office/powerpoint/2010/main" val="26741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5" y="298568"/>
            <a:ext cx="8589215" cy="870028"/>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North American Industry </a:t>
            </a:r>
            <a:br>
              <a:rPr lang="en-US" sz="2800" dirty="0">
                <a:latin typeface="Source Sans Pro" panose="020B0503030403020204" pitchFamily="34" charset="0"/>
                <a:ea typeface="Source Sans Pro" panose="020B0503030403020204" pitchFamily="34" charset="0"/>
                <a:cs typeface="Times New Roman" panose="02020603050405020304" pitchFamily="18" charset="0"/>
              </a:rPr>
            </a:br>
            <a:r>
              <a:rPr lang="en-US" sz="2800" dirty="0">
                <a:latin typeface="Source Sans Pro" panose="020B0503030403020204" pitchFamily="34" charset="0"/>
                <a:ea typeface="Source Sans Pro" panose="020B0503030403020204" pitchFamily="34" charset="0"/>
                <a:cs typeface="Times New Roman" panose="02020603050405020304" pitchFamily="18" charset="0"/>
              </a:rPr>
              <a:t>Classification System (NAICS) (3)</a:t>
            </a:r>
            <a:endParaRPr lang="en-US" sz="2800" dirty="0"/>
          </a:p>
        </p:txBody>
      </p:sp>
      <p:pic>
        <p:nvPicPr>
          <p:cNvPr id="6" name="Picture 8" descr="Image showing the search features and results when using the North American Industry Classification System">
            <a:extLst>
              <a:ext uri="{FF2B5EF4-FFF2-40B4-BE49-F238E27FC236}">
                <a16:creationId xmlns:a16="http://schemas.microsoft.com/office/drawing/2014/main" id="{13077BC7-65E5-46E1-3508-2528E986C26E}"/>
              </a:ext>
            </a:extLst>
          </p:cNvPr>
          <p:cNvPicPr>
            <a:picLocks noChangeAspect="1"/>
          </p:cNvPicPr>
          <p:nvPr/>
        </p:nvPicPr>
        <p:blipFill rotWithShape="1">
          <a:blip r:embed="rId3"/>
          <a:srcRect t="10423" r="3232"/>
          <a:stretch/>
        </p:blipFill>
        <p:spPr>
          <a:xfrm>
            <a:off x="142170" y="1502612"/>
            <a:ext cx="8859660" cy="4357680"/>
          </a:xfrm>
          <a:prstGeom prst="rect">
            <a:avLst/>
          </a:prstGeom>
        </p:spPr>
      </p:pic>
      <p:sp>
        <p:nvSpPr>
          <p:cNvPr id="8" name="Arrow: Left 7">
            <a:extLst>
              <a:ext uri="{FF2B5EF4-FFF2-40B4-BE49-F238E27FC236}">
                <a16:creationId xmlns:a16="http://schemas.microsoft.com/office/drawing/2014/main" id="{DDEC2E6C-1B6A-49E4-8E68-154E712F2B05}"/>
              </a:ext>
              <a:ext uri="{C183D7F6-B498-43B3-948B-1728B52AA6E4}">
                <adec:decorative xmlns:adec="http://schemas.microsoft.com/office/drawing/2017/decorative" val="1"/>
              </a:ext>
            </a:extLst>
          </p:cNvPr>
          <p:cNvSpPr/>
          <p:nvPr/>
        </p:nvSpPr>
        <p:spPr>
          <a:xfrm rot="18156115">
            <a:off x="7513662" y="2865506"/>
            <a:ext cx="1073418" cy="25737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14</a:t>
            </a:fld>
            <a:endParaRPr lang="en-US" sz="2000" dirty="0">
              <a:solidFill>
                <a:schemeClr val="tx1"/>
              </a:solidFill>
            </a:endParaRPr>
          </a:p>
        </p:txBody>
      </p:sp>
    </p:spTree>
    <p:extLst>
      <p:ext uri="{BB962C8B-B14F-4D97-AF65-F5344CB8AC3E}">
        <p14:creationId xmlns:p14="http://schemas.microsoft.com/office/powerpoint/2010/main" val="3827916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169" y="298568"/>
            <a:ext cx="8859661" cy="801083"/>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North American Industry </a:t>
            </a:r>
            <a:br>
              <a:rPr lang="en-US" sz="2800" dirty="0">
                <a:latin typeface="Source Sans Pro" panose="020B0503030403020204" pitchFamily="34" charset="0"/>
                <a:ea typeface="Source Sans Pro" panose="020B0503030403020204" pitchFamily="34" charset="0"/>
                <a:cs typeface="Times New Roman" panose="02020603050405020304" pitchFamily="18" charset="0"/>
              </a:rPr>
            </a:br>
            <a:r>
              <a:rPr lang="en-US" sz="2800" dirty="0">
                <a:latin typeface="Source Sans Pro" panose="020B0503030403020204" pitchFamily="34" charset="0"/>
                <a:ea typeface="Source Sans Pro" panose="020B0503030403020204" pitchFamily="34" charset="0"/>
                <a:cs typeface="Times New Roman" panose="02020603050405020304" pitchFamily="18" charset="0"/>
              </a:rPr>
              <a:t>Classification System (NAICS) (4)</a:t>
            </a:r>
            <a:endParaRPr lang="en-US" sz="2800" dirty="0"/>
          </a:p>
        </p:txBody>
      </p:sp>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15</a:t>
            </a:fld>
            <a:endParaRPr lang="en-US" sz="2000" dirty="0">
              <a:solidFill>
                <a:schemeClr val="tx1"/>
              </a:solidFill>
            </a:endParaRPr>
          </a:p>
        </p:txBody>
      </p:sp>
      <p:pic>
        <p:nvPicPr>
          <p:cNvPr id="4" name="Picture 6" descr="Picture listing the 2022 NAICS definitions">
            <a:extLst>
              <a:ext uri="{FF2B5EF4-FFF2-40B4-BE49-F238E27FC236}">
                <a16:creationId xmlns:a16="http://schemas.microsoft.com/office/drawing/2014/main" id="{10254273-7931-3413-53B5-437ABBF96B13}"/>
              </a:ext>
            </a:extLst>
          </p:cNvPr>
          <p:cNvPicPr>
            <a:picLocks noChangeAspect="1"/>
          </p:cNvPicPr>
          <p:nvPr/>
        </p:nvPicPr>
        <p:blipFill rotWithShape="1">
          <a:blip r:embed="rId3"/>
          <a:srcRect t="10287" r="3232"/>
          <a:stretch/>
        </p:blipFill>
        <p:spPr>
          <a:xfrm>
            <a:off x="142169" y="1589039"/>
            <a:ext cx="8859661" cy="4351416"/>
          </a:xfrm>
          <a:prstGeom prst="rect">
            <a:avLst/>
          </a:prstGeom>
        </p:spPr>
      </p:pic>
    </p:spTree>
    <p:extLst>
      <p:ext uri="{BB962C8B-B14F-4D97-AF65-F5344CB8AC3E}">
        <p14:creationId xmlns:p14="http://schemas.microsoft.com/office/powerpoint/2010/main" val="4193136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269729"/>
            <a:ext cx="8565152" cy="769932"/>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North American Industry </a:t>
            </a:r>
            <a:br>
              <a:rPr lang="en-US" sz="2800" dirty="0">
                <a:latin typeface="Source Sans Pro" panose="020B0503030403020204" pitchFamily="34" charset="0"/>
                <a:ea typeface="Source Sans Pro" panose="020B0503030403020204" pitchFamily="34" charset="0"/>
                <a:cs typeface="Times New Roman" panose="02020603050405020304" pitchFamily="18" charset="0"/>
              </a:rPr>
            </a:br>
            <a:r>
              <a:rPr lang="en-US" sz="2800" dirty="0">
                <a:latin typeface="Source Sans Pro" panose="020B0503030403020204" pitchFamily="34" charset="0"/>
                <a:ea typeface="Source Sans Pro" panose="020B0503030403020204" pitchFamily="34" charset="0"/>
                <a:cs typeface="Times New Roman" panose="02020603050405020304" pitchFamily="18" charset="0"/>
              </a:rPr>
              <a:t>Classification System (NAICS) (5)</a:t>
            </a:r>
            <a:endParaRPr lang="en-US" sz="2800" dirty="0"/>
          </a:p>
        </p:txBody>
      </p:sp>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16</a:t>
            </a:fld>
            <a:endParaRPr lang="en-US" sz="2000" dirty="0">
              <a:solidFill>
                <a:schemeClr val="tx1"/>
              </a:solidFill>
            </a:endParaRPr>
          </a:p>
        </p:txBody>
      </p:sp>
      <p:pic>
        <p:nvPicPr>
          <p:cNvPr id="4" name="Picture 5" descr="image showing a variety of NAICS codes and definitions">
            <a:extLst>
              <a:ext uri="{FF2B5EF4-FFF2-40B4-BE49-F238E27FC236}">
                <a16:creationId xmlns:a16="http://schemas.microsoft.com/office/drawing/2014/main" id="{3B67D45D-D7F9-5F97-3BA7-F584833B9129}"/>
              </a:ext>
            </a:extLst>
          </p:cNvPr>
          <p:cNvPicPr>
            <a:picLocks noChangeAspect="1"/>
          </p:cNvPicPr>
          <p:nvPr/>
        </p:nvPicPr>
        <p:blipFill rotWithShape="1">
          <a:blip r:embed="rId3"/>
          <a:srcRect t="9397" r="3232"/>
          <a:stretch/>
        </p:blipFill>
        <p:spPr>
          <a:xfrm>
            <a:off x="142170" y="1589039"/>
            <a:ext cx="8859660" cy="4394548"/>
          </a:xfrm>
          <a:prstGeom prst="rect">
            <a:avLst/>
          </a:prstGeom>
        </p:spPr>
      </p:pic>
    </p:spTree>
    <p:extLst>
      <p:ext uri="{BB962C8B-B14F-4D97-AF65-F5344CB8AC3E}">
        <p14:creationId xmlns:p14="http://schemas.microsoft.com/office/powerpoint/2010/main" val="3652256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28649" y="-576548"/>
            <a:ext cx="7886700" cy="492096"/>
          </a:xfrm>
        </p:spPr>
        <p:txBody>
          <a:bodyPr/>
          <a:lstStyle/>
          <a:p>
            <a:pPr eaLnBrk="1" hangingPunct="1"/>
            <a:r>
              <a:rPr lang="es-PR" altLang="en-US" dirty="0" err="1">
                <a:solidFill>
                  <a:srgbClr val="E9EDF2"/>
                </a:solidFill>
              </a:rPr>
              <a:t>How</a:t>
            </a:r>
            <a:r>
              <a:rPr lang="es-PR" altLang="en-US" dirty="0">
                <a:solidFill>
                  <a:srgbClr val="E9EDF2"/>
                </a:solidFill>
              </a:rPr>
              <a:t> </a:t>
            </a:r>
            <a:r>
              <a:rPr lang="es-PR" altLang="en-US" dirty="0" err="1">
                <a:solidFill>
                  <a:srgbClr val="E9EDF2"/>
                </a:solidFill>
              </a:rPr>
              <a:t>to</a:t>
            </a:r>
            <a:r>
              <a:rPr lang="es-PR" altLang="en-US" dirty="0">
                <a:solidFill>
                  <a:srgbClr val="E9EDF2"/>
                </a:solidFill>
              </a:rPr>
              <a:t> Determine </a:t>
            </a:r>
            <a:r>
              <a:rPr lang="es-PR" altLang="en-US" dirty="0" err="1">
                <a:solidFill>
                  <a:srgbClr val="E9EDF2"/>
                </a:solidFill>
              </a:rPr>
              <a:t>the</a:t>
            </a:r>
            <a:r>
              <a:rPr lang="es-PR" altLang="en-US" dirty="0">
                <a:solidFill>
                  <a:srgbClr val="E9EDF2"/>
                </a:solidFill>
              </a:rPr>
              <a:t> </a:t>
            </a:r>
            <a:r>
              <a:rPr lang="es-PR" altLang="en-US" dirty="0" err="1">
                <a:solidFill>
                  <a:srgbClr val="E9EDF2"/>
                </a:solidFill>
              </a:rPr>
              <a:t>correct</a:t>
            </a:r>
            <a:r>
              <a:rPr lang="es-PR" altLang="en-US" dirty="0">
                <a:solidFill>
                  <a:srgbClr val="E9EDF2"/>
                </a:solidFill>
              </a:rPr>
              <a:t> NAICS</a:t>
            </a:r>
            <a:r>
              <a:rPr lang="es-PR" altLang="en-US" baseline="0" dirty="0">
                <a:solidFill>
                  <a:srgbClr val="E9EDF2"/>
                </a:solidFill>
              </a:rPr>
              <a:t> </a:t>
            </a:r>
            <a:r>
              <a:rPr lang="es-PR" altLang="en-US" baseline="0" dirty="0" err="1">
                <a:solidFill>
                  <a:srgbClr val="E9EDF2"/>
                </a:solidFill>
              </a:rPr>
              <a:t>code</a:t>
            </a:r>
            <a:endParaRPr lang="es-PR" altLang="en-US" dirty="0">
              <a:solidFill>
                <a:srgbClr val="E9EDF2"/>
              </a:solidFill>
            </a:endParaRPr>
          </a:p>
        </p:txBody>
      </p:sp>
      <p:sp>
        <p:nvSpPr>
          <p:cNvPr id="6" name="Title 4"/>
          <p:cNvSpPr txBox="1">
            <a:spLocks/>
          </p:cNvSpPr>
          <p:nvPr/>
        </p:nvSpPr>
        <p:spPr>
          <a:xfrm>
            <a:off x="510462" y="295491"/>
            <a:ext cx="7886700" cy="794273"/>
          </a:xfrm>
          <a:prstGeom prst="rect">
            <a:avLst/>
          </a:prstGeom>
        </p:spPr>
        <p:txBody>
          <a:bodyPr vert="horz" lIns="91440" tIns="45720" rIns="91440" bIns="45720" rtlCol="0" anchor="t">
            <a:noAutofit/>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sz="2800" dirty="0"/>
              <a:t>How can I determine the correct NAICS code for my business?</a:t>
            </a:r>
          </a:p>
        </p:txBody>
      </p:sp>
      <p:pic>
        <p:nvPicPr>
          <p:cNvPr id="2" name="Picture 2" descr="Image describing some of the NAICS search features">
            <a:extLst>
              <a:ext uri="{FF2B5EF4-FFF2-40B4-BE49-F238E27FC236}">
                <a16:creationId xmlns:a16="http://schemas.microsoft.com/office/drawing/2014/main" id="{A497D746-DD4C-A6B2-DFF3-7F2C005AFD45}"/>
              </a:ext>
            </a:extLst>
          </p:cNvPr>
          <p:cNvPicPr>
            <a:picLocks noChangeAspect="1"/>
          </p:cNvPicPr>
          <p:nvPr/>
        </p:nvPicPr>
        <p:blipFill rotWithShape="1">
          <a:blip r:embed="rId2"/>
          <a:srcRect t="10585" r="3659"/>
          <a:stretch/>
        </p:blipFill>
        <p:spPr>
          <a:xfrm>
            <a:off x="161716" y="1617304"/>
            <a:ext cx="8820567" cy="4349859"/>
          </a:xfrm>
          <a:prstGeom prst="rect">
            <a:avLst/>
          </a:prstGeom>
        </p:spPr>
      </p:pic>
      <p:sp>
        <p:nvSpPr>
          <p:cNvPr id="10" name="Arrow: Left 9">
            <a:extLst>
              <a:ext uri="{FF2B5EF4-FFF2-40B4-BE49-F238E27FC236}">
                <a16:creationId xmlns:a16="http://schemas.microsoft.com/office/drawing/2014/main" id="{985B44C0-661D-4AE1-AFD8-5A959A31953C}"/>
              </a:ext>
              <a:ext uri="{C183D7F6-B498-43B3-948B-1728B52AA6E4}">
                <adec:decorative xmlns:adec="http://schemas.microsoft.com/office/drawing/2017/decorative" val="1"/>
              </a:ext>
            </a:extLst>
          </p:cNvPr>
          <p:cNvSpPr/>
          <p:nvPr/>
        </p:nvSpPr>
        <p:spPr>
          <a:xfrm rot="18156115">
            <a:off x="2162997" y="2812669"/>
            <a:ext cx="1073418" cy="25737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3">
            <a:extLst>
              <a:ext uri="{FF2B5EF4-FFF2-40B4-BE49-F238E27FC236}">
                <a16:creationId xmlns:a16="http://schemas.microsoft.com/office/drawing/2014/main" id="{2C3DA261-ADAE-A4CA-B950-DC68D27768F1}"/>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17</a:t>
            </a:fld>
            <a:endParaRPr lang="en-US" sz="2000" dirty="0">
              <a:solidFill>
                <a:schemeClr val="tx1"/>
              </a:solidFill>
            </a:endParaRPr>
          </a:p>
        </p:txBody>
      </p:sp>
    </p:spTree>
    <p:extLst>
      <p:ext uri="{BB962C8B-B14F-4D97-AF65-F5344CB8AC3E}">
        <p14:creationId xmlns:p14="http://schemas.microsoft.com/office/powerpoint/2010/main" val="224224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hidden="1"/>
          <p:cNvSpPr>
            <a:spLocks noGrp="1" noChangeArrowheads="1"/>
          </p:cNvSpPr>
          <p:nvPr>
            <p:ph type="title"/>
          </p:nvPr>
        </p:nvSpPr>
        <p:spPr/>
        <p:txBody>
          <a:bodyPr/>
          <a:lstStyle/>
          <a:p>
            <a:pPr eaLnBrk="1" hangingPunct="1"/>
            <a:r>
              <a:rPr lang="es-PR" altLang="en-US" dirty="0"/>
              <a:t>2022 NAIC</a:t>
            </a:r>
            <a:r>
              <a:rPr lang="es-PR" altLang="en-US" baseline="0" dirty="0"/>
              <a:t>S Codes</a:t>
            </a:r>
            <a:endParaRPr lang="es-PR" altLang="en-US" dirty="0"/>
          </a:p>
        </p:txBody>
      </p:sp>
      <p:sp>
        <p:nvSpPr>
          <p:cNvPr id="12294" name="Rectangle 12"/>
          <p:cNvSpPr>
            <a:spLocks noChangeArrowheads="1"/>
          </p:cNvSpPr>
          <p:nvPr/>
        </p:nvSpPr>
        <p:spPr bwMode="auto">
          <a:xfrm>
            <a:off x="15874" y="461908"/>
            <a:ext cx="9112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spcBef>
                <a:spcPct val="20000"/>
              </a:spcBef>
              <a:spcAft>
                <a:spcPct val="35000"/>
              </a:spcAft>
              <a:buClr>
                <a:srgbClr val="2BAFD0"/>
              </a:buClr>
              <a:buFont typeface="Wingdings" pitchFamily="2" charset="2"/>
              <a:buChar char="§"/>
              <a:defRPr sz="2800">
                <a:solidFill>
                  <a:srgbClr val="166276"/>
                </a:solidFill>
                <a:latin typeface="Arial" pitchFamily="34" charset="0"/>
                <a:ea typeface="ＭＳ Ｐゴシック" pitchFamily="34" charset="-128"/>
              </a:defRPr>
            </a:lvl1pPr>
            <a:lvl2pPr marL="742950" indent="-285750" eaLnBrk="0" hangingPunct="0">
              <a:spcBef>
                <a:spcPct val="20000"/>
              </a:spcBef>
              <a:spcAft>
                <a:spcPct val="35000"/>
              </a:spcAft>
              <a:buClr>
                <a:srgbClr val="2BAFD0"/>
              </a:buClr>
              <a:buFont typeface="Wingdings" pitchFamily="2" charset="2"/>
              <a:buChar char="§"/>
              <a:defRPr sz="2000">
                <a:solidFill>
                  <a:srgbClr val="727176"/>
                </a:solidFill>
                <a:latin typeface="Arial" pitchFamily="34" charset="0"/>
                <a:ea typeface="ＭＳ Ｐゴシック" pitchFamily="34" charset="-128"/>
              </a:defRPr>
            </a:lvl2pPr>
            <a:lvl3pPr marL="1143000" indent="-228600" eaLnBrk="0" hangingPunct="0">
              <a:spcBef>
                <a:spcPct val="20000"/>
              </a:spcBef>
              <a:spcAft>
                <a:spcPct val="35000"/>
              </a:spcAft>
              <a:buClr>
                <a:srgbClr val="2BAFD0"/>
              </a:buClr>
              <a:buFont typeface="Wingdings" pitchFamily="2" charset="2"/>
              <a:buChar char="§"/>
              <a:defRPr sz="2400">
                <a:solidFill>
                  <a:srgbClr val="2BAFD0"/>
                </a:solidFill>
                <a:latin typeface="Arial" pitchFamily="34" charset="0"/>
                <a:ea typeface="ＭＳ Ｐゴシック" pitchFamily="34" charset="-128"/>
              </a:defRPr>
            </a:lvl3pPr>
            <a:lvl4pPr marL="1600200" indent="-228600" eaLnBrk="0" hangingPunct="0">
              <a:spcBef>
                <a:spcPct val="20000"/>
              </a:spcBef>
              <a:spcAft>
                <a:spcPct val="35000"/>
              </a:spcAft>
              <a:buClr>
                <a:srgbClr val="2BAFD0"/>
              </a:buClr>
              <a:buFont typeface="Wingdings" pitchFamily="2" charset="2"/>
              <a:buChar char="§"/>
              <a:defRPr sz="1600">
                <a:solidFill>
                  <a:srgbClr val="176276"/>
                </a:solidFill>
                <a:latin typeface="Arial" pitchFamily="34" charset="0"/>
                <a:ea typeface="ＭＳ Ｐゴシック" pitchFamily="34" charset="-128"/>
              </a:defRPr>
            </a:lvl4pPr>
            <a:lvl5pPr marL="2057400" indent="-228600" eaLnBrk="0"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5pPr>
            <a:lvl6pPr marL="25146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6pPr>
            <a:lvl7pPr marL="29718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7pPr>
            <a:lvl8pPr marL="34290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8pPr>
            <a:lvl9pPr marL="38862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9pPr>
          </a:lstStyle>
          <a:p>
            <a:pPr algn="ctr" eaLnBrk="1" hangingPunct="1">
              <a:spcBef>
                <a:spcPct val="50000"/>
              </a:spcBef>
              <a:spcAft>
                <a:spcPct val="0"/>
              </a:spcAft>
              <a:buClr>
                <a:srgbClr val="FF0000"/>
              </a:buClr>
              <a:buSzPct val="75000"/>
              <a:buNone/>
            </a:pPr>
            <a:r>
              <a:rPr lang="es-PR" altLang="en-US" sz="3200" b="1" dirty="0">
                <a:solidFill>
                  <a:schemeClr val="tx2"/>
                </a:solidFill>
                <a:latin typeface="Source Sans Pro"/>
                <a:ea typeface="ＭＳ Ｐゴシック"/>
              </a:rPr>
              <a:t>2022 NAICS Codes</a:t>
            </a:r>
          </a:p>
        </p:txBody>
      </p:sp>
      <p:pic>
        <p:nvPicPr>
          <p:cNvPr id="6" name="Picture 5" descr="NAICS logo">
            <a:extLst>
              <a:ext uri="{FF2B5EF4-FFF2-40B4-BE49-F238E27FC236}">
                <a16:creationId xmlns:a16="http://schemas.microsoft.com/office/drawing/2014/main" id="{7B32DBA6-50E2-4483-BBE6-0D7B052466A8}"/>
              </a:ext>
            </a:extLst>
          </p:cNvPr>
          <p:cNvPicPr>
            <a:picLocks noChangeAspect="1"/>
          </p:cNvPicPr>
          <p:nvPr/>
        </p:nvPicPr>
        <p:blipFill>
          <a:blip r:embed="rId2"/>
          <a:stretch>
            <a:fillRect/>
          </a:stretch>
        </p:blipFill>
        <p:spPr>
          <a:xfrm>
            <a:off x="7221573" y="393700"/>
            <a:ext cx="703227" cy="821491"/>
          </a:xfrm>
          <a:prstGeom prst="rect">
            <a:avLst/>
          </a:prstGeom>
        </p:spPr>
      </p:pic>
      <p:pic>
        <p:nvPicPr>
          <p:cNvPr id="2" name="Picture 3" descr="Image showing 2022 NAICS codes search results">
            <a:extLst>
              <a:ext uri="{FF2B5EF4-FFF2-40B4-BE49-F238E27FC236}">
                <a16:creationId xmlns:a16="http://schemas.microsoft.com/office/drawing/2014/main" id="{C2B9C608-30A8-4A56-1B91-96AAF2167425}"/>
              </a:ext>
            </a:extLst>
          </p:cNvPr>
          <p:cNvPicPr>
            <a:picLocks noChangeAspect="1"/>
          </p:cNvPicPr>
          <p:nvPr/>
        </p:nvPicPr>
        <p:blipFill rotWithShape="1">
          <a:blip r:embed="rId3"/>
          <a:srcRect t="10507" r="3245"/>
          <a:stretch/>
        </p:blipFill>
        <p:spPr>
          <a:xfrm>
            <a:off x="156713" y="1763219"/>
            <a:ext cx="8830573" cy="4340773"/>
          </a:xfrm>
          <a:prstGeom prst="rect">
            <a:avLst/>
          </a:prstGeom>
        </p:spPr>
      </p:pic>
      <p:sp>
        <p:nvSpPr>
          <p:cNvPr id="3" name="Slide Number Placeholder 3">
            <a:extLst>
              <a:ext uri="{FF2B5EF4-FFF2-40B4-BE49-F238E27FC236}">
                <a16:creationId xmlns:a16="http://schemas.microsoft.com/office/drawing/2014/main" id="{54E04136-427F-3A9B-8CCE-D650229BAB74}"/>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18</a:t>
            </a:fld>
            <a:endParaRPr lang="en-US" sz="2000" dirty="0">
              <a:solidFill>
                <a:schemeClr val="tx1"/>
              </a:solidFill>
            </a:endParaRPr>
          </a:p>
        </p:txBody>
      </p:sp>
    </p:spTree>
    <p:extLst>
      <p:ext uri="{BB962C8B-B14F-4D97-AF65-F5344CB8AC3E}">
        <p14:creationId xmlns:p14="http://schemas.microsoft.com/office/powerpoint/2010/main" val="1376906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7026"/>
            <a:ext cx="7886700" cy="459692"/>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Small Business Size Standards</a:t>
            </a:r>
          </a:p>
        </p:txBody>
      </p:sp>
      <p:sp>
        <p:nvSpPr>
          <p:cNvPr id="3" name="Content Placeholder 2"/>
          <p:cNvSpPr>
            <a:spLocks noGrp="1"/>
          </p:cNvSpPr>
          <p:nvPr>
            <p:ph sz="half" idx="1"/>
          </p:nvPr>
        </p:nvSpPr>
        <p:spPr>
          <a:xfrm>
            <a:off x="628650" y="1302152"/>
            <a:ext cx="7886700" cy="2017246"/>
          </a:xfrm>
        </p:spPr>
        <p:txBody>
          <a:bodyPr>
            <a:normAutofit fontScale="92500" lnSpcReduction="10000"/>
          </a:bodyPr>
          <a:lstStyle/>
          <a:p>
            <a:pPr>
              <a:spcAft>
                <a:spcPts val="600"/>
              </a:spcAft>
            </a:pPr>
            <a:r>
              <a:rPr lang="en-US" sz="2800" b="0" i="0" dirty="0">
                <a:solidFill>
                  <a:srgbClr val="000000"/>
                </a:solidFill>
                <a:effectLst/>
                <a:latin typeface="Source Sans Pro" panose="020B0503030403020204" pitchFamily="34" charset="0"/>
                <a:ea typeface="Source Sans Pro" panose="020B0503030403020204" pitchFamily="34" charset="0"/>
              </a:rPr>
              <a:t>SBA establishes small business size standards on an industry-by-industry basis. </a:t>
            </a:r>
          </a:p>
          <a:p>
            <a:pPr>
              <a:spcAft>
                <a:spcPts val="1800"/>
              </a:spcAft>
            </a:pPr>
            <a:r>
              <a:rPr lang="en-US" sz="2800" dirty="0">
                <a:solidFill>
                  <a:srgbClr val="000000"/>
                </a:solidFill>
                <a:latin typeface="Source Sans Pro" panose="020B0503030403020204" pitchFamily="34" charset="0"/>
                <a:ea typeface="Source Sans Pro" panose="020B0503030403020204" pitchFamily="34" charset="0"/>
              </a:rPr>
              <a:t>FAR 19.102 (a)(1) </a:t>
            </a:r>
            <a:r>
              <a:rPr lang="en-US" sz="2000" b="0" i="0" dirty="0">
                <a:solidFill>
                  <a:srgbClr val="000000"/>
                </a:solidFill>
                <a:effectLst/>
                <a:latin typeface="Source Sans Pro" panose="020B0503030403020204" pitchFamily="34" charset="0"/>
                <a:ea typeface="Source Sans Pro" panose="020B0503030403020204" pitchFamily="34" charset="0"/>
              </a:rPr>
              <a:t> </a:t>
            </a:r>
          </a:p>
          <a:p>
            <a:pPr marL="0" indent="0">
              <a:buNone/>
            </a:pPr>
            <a:r>
              <a:rPr lang="en-US" sz="2800" b="0" i="0" u="sng" dirty="0">
                <a:solidFill>
                  <a:srgbClr val="1062AE"/>
                </a:solidFill>
                <a:effectLst/>
                <a:latin typeface="Source Sans Pro" panose="020B0503030403020204" pitchFamily="34" charset="0"/>
                <a:ea typeface="Source Sans Pro" panose="020B0503030403020204" pitchFamily="34" charset="0"/>
                <a:hlinkClick r:id="rId3"/>
              </a:rPr>
              <a:t>www.sba.gov/document/support--table-size-standards</a:t>
            </a:r>
            <a:endParaRPr lang="en-US" sz="2800" dirty="0">
              <a:solidFill>
                <a:srgbClr val="000000"/>
              </a:solidFill>
              <a:latin typeface="Source Sans Pro" panose="020B0503030403020204" pitchFamily="34" charset="0"/>
              <a:ea typeface="Source Sans Pro" panose="020B0503030403020204" pitchFamily="34" charset="0"/>
            </a:endParaRPr>
          </a:p>
        </p:txBody>
      </p:sp>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19</a:t>
            </a:fld>
            <a:endParaRPr lang="en-US" sz="2000" dirty="0">
              <a:solidFill>
                <a:schemeClr val="tx1"/>
              </a:solidFill>
            </a:endParaRPr>
          </a:p>
        </p:txBody>
      </p:sp>
    </p:spTree>
    <p:extLst>
      <p:ext uri="{BB962C8B-B14F-4D97-AF65-F5344CB8AC3E}">
        <p14:creationId xmlns:p14="http://schemas.microsoft.com/office/powerpoint/2010/main" val="3546328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6054" y="1890620"/>
            <a:ext cx="8031891" cy="2037198"/>
          </a:xfrm>
        </p:spPr>
        <p:txBody>
          <a:bodyPr>
            <a:normAutofit fontScale="90000"/>
          </a:bodyPr>
          <a:lstStyle/>
          <a:p>
            <a:r>
              <a:rPr lang="en-US" dirty="0"/>
              <a:t>Introduction to Government Contracting for Small Business</a:t>
            </a:r>
          </a:p>
        </p:txBody>
      </p:sp>
      <p:sp>
        <p:nvSpPr>
          <p:cNvPr id="6" name="Text Placeholder 3">
            <a:extLst>
              <a:ext uri="{FF2B5EF4-FFF2-40B4-BE49-F238E27FC236}">
                <a16:creationId xmlns:a16="http://schemas.microsoft.com/office/drawing/2014/main" id="{A99DE77F-D592-48CB-9368-E0A5133929CA}"/>
              </a:ext>
            </a:extLst>
          </p:cNvPr>
          <p:cNvSpPr txBox="1">
            <a:spLocks/>
          </p:cNvSpPr>
          <p:nvPr/>
        </p:nvSpPr>
        <p:spPr>
          <a:xfrm>
            <a:off x="606658" y="4571838"/>
            <a:ext cx="3918669" cy="1882672"/>
          </a:xfrm>
          <a:prstGeom prst="rect">
            <a:avLst/>
          </a:prstGeom>
        </p:spPr>
        <p:txBody>
          <a:bodyPr vert="horz" lIns="91440" tIns="45720" rIns="91440" bIns="45720" rtlCol="0" anchor="t">
            <a:noAutofit/>
          </a:bodyPr>
          <a:lstStyle>
            <a:lvl1pPr marL="0" indent="0" algn="ctr" defTabSz="685749" rtl="0" eaLnBrk="1" latinLnBrk="0" hangingPunct="1">
              <a:lnSpc>
                <a:spcPct val="90000"/>
              </a:lnSpc>
              <a:spcBef>
                <a:spcPts val="750"/>
              </a:spcBef>
              <a:buFont typeface="Arial"/>
              <a:buNone/>
              <a:defRPr sz="2400" b="1" kern="1200">
                <a:solidFill>
                  <a:schemeClr val="bg1">
                    <a:lumMod val="65000"/>
                  </a:schemeClr>
                </a:solidFill>
                <a:latin typeface="Source Sans Pro" charset="0"/>
                <a:ea typeface="Source Sans Pro" charset="0"/>
                <a:cs typeface="Source Sans Pro" charset="0"/>
              </a:defRPr>
            </a:lvl1pPr>
            <a:lvl2pPr marL="342875" indent="0" algn="ctr" defTabSz="685749" rtl="0" eaLnBrk="1" latinLnBrk="0" hangingPunct="1">
              <a:lnSpc>
                <a:spcPct val="90000"/>
              </a:lnSpc>
              <a:spcBef>
                <a:spcPts val="375"/>
              </a:spcBef>
              <a:buFont typeface="Arial"/>
              <a:buNone/>
              <a:defRPr sz="2400" b="1" kern="1200">
                <a:solidFill>
                  <a:srgbClr val="898989"/>
                </a:solidFill>
                <a:latin typeface="Source Sans Pro" charset="0"/>
                <a:ea typeface="Source Sans Pro" charset="0"/>
                <a:cs typeface="Source Sans Pro" charset="0"/>
              </a:defRPr>
            </a:lvl2pPr>
            <a:lvl3pPr marL="685749" indent="0" algn="ctr" defTabSz="685749" rtl="0" eaLnBrk="1" latinLnBrk="0" hangingPunct="1">
              <a:lnSpc>
                <a:spcPct val="90000"/>
              </a:lnSpc>
              <a:spcBef>
                <a:spcPts val="375"/>
              </a:spcBef>
              <a:buFont typeface="Arial"/>
              <a:buNone/>
              <a:defRPr sz="2400" b="1" kern="1200">
                <a:solidFill>
                  <a:srgbClr val="898989"/>
                </a:solidFill>
                <a:latin typeface="Source Sans Pro" charset="0"/>
                <a:ea typeface="Source Sans Pro" charset="0"/>
                <a:cs typeface="Source Sans Pro" charset="0"/>
              </a:defRPr>
            </a:lvl3pPr>
            <a:lvl4pPr marL="1028624" indent="0" algn="ctr" defTabSz="685749" rtl="0" eaLnBrk="1" latinLnBrk="0" hangingPunct="1">
              <a:lnSpc>
                <a:spcPct val="90000"/>
              </a:lnSpc>
              <a:spcBef>
                <a:spcPts val="375"/>
              </a:spcBef>
              <a:buFont typeface="Arial"/>
              <a:buNone/>
              <a:defRPr sz="2400" b="1" kern="1200">
                <a:solidFill>
                  <a:srgbClr val="898989"/>
                </a:solidFill>
                <a:latin typeface="Source Sans Pro" charset="0"/>
                <a:ea typeface="Source Sans Pro" charset="0"/>
                <a:cs typeface="Source Sans Pro" charset="0"/>
              </a:defRPr>
            </a:lvl4pPr>
            <a:lvl5pPr marL="1371498" indent="0" algn="ctr" defTabSz="685749" rtl="0" eaLnBrk="1" latinLnBrk="0" hangingPunct="1">
              <a:lnSpc>
                <a:spcPct val="90000"/>
              </a:lnSpc>
              <a:spcBef>
                <a:spcPts val="375"/>
              </a:spcBef>
              <a:buFont typeface="Arial"/>
              <a:buNone/>
              <a:defRPr sz="2400" b="1" kern="1200">
                <a:solidFill>
                  <a:srgbClr val="898989"/>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2000" dirty="0">
                <a:solidFill>
                  <a:srgbClr val="FF0000"/>
                </a:solidFill>
                <a:latin typeface="Source Sans Pro"/>
                <a:ea typeface="Source Sans Pro"/>
              </a:rPr>
              <a:t>Jorge Betancourt</a:t>
            </a:r>
          </a:p>
          <a:p>
            <a:r>
              <a:rPr lang="en-US" sz="2000" b="0" dirty="0">
                <a:solidFill>
                  <a:schemeClr val="bg1"/>
                </a:solidFill>
                <a:latin typeface="Source Sans Pro"/>
                <a:ea typeface="Source Sans Pro"/>
              </a:rPr>
              <a:t>District Office, Region 2</a:t>
            </a:r>
          </a:p>
          <a:p>
            <a:r>
              <a:rPr lang="en-US" sz="2000" b="0" dirty="0">
                <a:solidFill>
                  <a:schemeClr val="bg1"/>
                </a:solidFill>
                <a:latin typeface="Source Sans Pro"/>
                <a:ea typeface="Source Sans Pro"/>
              </a:rPr>
              <a:t> Economic Development Specialist</a:t>
            </a:r>
          </a:p>
          <a:p>
            <a:r>
              <a:rPr lang="en-US" sz="2000" b="0" dirty="0">
                <a:solidFill>
                  <a:schemeClr val="bg1"/>
                </a:solidFill>
                <a:latin typeface="Source Sans Pro"/>
                <a:ea typeface="Source Sans Pro"/>
              </a:rPr>
              <a:t>PR &amp; and the USVI DO</a:t>
            </a:r>
          </a:p>
        </p:txBody>
      </p:sp>
      <p:sp>
        <p:nvSpPr>
          <p:cNvPr id="5" name="Text Placeholder 3">
            <a:extLst>
              <a:ext uri="{FF2B5EF4-FFF2-40B4-BE49-F238E27FC236}">
                <a16:creationId xmlns:a16="http://schemas.microsoft.com/office/drawing/2014/main" id="{8B89138E-DC88-44C5-AE3E-E211B1939228}"/>
              </a:ext>
            </a:extLst>
          </p:cNvPr>
          <p:cNvSpPr>
            <a:spLocks noGrp="1"/>
          </p:cNvSpPr>
          <p:nvPr>
            <p:ph type="body" sz="quarter" idx="10"/>
          </p:nvPr>
        </p:nvSpPr>
        <p:spPr>
          <a:xfrm>
            <a:off x="4571999" y="4572770"/>
            <a:ext cx="3965343" cy="1947414"/>
          </a:xfrm>
        </p:spPr>
        <p:txBody>
          <a:bodyPr vert="horz" lIns="91440" tIns="45720" rIns="91440" bIns="45720" rtlCol="0" anchor="t">
            <a:noAutofit/>
          </a:bodyPr>
          <a:lstStyle/>
          <a:p>
            <a:r>
              <a:rPr lang="en-US" sz="2000" dirty="0" err="1">
                <a:solidFill>
                  <a:srgbClr val="FF0000"/>
                </a:solidFill>
                <a:latin typeface="Source Sans Pro"/>
                <a:ea typeface="Source Sans Pro"/>
              </a:rPr>
              <a:t>Jezabel</a:t>
            </a:r>
            <a:r>
              <a:rPr lang="en-US" sz="2000" dirty="0">
                <a:solidFill>
                  <a:srgbClr val="FF0000"/>
                </a:solidFill>
                <a:latin typeface="Source Sans Pro"/>
                <a:ea typeface="Source Sans Pro"/>
              </a:rPr>
              <a:t> Rodríguez</a:t>
            </a:r>
          </a:p>
          <a:p>
            <a:r>
              <a:rPr lang="en-US" sz="2000" b="0" dirty="0">
                <a:solidFill>
                  <a:schemeClr val="bg1"/>
                </a:solidFill>
                <a:latin typeface="Source Sans Pro"/>
                <a:ea typeface="Source Sans Pro"/>
              </a:rPr>
              <a:t>Government Contracting, Area 1</a:t>
            </a:r>
          </a:p>
          <a:p>
            <a:r>
              <a:rPr lang="en-US" sz="2000" b="0" dirty="0">
                <a:solidFill>
                  <a:schemeClr val="bg1"/>
                </a:solidFill>
                <a:latin typeface="Source Sans Pro"/>
                <a:ea typeface="Source Sans Pro"/>
              </a:rPr>
              <a:t>Procurement Center Representative </a:t>
            </a:r>
            <a:endParaRPr lang="en-US" sz="2000" b="0" dirty="0">
              <a:solidFill>
                <a:schemeClr val="bg1"/>
              </a:solidFill>
            </a:endParaRPr>
          </a:p>
          <a:p>
            <a:r>
              <a:rPr lang="en-US" sz="2000" b="0" dirty="0">
                <a:solidFill>
                  <a:schemeClr val="bg1"/>
                </a:solidFill>
                <a:latin typeface="Source Sans Pro"/>
                <a:ea typeface="Source Sans Pro"/>
              </a:rPr>
              <a:t>PR &amp; and the USVI</a:t>
            </a:r>
          </a:p>
        </p:txBody>
      </p:sp>
    </p:spTree>
    <p:extLst>
      <p:ext uri="{BB962C8B-B14F-4D97-AF65-F5344CB8AC3E}">
        <p14:creationId xmlns:p14="http://schemas.microsoft.com/office/powerpoint/2010/main" val="245246407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44D63A2-9DD5-668A-FBE2-41018725360F}"/>
              </a:ext>
            </a:extLst>
          </p:cNvPr>
          <p:cNvSpPr>
            <a:spLocks noGrp="1"/>
          </p:cNvSpPr>
          <p:nvPr>
            <p:ph type="title" idx="4294967295"/>
          </p:nvPr>
        </p:nvSpPr>
        <p:spPr>
          <a:xfrm>
            <a:off x="472240" y="-420060"/>
            <a:ext cx="7886700" cy="361875"/>
          </a:xfrm>
        </p:spPr>
        <p:txBody>
          <a:bodyPr>
            <a:normAutofit fontScale="90000"/>
          </a:bodyPr>
          <a:lstStyle/>
          <a:p>
            <a:r>
              <a:rPr lang="en-US" dirty="0">
                <a:solidFill>
                  <a:srgbClr val="E9EDF2"/>
                </a:solidFill>
              </a:rPr>
              <a:t>SBA</a:t>
            </a:r>
            <a:r>
              <a:rPr lang="en-US" baseline="0" dirty="0">
                <a:solidFill>
                  <a:srgbClr val="E9EDF2"/>
                </a:solidFill>
              </a:rPr>
              <a:t> Size Standards Tool</a:t>
            </a:r>
            <a:endParaRPr lang="en-US" dirty="0">
              <a:solidFill>
                <a:srgbClr val="E9EDF2"/>
              </a:solidFill>
            </a:endParaRPr>
          </a:p>
        </p:txBody>
      </p:sp>
      <p:sp>
        <p:nvSpPr>
          <p:cNvPr id="5" name="Rectangle 2"/>
          <p:cNvSpPr txBox="1">
            <a:spLocks noChangeArrowheads="1"/>
          </p:cNvSpPr>
          <p:nvPr/>
        </p:nvSpPr>
        <p:spPr>
          <a:xfrm>
            <a:off x="288758" y="330043"/>
            <a:ext cx="8565152" cy="500300"/>
          </a:xfrm>
          <a:prstGeom prst="rect">
            <a:avLst/>
          </a:prstGeom>
        </p:spPr>
        <p:txBody>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pPr>
              <a:defRPr/>
            </a:pPr>
            <a:r>
              <a:rPr lang="en-US" sz="2800" dirty="0">
                <a:latin typeface="Source Sans Pro" panose="020B0503030403020204" pitchFamily="34" charset="0"/>
                <a:ea typeface="Source Sans Pro" panose="020B0503030403020204" pitchFamily="34" charset="0"/>
              </a:rPr>
              <a:t>SBA Size Standards Tool</a:t>
            </a:r>
          </a:p>
        </p:txBody>
      </p:sp>
      <p:pic>
        <p:nvPicPr>
          <p:cNvPr id="2" name="Picture 2" descr="Image showing Small Business Administration (SBA) Size Standards Tool menu on the SBA website">
            <a:extLst>
              <a:ext uri="{FF2B5EF4-FFF2-40B4-BE49-F238E27FC236}">
                <a16:creationId xmlns:a16="http://schemas.microsoft.com/office/drawing/2014/main" id="{46860C62-4D6B-FD55-31A4-14FFB7E311C9}"/>
              </a:ext>
            </a:extLst>
          </p:cNvPr>
          <p:cNvPicPr>
            <a:picLocks noChangeAspect="1"/>
          </p:cNvPicPr>
          <p:nvPr/>
        </p:nvPicPr>
        <p:blipFill rotWithShape="1">
          <a:blip r:embed="rId3"/>
          <a:srcRect l="11160" t="19397" r="17079" b="4270"/>
          <a:stretch/>
        </p:blipFill>
        <p:spPr>
          <a:xfrm>
            <a:off x="915229" y="1196623"/>
            <a:ext cx="7313541" cy="4109156"/>
          </a:xfrm>
          <a:prstGeom prst="rect">
            <a:avLst/>
          </a:prstGeom>
        </p:spPr>
      </p:pic>
      <p:sp>
        <p:nvSpPr>
          <p:cNvPr id="4" name="Rectangle 3"/>
          <p:cNvSpPr/>
          <p:nvPr/>
        </p:nvSpPr>
        <p:spPr>
          <a:xfrm>
            <a:off x="2396905" y="5773502"/>
            <a:ext cx="4654990" cy="523875"/>
          </a:xfrm>
          <a:prstGeom prst="rect">
            <a:avLst/>
          </a:prstGeom>
        </p:spPr>
        <p:txBody>
          <a:bodyPr wrap="square">
            <a:spAutoFit/>
          </a:bodyPr>
          <a:lstStyle/>
          <a:p>
            <a:pPr>
              <a:defRPr/>
            </a:pPr>
            <a:r>
              <a:rPr lang="en-US" sz="2800" b="1" dirty="0">
                <a:solidFill>
                  <a:schemeClr val="tx1">
                    <a:lumMod val="50000"/>
                  </a:schemeClr>
                </a:solidFill>
                <a:hlinkClick r:id="rId4"/>
              </a:rPr>
              <a:t>www.sba.gov/size-standards/</a:t>
            </a:r>
            <a:endParaRPr lang="en-US" sz="2800" b="1" dirty="0">
              <a:solidFill>
                <a:schemeClr val="tx1">
                  <a:lumMod val="50000"/>
                </a:schemeClr>
              </a:solidFill>
            </a:endParaRPr>
          </a:p>
        </p:txBody>
      </p:sp>
      <p:sp>
        <p:nvSpPr>
          <p:cNvPr id="3" name="Slide Number Placeholder 3">
            <a:extLst>
              <a:ext uri="{FF2B5EF4-FFF2-40B4-BE49-F238E27FC236}">
                <a16:creationId xmlns:a16="http://schemas.microsoft.com/office/drawing/2014/main" id="{4EAC5048-BC34-7E8A-A990-A3DA33443204}"/>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20</a:t>
            </a:fld>
            <a:endParaRPr lang="en-US" sz="2000" dirty="0">
              <a:solidFill>
                <a:schemeClr val="tx1"/>
              </a:solidFill>
            </a:endParaRPr>
          </a:p>
        </p:txBody>
      </p:sp>
    </p:spTree>
    <p:extLst>
      <p:ext uri="{BB962C8B-B14F-4D97-AF65-F5344CB8AC3E}">
        <p14:creationId xmlns:p14="http://schemas.microsoft.com/office/powerpoint/2010/main" val="3882426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7026"/>
            <a:ext cx="7886700" cy="497270"/>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Small Business Size Standards (continued)</a:t>
            </a:r>
          </a:p>
        </p:txBody>
      </p:sp>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21</a:t>
            </a:fld>
            <a:endParaRPr lang="en-US" sz="2000" dirty="0">
              <a:solidFill>
                <a:schemeClr val="tx1"/>
              </a:solidFill>
            </a:endParaRPr>
          </a:p>
        </p:txBody>
      </p:sp>
      <p:pic>
        <p:nvPicPr>
          <p:cNvPr id="3" name="Picture 3" descr="image showing SBA's table of size standards">
            <a:extLst>
              <a:ext uri="{FF2B5EF4-FFF2-40B4-BE49-F238E27FC236}">
                <a16:creationId xmlns:a16="http://schemas.microsoft.com/office/drawing/2014/main" id="{75728718-92D8-23D9-BD19-3CF3695D9791}"/>
              </a:ext>
            </a:extLst>
          </p:cNvPr>
          <p:cNvPicPr>
            <a:picLocks noChangeAspect="1"/>
          </p:cNvPicPr>
          <p:nvPr/>
        </p:nvPicPr>
        <p:blipFill rotWithShape="1">
          <a:blip r:embed="rId3"/>
          <a:srcRect t="10000"/>
          <a:stretch/>
        </p:blipFill>
        <p:spPr>
          <a:xfrm>
            <a:off x="-5750" y="1487424"/>
            <a:ext cx="9155500" cy="4352389"/>
          </a:xfrm>
          <a:prstGeom prst="rect">
            <a:avLst/>
          </a:prstGeom>
        </p:spPr>
      </p:pic>
    </p:spTree>
    <p:extLst>
      <p:ext uri="{BB962C8B-B14F-4D97-AF65-F5344CB8AC3E}">
        <p14:creationId xmlns:p14="http://schemas.microsoft.com/office/powerpoint/2010/main" val="1453990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7026"/>
            <a:ext cx="7886700" cy="447166"/>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Small Business Size Standards (1)</a:t>
            </a:r>
          </a:p>
        </p:txBody>
      </p:sp>
      <p:pic>
        <p:nvPicPr>
          <p:cNvPr id="3" name="Picture 7" descr="information on small business size standards">
            <a:extLst>
              <a:ext uri="{FF2B5EF4-FFF2-40B4-BE49-F238E27FC236}">
                <a16:creationId xmlns:a16="http://schemas.microsoft.com/office/drawing/2014/main" id="{D6F7B819-FAF1-49F4-CC30-8039F696C36A}"/>
              </a:ext>
            </a:extLst>
          </p:cNvPr>
          <p:cNvPicPr>
            <a:picLocks noChangeAspect="1"/>
          </p:cNvPicPr>
          <p:nvPr/>
        </p:nvPicPr>
        <p:blipFill rotWithShape="1">
          <a:blip r:embed="rId3"/>
          <a:srcRect t="9507"/>
          <a:stretch/>
        </p:blipFill>
        <p:spPr>
          <a:xfrm>
            <a:off x="75993" y="1463040"/>
            <a:ext cx="8992013" cy="4331246"/>
          </a:xfrm>
          <a:prstGeom prst="rect">
            <a:avLst/>
          </a:prstGeom>
        </p:spPr>
      </p:pic>
      <p:sp>
        <p:nvSpPr>
          <p:cNvPr id="6" name="Oval 5">
            <a:extLst>
              <a:ext uri="{FF2B5EF4-FFF2-40B4-BE49-F238E27FC236}">
                <a16:creationId xmlns:a16="http://schemas.microsoft.com/office/drawing/2014/main" id="{206BEAA0-5FC3-4EF6-9035-F8EC9942BF7A}"/>
              </a:ext>
              <a:ext uri="{C183D7F6-B498-43B3-948B-1728B52AA6E4}">
                <adec:decorative xmlns:adec="http://schemas.microsoft.com/office/drawing/2017/decorative" val="1"/>
              </a:ext>
            </a:extLst>
          </p:cNvPr>
          <p:cNvSpPr/>
          <p:nvPr/>
        </p:nvSpPr>
        <p:spPr>
          <a:xfrm>
            <a:off x="2060251" y="3894095"/>
            <a:ext cx="3367510" cy="6502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22</a:t>
            </a:fld>
            <a:endParaRPr lang="en-US" sz="2000" dirty="0">
              <a:solidFill>
                <a:schemeClr val="tx1"/>
              </a:solidFill>
            </a:endParaRPr>
          </a:p>
        </p:txBody>
      </p:sp>
    </p:spTree>
    <p:extLst>
      <p:ext uri="{BB962C8B-B14F-4D97-AF65-F5344CB8AC3E}">
        <p14:creationId xmlns:p14="http://schemas.microsoft.com/office/powerpoint/2010/main" val="3480510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726" y="330314"/>
            <a:ext cx="8577184" cy="365125"/>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Small Business Size Standards (2)</a:t>
            </a:r>
          </a:p>
        </p:txBody>
      </p:sp>
      <p:pic>
        <p:nvPicPr>
          <p:cNvPr id="7" name="Picture 6" descr="image describing SBA's small businesses sizes">
            <a:extLst>
              <a:ext uri="{FF2B5EF4-FFF2-40B4-BE49-F238E27FC236}">
                <a16:creationId xmlns:a16="http://schemas.microsoft.com/office/drawing/2014/main" id="{714FAC7C-5219-86D3-8435-AB62E77BED64}"/>
              </a:ext>
            </a:extLst>
          </p:cNvPr>
          <p:cNvPicPr>
            <a:picLocks noChangeAspect="1"/>
          </p:cNvPicPr>
          <p:nvPr/>
        </p:nvPicPr>
        <p:blipFill rotWithShape="1">
          <a:blip r:embed="rId3"/>
          <a:srcRect l="14865" t="16804" r="20135" b="-3037"/>
          <a:stretch/>
        </p:blipFill>
        <p:spPr>
          <a:xfrm>
            <a:off x="1359242" y="1334529"/>
            <a:ext cx="5943601" cy="4188941"/>
          </a:xfrm>
          <a:prstGeom prst="rect">
            <a:avLst/>
          </a:prstGeom>
        </p:spPr>
      </p:pic>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23</a:t>
            </a:fld>
            <a:endParaRPr lang="en-US" sz="2000" dirty="0">
              <a:solidFill>
                <a:schemeClr val="tx1"/>
              </a:solidFill>
            </a:endParaRPr>
          </a:p>
        </p:txBody>
      </p:sp>
    </p:spTree>
    <p:extLst>
      <p:ext uri="{BB962C8B-B14F-4D97-AF65-F5344CB8AC3E}">
        <p14:creationId xmlns:p14="http://schemas.microsoft.com/office/powerpoint/2010/main" val="154017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81" y="223053"/>
            <a:ext cx="6192529" cy="461665"/>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Small Business Size Standards (3)</a:t>
            </a:r>
          </a:p>
        </p:txBody>
      </p:sp>
      <p:sp>
        <p:nvSpPr>
          <p:cNvPr id="15" name="TextBox 14">
            <a:extLst>
              <a:ext uri="{FF2B5EF4-FFF2-40B4-BE49-F238E27FC236}">
                <a16:creationId xmlns:a16="http://schemas.microsoft.com/office/drawing/2014/main" id="{5A15A458-865D-731B-B86D-6484EF68309A}"/>
              </a:ext>
            </a:extLst>
          </p:cNvPr>
          <p:cNvSpPr txBox="1"/>
          <p:nvPr/>
        </p:nvSpPr>
        <p:spPr>
          <a:xfrm>
            <a:off x="6553341" y="240478"/>
            <a:ext cx="2286834" cy="461665"/>
          </a:xfrm>
          <a:prstGeom prst="rect">
            <a:avLst/>
          </a:prstGeom>
          <a:noFill/>
        </p:spPr>
        <p:txBody>
          <a:bodyPr wrap="square">
            <a:spAutoFit/>
          </a:bodyPr>
          <a:lstStyle/>
          <a:p>
            <a:r>
              <a:rPr lang="en-US" sz="1200" dirty="0"/>
              <a:t>These size standards are effective</a:t>
            </a:r>
          </a:p>
          <a:p>
            <a:r>
              <a:rPr lang="en-US" sz="1200" dirty="0"/>
              <a:t>March 17, 2023</a:t>
            </a:r>
          </a:p>
        </p:txBody>
      </p:sp>
      <p:graphicFrame>
        <p:nvGraphicFramePr>
          <p:cNvPr id="14" name="Table 14">
            <a:extLst>
              <a:ext uri="{FF2B5EF4-FFF2-40B4-BE49-F238E27FC236}">
                <a16:creationId xmlns:a16="http://schemas.microsoft.com/office/drawing/2014/main" id="{C7A2C038-D033-6142-A33A-80DFDE9BF666}"/>
              </a:ext>
            </a:extLst>
          </p:cNvPr>
          <p:cNvGraphicFramePr>
            <a:graphicFrameLocks noGrp="1"/>
          </p:cNvGraphicFramePr>
          <p:nvPr>
            <p:extLst>
              <p:ext uri="{D42A27DB-BD31-4B8C-83A1-F6EECF244321}">
                <p14:modId xmlns:p14="http://schemas.microsoft.com/office/powerpoint/2010/main" val="3069806445"/>
              </p:ext>
            </p:extLst>
          </p:nvPr>
        </p:nvGraphicFramePr>
        <p:xfrm>
          <a:off x="254489" y="781614"/>
          <a:ext cx="8576360" cy="5595249"/>
        </p:xfrm>
        <a:graphic>
          <a:graphicData uri="http://schemas.openxmlformats.org/drawingml/2006/table">
            <a:tbl>
              <a:tblPr firstRow="1" bandRow="1">
                <a:tableStyleId>{9D7B26C5-4107-4FEC-AEDC-1716B250A1EF}</a:tableStyleId>
              </a:tblPr>
              <a:tblGrid>
                <a:gridCol w="1454710">
                  <a:extLst>
                    <a:ext uri="{9D8B030D-6E8A-4147-A177-3AD203B41FA5}">
                      <a16:colId xmlns:a16="http://schemas.microsoft.com/office/drawing/2014/main" val="2870219006"/>
                    </a:ext>
                  </a:extLst>
                </a:gridCol>
                <a:gridCol w="3680837">
                  <a:extLst>
                    <a:ext uri="{9D8B030D-6E8A-4147-A177-3AD203B41FA5}">
                      <a16:colId xmlns:a16="http://schemas.microsoft.com/office/drawing/2014/main" val="2290816787"/>
                    </a:ext>
                  </a:extLst>
                </a:gridCol>
                <a:gridCol w="2193389">
                  <a:extLst>
                    <a:ext uri="{9D8B030D-6E8A-4147-A177-3AD203B41FA5}">
                      <a16:colId xmlns:a16="http://schemas.microsoft.com/office/drawing/2014/main" val="229928727"/>
                    </a:ext>
                  </a:extLst>
                </a:gridCol>
                <a:gridCol w="1247424">
                  <a:extLst>
                    <a:ext uri="{9D8B030D-6E8A-4147-A177-3AD203B41FA5}">
                      <a16:colId xmlns:a16="http://schemas.microsoft.com/office/drawing/2014/main" val="1535306675"/>
                    </a:ext>
                  </a:extLst>
                </a:gridCol>
              </a:tblGrid>
              <a:tr h="550415">
                <a:tc>
                  <a:txBody>
                    <a:bodyPr/>
                    <a:lstStyle/>
                    <a:p>
                      <a:r>
                        <a:rPr lang="en-US" sz="1400" dirty="0"/>
                        <a:t>NAICS Codes </a:t>
                      </a:r>
                      <a:endParaRPr lang="es-ES_tradnl" sz="1400" dirty="0"/>
                    </a:p>
                  </a:txBody>
                  <a:tcPr/>
                </a:tc>
                <a:tc>
                  <a:txBody>
                    <a:bodyPr/>
                    <a:lstStyle/>
                    <a:p>
                      <a:r>
                        <a:rPr lang="es-ES_tradnl" sz="1400" dirty="0"/>
                        <a:t>NAICS </a:t>
                      </a:r>
                      <a:r>
                        <a:rPr lang="es-ES_tradnl" sz="1400" dirty="0" err="1"/>
                        <a:t>Industry</a:t>
                      </a:r>
                      <a:r>
                        <a:rPr lang="es-ES_tradnl" sz="1400" dirty="0"/>
                        <a:t> </a:t>
                      </a:r>
                      <a:r>
                        <a:rPr lang="es-ES_tradnl" sz="1400" dirty="0" err="1"/>
                        <a:t>Description</a:t>
                      </a:r>
                      <a:r>
                        <a:rPr lang="es-ES_tradnl" sz="1400" dirty="0"/>
                        <a:t> </a:t>
                      </a:r>
                    </a:p>
                  </a:txBody>
                  <a:tcPr/>
                </a:tc>
                <a:tc>
                  <a:txBody>
                    <a:bodyPr/>
                    <a:lstStyle/>
                    <a:p>
                      <a:r>
                        <a:rPr lang="en-US" sz="1400" dirty="0"/>
                        <a:t>Size standards in millions of dollars </a:t>
                      </a:r>
                      <a:endParaRPr lang="es-ES_tradnl" sz="1400" dirty="0"/>
                    </a:p>
                  </a:txBody>
                  <a:tcPr/>
                </a:tc>
                <a:tc>
                  <a:txBody>
                    <a:bodyPr/>
                    <a:lstStyle/>
                    <a:p>
                      <a:r>
                        <a:rPr lang="en-US" sz="1400" dirty="0"/>
                        <a:t>Size standards in number of employees </a:t>
                      </a:r>
                      <a:endParaRPr lang="es-ES_tradnl" sz="1400" dirty="0"/>
                    </a:p>
                  </a:txBody>
                  <a:tcPr/>
                </a:tc>
                <a:extLst>
                  <a:ext uri="{0D108BD9-81ED-4DB2-BD59-A6C34878D82A}">
                    <a16:rowId xmlns:a16="http://schemas.microsoft.com/office/drawing/2014/main" val="254237610"/>
                  </a:ext>
                </a:extLst>
              </a:tr>
              <a:tr h="412930">
                <a:tc>
                  <a:txBody>
                    <a:bodyPr/>
                    <a:lstStyle/>
                    <a:p>
                      <a:r>
                        <a:rPr lang="en-US" sz="1600" dirty="0"/>
                        <a:t>722310</a:t>
                      </a:r>
                      <a:endParaRPr lang="es-ES_tradnl" sz="1600" dirty="0"/>
                    </a:p>
                  </a:txBody>
                  <a:tcPr/>
                </a:tc>
                <a:tc>
                  <a:txBody>
                    <a:bodyPr/>
                    <a:lstStyle/>
                    <a:p>
                      <a:r>
                        <a:rPr lang="es-ES_tradnl" sz="1600" b="1" dirty="0" err="1"/>
                        <a:t>Food</a:t>
                      </a:r>
                      <a:r>
                        <a:rPr lang="es-ES_tradnl" sz="1600" b="1" dirty="0"/>
                        <a:t> Service Contractors </a:t>
                      </a:r>
                    </a:p>
                  </a:txBody>
                  <a:tcPr/>
                </a:tc>
                <a:tc>
                  <a:txBody>
                    <a:bodyPr/>
                    <a:lstStyle/>
                    <a:p>
                      <a:r>
                        <a:rPr lang="es-ES_tradnl" sz="1600" dirty="0"/>
                        <a:t>$47.0</a:t>
                      </a:r>
                    </a:p>
                  </a:txBody>
                  <a:tcPr/>
                </a:tc>
                <a:tc>
                  <a:txBody>
                    <a:bodyPr/>
                    <a:lstStyle/>
                    <a:p>
                      <a:endParaRPr lang="es-ES_tradnl" sz="1600"/>
                    </a:p>
                  </a:txBody>
                  <a:tcPr/>
                </a:tc>
                <a:extLst>
                  <a:ext uri="{0D108BD9-81ED-4DB2-BD59-A6C34878D82A}">
                    <a16:rowId xmlns:a16="http://schemas.microsoft.com/office/drawing/2014/main" val="1379611188"/>
                  </a:ext>
                </a:extLst>
              </a:tr>
              <a:tr h="412930">
                <a:tc>
                  <a:txBody>
                    <a:bodyPr/>
                    <a:lstStyle/>
                    <a:p>
                      <a:r>
                        <a:rPr lang="en-US" sz="1600" dirty="0"/>
                        <a:t>722320</a:t>
                      </a:r>
                      <a:endParaRPr lang="es-ES_tradnl" sz="1600" dirty="0"/>
                    </a:p>
                  </a:txBody>
                  <a:tcPr/>
                </a:tc>
                <a:tc>
                  <a:txBody>
                    <a:bodyPr/>
                    <a:lstStyle/>
                    <a:p>
                      <a:r>
                        <a:rPr lang="en-US" sz="1600" b="1" noProof="0" dirty="0"/>
                        <a:t>Caterers</a:t>
                      </a:r>
                    </a:p>
                  </a:txBody>
                  <a:tcPr/>
                </a:tc>
                <a:tc>
                  <a:txBody>
                    <a:bodyPr/>
                    <a:lstStyle/>
                    <a:p>
                      <a:r>
                        <a:rPr lang="en-US" sz="1600" dirty="0"/>
                        <a:t>$9.0 </a:t>
                      </a:r>
                      <a:endParaRPr lang="es-ES_tradnl" sz="1600" dirty="0"/>
                    </a:p>
                  </a:txBody>
                  <a:tcPr/>
                </a:tc>
                <a:tc>
                  <a:txBody>
                    <a:bodyPr/>
                    <a:lstStyle/>
                    <a:p>
                      <a:endParaRPr lang="es-ES_tradnl" sz="1600" dirty="0"/>
                    </a:p>
                  </a:txBody>
                  <a:tcPr/>
                </a:tc>
                <a:extLst>
                  <a:ext uri="{0D108BD9-81ED-4DB2-BD59-A6C34878D82A}">
                    <a16:rowId xmlns:a16="http://schemas.microsoft.com/office/drawing/2014/main" val="2282787141"/>
                  </a:ext>
                </a:extLst>
              </a:tr>
              <a:tr h="412930">
                <a:tc>
                  <a:txBody>
                    <a:bodyPr/>
                    <a:lstStyle/>
                    <a:p>
                      <a:r>
                        <a:rPr lang="en-US" sz="1600" dirty="0"/>
                        <a:t>722330</a:t>
                      </a:r>
                      <a:endParaRPr lang="es-ES_tradnl" sz="1600" dirty="0"/>
                    </a:p>
                  </a:txBody>
                  <a:tcPr/>
                </a:tc>
                <a:tc>
                  <a:txBody>
                    <a:bodyPr/>
                    <a:lstStyle/>
                    <a:p>
                      <a:r>
                        <a:rPr lang="en-US" sz="1600" b="1" dirty="0"/>
                        <a:t>Mobile Food Services</a:t>
                      </a:r>
                      <a:endParaRPr lang="es-ES_tradnl" sz="1600" b="1" dirty="0"/>
                    </a:p>
                  </a:txBody>
                  <a:tcPr/>
                </a:tc>
                <a:tc>
                  <a:txBody>
                    <a:bodyPr/>
                    <a:lstStyle/>
                    <a:p>
                      <a:r>
                        <a:rPr lang="en-US" sz="1600" dirty="0"/>
                        <a:t>$9.0 </a:t>
                      </a:r>
                      <a:endParaRPr lang="es-ES_tradnl" sz="1600" dirty="0"/>
                    </a:p>
                  </a:txBody>
                  <a:tcPr/>
                </a:tc>
                <a:tc>
                  <a:txBody>
                    <a:bodyPr/>
                    <a:lstStyle/>
                    <a:p>
                      <a:endParaRPr lang="es-ES_tradnl" sz="1600" dirty="0"/>
                    </a:p>
                  </a:txBody>
                  <a:tcPr/>
                </a:tc>
                <a:extLst>
                  <a:ext uri="{0D108BD9-81ED-4DB2-BD59-A6C34878D82A}">
                    <a16:rowId xmlns:a16="http://schemas.microsoft.com/office/drawing/2014/main" val="2880320853"/>
                  </a:ext>
                </a:extLst>
              </a:tr>
              <a:tr h="394846">
                <a:tc>
                  <a:txBody>
                    <a:bodyPr/>
                    <a:lstStyle/>
                    <a:p>
                      <a:r>
                        <a:rPr lang="en-US" sz="1600" dirty="0"/>
                        <a:t>722410</a:t>
                      </a:r>
                      <a:endParaRPr lang="es-ES_tradnl" sz="1600" dirty="0"/>
                    </a:p>
                  </a:txBody>
                  <a:tcPr/>
                </a:tc>
                <a:tc>
                  <a:txBody>
                    <a:bodyPr/>
                    <a:lstStyle/>
                    <a:p>
                      <a:r>
                        <a:rPr lang="en-US" sz="1600" b="1" dirty="0"/>
                        <a:t>Drinking Places (Alcoholic Beverages)</a:t>
                      </a:r>
                      <a:endParaRPr lang="es-ES_tradnl" sz="1600" b="1" dirty="0"/>
                    </a:p>
                  </a:txBody>
                  <a:tcPr/>
                </a:tc>
                <a:tc>
                  <a:txBody>
                    <a:bodyPr/>
                    <a:lstStyle/>
                    <a:p>
                      <a:r>
                        <a:rPr lang="en-US" sz="1600" dirty="0"/>
                        <a:t>$9.0 </a:t>
                      </a:r>
                      <a:endParaRPr lang="es-ES_tradnl" sz="1600" dirty="0"/>
                    </a:p>
                  </a:txBody>
                  <a:tcPr/>
                </a:tc>
                <a:tc>
                  <a:txBody>
                    <a:bodyPr/>
                    <a:lstStyle/>
                    <a:p>
                      <a:endParaRPr lang="es-ES_tradnl" sz="1600" dirty="0"/>
                    </a:p>
                  </a:txBody>
                  <a:tcPr/>
                </a:tc>
                <a:extLst>
                  <a:ext uri="{0D108BD9-81ED-4DB2-BD59-A6C34878D82A}">
                    <a16:rowId xmlns:a16="http://schemas.microsoft.com/office/drawing/2014/main" val="980488812"/>
                  </a:ext>
                </a:extLst>
              </a:tr>
              <a:tr h="412930">
                <a:tc>
                  <a:txBody>
                    <a:bodyPr/>
                    <a:lstStyle/>
                    <a:p>
                      <a:r>
                        <a:rPr lang="en-US" sz="1600" dirty="0"/>
                        <a:t>722511</a:t>
                      </a:r>
                      <a:endParaRPr lang="es-ES_tradnl" sz="1600" dirty="0"/>
                    </a:p>
                  </a:txBody>
                  <a:tcPr/>
                </a:tc>
                <a:tc>
                  <a:txBody>
                    <a:bodyPr/>
                    <a:lstStyle/>
                    <a:p>
                      <a:r>
                        <a:rPr lang="en-US" sz="1600" b="1" dirty="0"/>
                        <a:t>Full-Service Restaurants</a:t>
                      </a:r>
                      <a:endParaRPr lang="es-ES_tradnl" sz="1600" b="1" dirty="0"/>
                    </a:p>
                  </a:txBody>
                  <a:tcPr/>
                </a:tc>
                <a:tc>
                  <a:txBody>
                    <a:bodyPr/>
                    <a:lstStyle/>
                    <a:p>
                      <a:r>
                        <a:rPr lang="es-ES_tradnl" sz="1600" dirty="0"/>
                        <a:t>$11.5 </a:t>
                      </a:r>
                    </a:p>
                  </a:txBody>
                  <a:tcPr/>
                </a:tc>
                <a:tc>
                  <a:txBody>
                    <a:bodyPr/>
                    <a:lstStyle/>
                    <a:p>
                      <a:endParaRPr lang="es-ES_tradnl" sz="1600" dirty="0"/>
                    </a:p>
                  </a:txBody>
                  <a:tcPr/>
                </a:tc>
                <a:extLst>
                  <a:ext uri="{0D108BD9-81ED-4DB2-BD59-A6C34878D82A}">
                    <a16:rowId xmlns:a16="http://schemas.microsoft.com/office/drawing/2014/main" val="926766098"/>
                  </a:ext>
                </a:extLst>
              </a:tr>
              <a:tr h="412930">
                <a:tc>
                  <a:txBody>
                    <a:bodyPr/>
                    <a:lstStyle/>
                    <a:p>
                      <a:r>
                        <a:rPr lang="en-US" sz="1600" dirty="0"/>
                        <a:t>722513</a:t>
                      </a:r>
                      <a:endParaRPr lang="es-ES_tradnl" sz="1600" dirty="0"/>
                    </a:p>
                  </a:txBody>
                  <a:tcPr/>
                </a:tc>
                <a:tc>
                  <a:txBody>
                    <a:bodyPr/>
                    <a:lstStyle/>
                    <a:p>
                      <a:r>
                        <a:rPr lang="en-US" sz="1600" b="1" dirty="0"/>
                        <a:t>Limited-Service Restaurants</a:t>
                      </a:r>
                      <a:endParaRPr lang="es-ES_tradnl" sz="1600" b="1" dirty="0"/>
                    </a:p>
                  </a:txBody>
                  <a:tcPr/>
                </a:tc>
                <a:tc>
                  <a:txBody>
                    <a:bodyPr/>
                    <a:lstStyle/>
                    <a:p>
                      <a:r>
                        <a:rPr lang="en-US" sz="1600" dirty="0"/>
                        <a:t>$13.5 </a:t>
                      </a:r>
                      <a:endParaRPr lang="es-ES_tradnl" sz="1600" dirty="0"/>
                    </a:p>
                  </a:txBody>
                  <a:tcPr/>
                </a:tc>
                <a:tc>
                  <a:txBody>
                    <a:bodyPr/>
                    <a:lstStyle/>
                    <a:p>
                      <a:endParaRPr lang="es-ES_tradnl" sz="1600" dirty="0"/>
                    </a:p>
                  </a:txBody>
                  <a:tcPr/>
                </a:tc>
                <a:extLst>
                  <a:ext uri="{0D108BD9-81ED-4DB2-BD59-A6C34878D82A}">
                    <a16:rowId xmlns:a16="http://schemas.microsoft.com/office/drawing/2014/main" val="59245287"/>
                  </a:ext>
                </a:extLst>
              </a:tr>
              <a:tr h="430063">
                <a:tc>
                  <a:txBody>
                    <a:bodyPr/>
                    <a:lstStyle/>
                    <a:p>
                      <a:r>
                        <a:rPr lang="en-US" sz="1600" dirty="0"/>
                        <a:t>722514</a:t>
                      </a:r>
                      <a:endParaRPr lang="es-ES_tradnl" sz="1600" dirty="0"/>
                    </a:p>
                  </a:txBody>
                  <a:tcPr/>
                </a:tc>
                <a:tc>
                  <a:txBody>
                    <a:bodyPr/>
                    <a:lstStyle/>
                    <a:p>
                      <a:r>
                        <a:rPr lang="en-US" sz="1600" b="1" dirty="0"/>
                        <a:t>Cafeterias, Grill Buffets, and Buffets</a:t>
                      </a:r>
                      <a:endParaRPr lang="es-ES_tradnl" sz="1600" b="1" dirty="0"/>
                    </a:p>
                  </a:txBody>
                  <a:tcPr/>
                </a:tc>
                <a:tc>
                  <a:txBody>
                    <a:bodyPr/>
                    <a:lstStyle/>
                    <a:p>
                      <a:r>
                        <a:rPr lang="en-US" sz="1600" dirty="0"/>
                        <a:t>$34.0 </a:t>
                      </a:r>
                      <a:endParaRPr lang="es-ES_tradnl" sz="1600" dirty="0"/>
                    </a:p>
                  </a:txBody>
                  <a:tcPr/>
                </a:tc>
                <a:tc>
                  <a:txBody>
                    <a:bodyPr/>
                    <a:lstStyle/>
                    <a:p>
                      <a:endParaRPr lang="es-ES_tradnl" sz="1600" dirty="0"/>
                    </a:p>
                  </a:txBody>
                  <a:tcPr/>
                </a:tc>
                <a:extLst>
                  <a:ext uri="{0D108BD9-81ED-4DB2-BD59-A6C34878D82A}">
                    <a16:rowId xmlns:a16="http://schemas.microsoft.com/office/drawing/2014/main" val="521202724"/>
                  </a:ext>
                </a:extLst>
              </a:tr>
              <a:tr h="396607">
                <a:tc>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sz="1600" dirty="0"/>
                        <a:t>722515</a:t>
                      </a:r>
                      <a:endParaRPr lang="es-ES_tradnl" sz="1600" dirty="0"/>
                    </a:p>
                  </a:txBody>
                  <a:tcPr/>
                </a:tc>
                <a:tc>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sz="1600" b="1" dirty="0"/>
                        <a:t>Snack and Nonalcoholic Beverage Bars</a:t>
                      </a:r>
                      <a:endParaRPr lang="es-ES_tradnl" sz="1600" b="1" dirty="0"/>
                    </a:p>
                  </a:txBody>
                  <a:tcPr/>
                </a:tc>
                <a:tc>
                  <a:txBody>
                    <a:bodyPr/>
                    <a:lstStyle/>
                    <a:p>
                      <a:r>
                        <a:rPr lang="en-US" sz="1600" dirty="0"/>
                        <a:t>$22.5</a:t>
                      </a:r>
                      <a:endParaRPr lang="es-ES_tradnl" sz="1600" dirty="0"/>
                    </a:p>
                  </a:txBody>
                  <a:tcPr/>
                </a:tc>
                <a:tc>
                  <a:txBody>
                    <a:bodyPr/>
                    <a:lstStyle/>
                    <a:p>
                      <a:endParaRPr lang="es-ES_tradnl" sz="1600" dirty="0"/>
                    </a:p>
                  </a:txBody>
                  <a:tcPr/>
                </a:tc>
                <a:extLst>
                  <a:ext uri="{0D108BD9-81ED-4DB2-BD59-A6C34878D82A}">
                    <a16:rowId xmlns:a16="http://schemas.microsoft.com/office/drawing/2014/main" val="1679654404"/>
                  </a:ext>
                </a:extLst>
              </a:tr>
              <a:tr h="789091">
                <a:tc>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sz="1600" dirty="0"/>
                        <a:t>Sector 44 – 45</a:t>
                      </a:r>
                    </a:p>
                    <a:p>
                      <a:pPr marL="0" marR="0" lvl="0" indent="0" algn="l" defTabSz="685749" rtl="0" eaLnBrk="1" fontAlgn="auto" latinLnBrk="0" hangingPunct="1">
                        <a:lnSpc>
                          <a:spcPct val="100000"/>
                        </a:lnSpc>
                        <a:spcBef>
                          <a:spcPts val="0"/>
                        </a:spcBef>
                        <a:spcAft>
                          <a:spcPts val="0"/>
                        </a:spcAft>
                        <a:buClrTx/>
                        <a:buSzTx/>
                        <a:buFontTx/>
                        <a:buNone/>
                        <a:tabLst/>
                        <a:defRPr/>
                      </a:pPr>
                      <a:r>
                        <a:rPr lang="es-ES_tradnl" sz="1600" dirty="0"/>
                        <a:t>457210</a:t>
                      </a:r>
                    </a:p>
                    <a:p>
                      <a:pPr marL="0" marR="0" lvl="0" indent="0" algn="l" defTabSz="685749" rtl="0" eaLnBrk="1" fontAlgn="auto" latinLnBrk="0" hangingPunct="1">
                        <a:lnSpc>
                          <a:spcPct val="100000"/>
                        </a:lnSpc>
                        <a:spcBef>
                          <a:spcPts val="0"/>
                        </a:spcBef>
                        <a:spcAft>
                          <a:spcPts val="0"/>
                        </a:spcAft>
                        <a:buClrTx/>
                        <a:buSzTx/>
                        <a:buFontTx/>
                        <a:buNone/>
                        <a:tabLst/>
                        <a:defRPr/>
                      </a:pPr>
                      <a:r>
                        <a:rPr lang="es-ES_tradnl" sz="1600" dirty="0"/>
                        <a:t>441110</a:t>
                      </a:r>
                    </a:p>
                  </a:txBody>
                  <a:tcPr/>
                </a:tc>
                <a:tc>
                  <a:txBody>
                    <a:bodyPr/>
                    <a:lstStyle/>
                    <a:p>
                      <a:r>
                        <a:rPr lang="en-US" sz="1600" b="1" dirty="0"/>
                        <a:t>Retail Trade</a:t>
                      </a:r>
                    </a:p>
                    <a:p>
                      <a:r>
                        <a:rPr lang="es-ES_tradnl" sz="1600" b="1" dirty="0"/>
                        <a:t>Fuel Dealers</a:t>
                      </a:r>
                    </a:p>
                    <a:p>
                      <a:r>
                        <a:rPr lang="es-ES_tradnl" sz="1600" b="1" dirty="0"/>
                        <a:t>New Car Dealers</a:t>
                      </a:r>
                    </a:p>
                  </a:txBody>
                  <a:tcPr/>
                </a:tc>
                <a:tc>
                  <a:txBody>
                    <a:bodyPr/>
                    <a:lstStyle/>
                    <a:p>
                      <a:r>
                        <a:rPr lang="es-ES_tradnl" sz="1600" dirty="0"/>
                        <a:t>$9.0 - $47.0</a:t>
                      </a:r>
                    </a:p>
                  </a:txBody>
                  <a:tcPr/>
                </a:tc>
                <a:tc>
                  <a:txBody>
                    <a:bodyPr/>
                    <a:lstStyle/>
                    <a:p>
                      <a:endParaRPr lang="en-US" sz="1600" dirty="0"/>
                    </a:p>
                    <a:p>
                      <a:r>
                        <a:rPr lang="es-ES_tradnl" sz="1600" dirty="0"/>
                        <a:t>100</a:t>
                      </a:r>
                    </a:p>
                    <a:p>
                      <a:r>
                        <a:rPr lang="es-ES_tradnl" sz="1600" dirty="0"/>
                        <a:t>200</a:t>
                      </a:r>
                    </a:p>
                  </a:txBody>
                  <a:tcPr/>
                </a:tc>
                <a:extLst>
                  <a:ext uri="{0D108BD9-81ED-4DB2-BD59-A6C34878D82A}">
                    <a16:rowId xmlns:a16="http://schemas.microsoft.com/office/drawing/2014/main" val="3092964991"/>
                  </a:ext>
                </a:extLst>
              </a:tr>
              <a:tr h="408374">
                <a:tc>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sz="1600" dirty="0"/>
                        <a:t>Sector 31 – 33 </a:t>
                      </a:r>
                      <a:endParaRPr lang="es-ES_tradnl" sz="1600" dirty="0"/>
                    </a:p>
                  </a:txBody>
                  <a:tcPr/>
                </a:tc>
                <a:tc>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sz="1600" b="1" dirty="0"/>
                        <a:t>Manufacturing</a:t>
                      </a:r>
                      <a:endParaRPr lang="es-ES_tradnl" sz="1600" b="1" dirty="0"/>
                    </a:p>
                  </a:txBody>
                  <a:tcPr/>
                </a:tc>
                <a:tc>
                  <a:txBody>
                    <a:bodyPr/>
                    <a:lstStyle/>
                    <a:p>
                      <a:endParaRPr lang="es-ES_tradnl" sz="1600" dirty="0"/>
                    </a:p>
                  </a:txBody>
                  <a:tcPr/>
                </a:tc>
                <a:tc>
                  <a:txBody>
                    <a:bodyPr/>
                    <a:lstStyle/>
                    <a:p>
                      <a:r>
                        <a:rPr lang="es-ES_tradnl" sz="1600" dirty="0"/>
                        <a:t>500 - 1,500</a:t>
                      </a:r>
                    </a:p>
                  </a:txBody>
                  <a:tcPr/>
                </a:tc>
                <a:extLst>
                  <a:ext uri="{0D108BD9-81ED-4DB2-BD59-A6C34878D82A}">
                    <a16:rowId xmlns:a16="http://schemas.microsoft.com/office/drawing/2014/main" val="1863823093"/>
                  </a:ext>
                </a:extLst>
              </a:tr>
              <a:tr h="346229">
                <a:tc>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sz="1600" dirty="0"/>
                        <a:t>Sector 42  </a:t>
                      </a:r>
                      <a:endParaRPr lang="es-ES_tradnl" sz="1600" dirty="0"/>
                    </a:p>
                  </a:txBody>
                  <a:tcPr/>
                </a:tc>
                <a:tc>
                  <a:txBody>
                    <a:bodyPr/>
                    <a:lstStyle/>
                    <a:p>
                      <a:r>
                        <a:rPr lang="en-US" sz="1600" b="1" dirty="0"/>
                        <a:t>Wholesale Trade</a:t>
                      </a:r>
                      <a:endParaRPr lang="es-ES_tradnl" sz="1600" b="1" dirty="0"/>
                    </a:p>
                  </a:txBody>
                  <a:tcPr/>
                </a:tc>
                <a:tc>
                  <a:txBody>
                    <a:bodyPr/>
                    <a:lstStyle/>
                    <a:p>
                      <a:r>
                        <a:rPr lang="es-ES_tradnl" sz="1600" dirty="0"/>
                        <a:t>$9.0 - $47.0</a:t>
                      </a:r>
                    </a:p>
                  </a:txBody>
                  <a:tcPr/>
                </a:tc>
                <a:tc>
                  <a:txBody>
                    <a:bodyPr/>
                    <a:lstStyle/>
                    <a:p>
                      <a:r>
                        <a:rPr lang="es-ES_tradnl" sz="1600" dirty="0"/>
                        <a:t>100 -  250</a:t>
                      </a:r>
                    </a:p>
                  </a:txBody>
                  <a:tcPr/>
                </a:tc>
                <a:extLst>
                  <a:ext uri="{0D108BD9-81ED-4DB2-BD59-A6C34878D82A}">
                    <a16:rowId xmlns:a16="http://schemas.microsoft.com/office/drawing/2014/main" val="1543307695"/>
                  </a:ext>
                </a:extLst>
              </a:tr>
            </a:tbl>
          </a:graphicData>
        </a:graphic>
      </p:graphicFrame>
      <p:sp>
        <p:nvSpPr>
          <p:cNvPr id="5" name="Slide Number Placeholder 4"/>
          <p:cNvSpPr>
            <a:spLocks noGrp="1"/>
          </p:cNvSpPr>
          <p:nvPr>
            <p:ph type="sldNum" sz="quarter" idx="12"/>
          </p:nvPr>
        </p:nvSpPr>
        <p:spPr>
          <a:xfrm>
            <a:off x="6796510" y="6291196"/>
            <a:ext cx="2057400" cy="365125"/>
          </a:xfrm>
        </p:spPr>
        <p:txBody>
          <a:bodyPr/>
          <a:lstStyle/>
          <a:p>
            <a:fld id="{B1AB44B9-F1EC-4F4B-88D4-413245C9CD3E}" type="slidenum">
              <a:rPr lang="en-US" sz="1600" smtClean="0">
                <a:solidFill>
                  <a:schemeClr val="tx1"/>
                </a:solidFill>
              </a:rPr>
              <a:t>24</a:t>
            </a:fld>
            <a:endParaRPr lang="en-US" sz="1600" dirty="0">
              <a:solidFill>
                <a:schemeClr val="tx1"/>
              </a:solidFill>
            </a:endParaRPr>
          </a:p>
        </p:txBody>
      </p:sp>
    </p:spTree>
    <p:extLst>
      <p:ext uri="{BB962C8B-B14F-4D97-AF65-F5344CB8AC3E}">
        <p14:creationId xmlns:p14="http://schemas.microsoft.com/office/powerpoint/2010/main" val="3793577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1871"/>
            <a:ext cx="6406134" cy="469854"/>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Small Business Size Standards (4)</a:t>
            </a:r>
          </a:p>
        </p:txBody>
      </p:sp>
      <p:sp>
        <p:nvSpPr>
          <p:cNvPr id="3" name="TextBox 2">
            <a:extLst>
              <a:ext uri="{FF2B5EF4-FFF2-40B4-BE49-F238E27FC236}">
                <a16:creationId xmlns:a16="http://schemas.microsoft.com/office/drawing/2014/main" id="{5BD4384D-CFB1-B40F-FDD7-33FABF42B74A}"/>
              </a:ext>
            </a:extLst>
          </p:cNvPr>
          <p:cNvSpPr txBox="1"/>
          <p:nvPr/>
        </p:nvSpPr>
        <p:spPr>
          <a:xfrm>
            <a:off x="6567076" y="151871"/>
            <a:ext cx="2286834" cy="461665"/>
          </a:xfrm>
          <a:prstGeom prst="rect">
            <a:avLst/>
          </a:prstGeom>
          <a:noFill/>
        </p:spPr>
        <p:txBody>
          <a:bodyPr wrap="square">
            <a:spAutoFit/>
          </a:bodyPr>
          <a:lstStyle/>
          <a:p>
            <a:r>
              <a:rPr lang="en-US" sz="1200" dirty="0"/>
              <a:t>These size standards are effective</a:t>
            </a:r>
          </a:p>
          <a:p>
            <a:r>
              <a:rPr lang="en-US" sz="1200" dirty="0"/>
              <a:t>March 17, 2023</a:t>
            </a:r>
          </a:p>
        </p:txBody>
      </p:sp>
      <p:graphicFrame>
        <p:nvGraphicFramePr>
          <p:cNvPr id="14" name="Table 14">
            <a:extLst>
              <a:ext uri="{FF2B5EF4-FFF2-40B4-BE49-F238E27FC236}">
                <a16:creationId xmlns:a16="http://schemas.microsoft.com/office/drawing/2014/main" id="{C7A2C038-D033-6142-A33A-80DFDE9BF666}"/>
              </a:ext>
            </a:extLst>
          </p:cNvPr>
          <p:cNvGraphicFramePr>
            <a:graphicFrameLocks noGrp="1"/>
          </p:cNvGraphicFramePr>
          <p:nvPr>
            <p:extLst>
              <p:ext uri="{D42A27DB-BD31-4B8C-83A1-F6EECF244321}">
                <p14:modId xmlns:p14="http://schemas.microsoft.com/office/powerpoint/2010/main" val="506726523"/>
              </p:ext>
            </p:extLst>
          </p:nvPr>
        </p:nvGraphicFramePr>
        <p:xfrm>
          <a:off x="188976" y="635856"/>
          <a:ext cx="8766048" cy="5882113"/>
        </p:xfrm>
        <a:graphic>
          <a:graphicData uri="http://schemas.openxmlformats.org/drawingml/2006/table">
            <a:tbl>
              <a:tblPr firstRow="1" bandRow="1">
                <a:tableStyleId>{9D7B26C5-4107-4FEC-AEDC-1716B250A1EF}</a:tableStyleId>
              </a:tblPr>
              <a:tblGrid>
                <a:gridCol w="1059480">
                  <a:extLst>
                    <a:ext uri="{9D8B030D-6E8A-4147-A177-3AD203B41FA5}">
                      <a16:colId xmlns:a16="http://schemas.microsoft.com/office/drawing/2014/main" val="2870219006"/>
                    </a:ext>
                  </a:extLst>
                </a:gridCol>
                <a:gridCol w="4073352">
                  <a:extLst>
                    <a:ext uri="{9D8B030D-6E8A-4147-A177-3AD203B41FA5}">
                      <a16:colId xmlns:a16="http://schemas.microsoft.com/office/drawing/2014/main" val="2290816787"/>
                    </a:ext>
                  </a:extLst>
                </a:gridCol>
                <a:gridCol w="1633728">
                  <a:extLst>
                    <a:ext uri="{9D8B030D-6E8A-4147-A177-3AD203B41FA5}">
                      <a16:colId xmlns:a16="http://schemas.microsoft.com/office/drawing/2014/main" val="229928727"/>
                    </a:ext>
                  </a:extLst>
                </a:gridCol>
                <a:gridCol w="1999488">
                  <a:extLst>
                    <a:ext uri="{9D8B030D-6E8A-4147-A177-3AD203B41FA5}">
                      <a16:colId xmlns:a16="http://schemas.microsoft.com/office/drawing/2014/main" val="1535306675"/>
                    </a:ext>
                  </a:extLst>
                </a:gridCol>
              </a:tblGrid>
              <a:tr h="611669">
                <a:tc>
                  <a:txBody>
                    <a:bodyPr/>
                    <a:lstStyle/>
                    <a:p>
                      <a:r>
                        <a:rPr lang="en-US" sz="1400" dirty="0"/>
                        <a:t>NAICS Codes </a:t>
                      </a:r>
                      <a:endParaRPr lang="es-ES_tradnl" sz="1400" dirty="0"/>
                    </a:p>
                  </a:txBody>
                  <a:tcPr/>
                </a:tc>
                <a:tc>
                  <a:txBody>
                    <a:bodyPr/>
                    <a:lstStyle/>
                    <a:p>
                      <a:r>
                        <a:rPr lang="es-ES_tradnl" sz="1400" dirty="0" err="1"/>
                        <a:t>NAICS</a:t>
                      </a:r>
                      <a:r>
                        <a:rPr lang="es-ES_tradnl" sz="1400" dirty="0"/>
                        <a:t> </a:t>
                      </a:r>
                      <a:r>
                        <a:rPr lang="es-ES_tradnl" sz="1400" dirty="0" err="1"/>
                        <a:t>Industry</a:t>
                      </a:r>
                      <a:r>
                        <a:rPr lang="es-ES_tradnl" sz="1400" dirty="0"/>
                        <a:t> </a:t>
                      </a:r>
                      <a:r>
                        <a:rPr lang="es-ES_tradnl" sz="1400" dirty="0" err="1"/>
                        <a:t>Description</a:t>
                      </a:r>
                      <a:r>
                        <a:rPr lang="es-ES_tradnl" sz="1400" dirty="0"/>
                        <a:t> </a:t>
                      </a:r>
                    </a:p>
                  </a:txBody>
                  <a:tcPr/>
                </a:tc>
                <a:tc>
                  <a:txBody>
                    <a:bodyPr/>
                    <a:lstStyle/>
                    <a:p>
                      <a:r>
                        <a:rPr lang="en-US" sz="1400" dirty="0"/>
                        <a:t>Size standards in millions of dollars </a:t>
                      </a:r>
                      <a:endParaRPr lang="es-ES_tradnl" sz="1400" dirty="0"/>
                    </a:p>
                  </a:txBody>
                  <a:tcPr/>
                </a:tc>
                <a:tc>
                  <a:txBody>
                    <a:bodyPr/>
                    <a:lstStyle/>
                    <a:p>
                      <a:r>
                        <a:rPr lang="en-US" sz="1400" dirty="0"/>
                        <a:t>Size standards in number of employees </a:t>
                      </a:r>
                      <a:endParaRPr lang="es-ES_tradnl" sz="1400" dirty="0"/>
                    </a:p>
                  </a:txBody>
                  <a:tcPr/>
                </a:tc>
                <a:extLst>
                  <a:ext uri="{0D108BD9-81ED-4DB2-BD59-A6C34878D82A}">
                    <a16:rowId xmlns:a16="http://schemas.microsoft.com/office/drawing/2014/main" val="254237610"/>
                  </a:ext>
                </a:extLst>
              </a:tr>
              <a:tr h="601011">
                <a:tc>
                  <a:txBody>
                    <a:bodyPr/>
                    <a:lstStyle/>
                    <a:p>
                      <a:r>
                        <a:rPr lang="en-US" sz="1600" dirty="0"/>
                        <a:t>238190</a:t>
                      </a:r>
                      <a:endParaRPr lang="es-ES_tradnl" sz="1600" dirty="0"/>
                    </a:p>
                  </a:txBody>
                  <a:tcPr/>
                </a:tc>
                <a:tc>
                  <a:txBody>
                    <a:bodyPr/>
                    <a:lstStyle/>
                    <a:p>
                      <a:r>
                        <a:rPr lang="en-US" sz="1600" b="1" dirty="0"/>
                        <a:t>Other Foundation, Structure, and Building Exterior Contractors</a:t>
                      </a:r>
                      <a:endParaRPr lang="es-ES_tradnl" sz="1600" b="1" dirty="0"/>
                    </a:p>
                  </a:txBody>
                  <a:tcPr/>
                </a:tc>
                <a:tc>
                  <a:txBody>
                    <a:bodyPr/>
                    <a:lstStyle/>
                    <a:p>
                      <a:r>
                        <a:rPr lang="en-US" sz="1600" dirty="0"/>
                        <a:t>$19.0 </a:t>
                      </a:r>
                      <a:endParaRPr lang="es-ES_tradnl" sz="1600" dirty="0"/>
                    </a:p>
                  </a:txBody>
                  <a:tcPr/>
                </a:tc>
                <a:tc>
                  <a:txBody>
                    <a:bodyPr/>
                    <a:lstStyle/>
                    <a:p>
                      <a:endParaRPr lang="es-ES_tradnl" sz="1600"/>
                    </a:p>
                  </a:txBody>
                  <a:tcPr/>
                </a:tc>
                <a:extLst>
                  <a:ext uri="{0D108BD9-81ED-4DB2-BD59-A6C34878D82A}">
                    <a16:rowId xmlns:a16="http://schemas.microsoft.com/office/drawing/2014/main" val="1379611188"/>
                  </a:ext>
                </a:extLst>
              </a:tr>
              <a:tr h="615130">
                <a:tc>
                  <a:txBody>
                    <a:bodyPr/>
                    <a:lstStyle/>
                    <a:p>
                      <a:r>
                        <a:rPr lang="en-US" sz="1600" dirty="0"/>
                        <a:t>238210</a:t>
                      </a:r>
                      <a:endParaRPr lang="es-ES_tradnl" sz="1600" dirty="0"/>
                    </a:p>
                  </a:txBody>
                  <a:tcPr/>
                </a:tc>
                <a:tc>
                  <a:txBody>
                    <a:bodyPr/>
                    <a:lstStyle/>
                    <a:p>
                      <a:r>
                        <a:rPr lang="en-US" sz="1600" b="1" dirty="0"/>
                        <a:t>Electrical Contractors and Other Wiring Installation Contractors</a:t>
                      </a:r>
                      <a:endParaRPr lang="es-ES_tradnl" sz="1600" b="1" dirty="0"/>
                    </a:p>
                  </a:txBody>
                  <a:tcPr/>
                </a:tc>
                <a:tc>
                  <a:txBody>
                    <a:bodyPr/>
                    <a:lstStyle/>
                    <a:p>
                      <a:r>
                        <a:rPr lang="en-US" sz="1600" dirty="0"/>
                        <a:t>$19.0</a:t>
                      </a:r>
                      <a:endParaRPr lang="es-ES_tradnl" sz="1600" dirty="0"/>
                    </a:p>
                  </a:txBody>
                  <a:tcPr/>
                </a:tc>
                <a:tc>
                  <a:txBody>
                    <a:bodyPr/>
                    <a:lstStyle/>
                    <a:p>
                      <a:endParaRPr lang="es-ES_tradnl" sz="1600" dirty="0"/>
                    </a:p>
                  </a:txBody>
                  <a:tcPr/>
                </a:tc>
                <a:extLst>
                  <a:ext uri="{0D108BD9-81ED-4DB2-BD59-A6C34878D82A}">
                    <a16:rowId xmlns:a16="http://schemas.microsoft.com/office/drawing/2014/main" val="2282787141"/>
                  </a:ext>
                </a:extLst>
              </a:tr>
              <a:tr h="564895">
                <a:tc>
                  <a:txBody>
                    <a:bodyPr/>
                    <a:lstStyle/>
                    <a:p>
                      <a:r>
                        <a:rPr lang="en-US" sz="1600" dirty="0"/>
                        <a:t>238220</a:t>
                      </a:r>
                      <a:endParaRPr lang="es-ES_tradnl" sz="1600" dirty="0"/>
                    </a:p>
                  </a:txBody>
                  <a:tcPr/>
                </a:tc>
                <a:tc>
                  <a:txBody>
                    <a:bodyPr/>
                    <a:lstStyle/>
                    <a:p>
                      <a:r>
                        <a:rPr lang="en-US" sz="1600" b="1" dirty="0"/>
                        <a:t>Plumbing, Heating, and Air Conditioning Contractors</a:t>
                      </a:r>
                      <a:endParaRPr lang="es-ES_tradnl" sz="1600" b="1" dirty="0"/>
                    </a:p>
                  </a:txBody>
                  <a:tcPr/>
                </a:tc>
                <a:tc>
                  <a:txBody>
                    <a:bodyPr/>
                    <a:lstStyle/>
                    <a:p>
                      <a:r>
                        <a:rPr lang="en-US" sz="1600" dirty="0"/>
                        <a:t>$19.0</a:t>
                      </a:r>
                      <a:endParaRPr lang="es-ES_tradnl" sz="1600" dirty="0"/>
                    </a:p>
                  </a:txBody>
                  <a:tcPr/>
                </a:tc>
                <a:tc>
                  <a:txBody>
                    <a:bodyPr/>
                    <a:lstStyle/>
                    <a:p>
                      <a:endParaRPr lang="es-ES_tradnl" sz="1600"/>
                    </a:p>
                  </a:txBody>
                  <a:tcPr/>
                </a:tc>
                <a:extLst>
                  <a:ext uri="{0D108BD9-81ED-4DB2-BD59-A6C34878D82A}">
                    <a16:rowId xmlns:a16="http://schemas.microsoft.com/office/drawing/2014/main" val="2880320853"/>
                  </a:ext>
                </a:extLst>
              </a:tr>
              <a:tr h="463692">
                <a:tc>
                  <a:txBody>
                    <a:bodyPr/>
                    <a:lstStyle/>
                    <a:p>
                      <a:r>
                        <a:rPr lang="en-US" sz="1600" dirty="0"/>
                        <a:t>238320</a:t>
                      </a:r>
                      <a:endParaRPr lang="es-ES_tradnl" sz="1600" dirty="0"/>
                    </a:p>
                  </a:txBody>
                  <a:tcPr/>
                </a:tc>
                <a:tc>
                  <a:txBody>
                    <a:bodyPr/>
                    <a:lstStyle/>
                    <a:p>
                      <a:r>
                        <a:rPr lang="en-US" sz="1600" b="1" dirty="0"/>
                        <a:t>Painting and Wall Covering Contractors</a:t>
                      </a:r>
                      <a:endParaRPr lang="es-ES_tradnl" sz="1600" b="1" dirty="0"/>
                    </a:p>
                  </a:txBody>
                  <a:tcPr/>
                </a:tc>
                <a:tc>
                  <a:txBody>
                    <a:bodyPr/>
                    <a:lstStyle/>
                    <a:p>
                      <a:r>
                        <a:rPr lang="en-US" sz="1600" dirty="0"/>
                        <a:t>$19.0</a:t>
                      </a:r>
                      <a:endParaRPr lang="es-ES_tradnl" sz="1600" dirty="0"/>
                    </a:p>
                  </a:txBody>
                  <a:tcPr/>
                </a:tc>
                <a:tc>
                  <a:txBody>
                    <a:bodyPr/>
                    <a:lstStyle/>
                    <a:p>
                      <a:endParaRPr lang="es-ES_tradnl" sz="1600" dirty="0"/>
                    </a:p>
                  </a:txBody>
                  <a:tcPr/>
                </a:tc>
                <a:extLst>
                  <a:ext uri="{0D108BD9-81ED-4DB2-BD59-A6C34878D82A}">
                    <a16:rowId xmlns:a16="http://schemas.microsoft.com/office/drawing/2014/main" val="980488812"/>
                  </a:ext>
                </a:extLst>
              </a:tr>
              <a:tr h="362237">
                <a:tc>
                  <a:txBody>
                    <a:bodyPr/>
                    <a:lstStyle/>
                    <a:p>
                      <a:r>
                        <a:rPr lang="en-US" sz="1600" dirty="0"/>
                        <a:t>236210</a:t>
                      </a:r>
                      <a:endParaRPr lang="es-ES_tradnl" sz="1600" dirty="0"/>
                    </a:p>
                  </a:txBody>
                  <a:tcPr/>
                </a:tc>
                <a:tc>
                  <a:txBody>
                    <a:bodyPr/>
                    <a:lstStyle/>
                    <a:p>
                      <a:r>
                        <a:rPr lang="en-US" sz="1600" b="1" dirty="0"/>
                        <a:t>Industrial Building</a:t>
                      </a:r>
                      <a:endParaRPr lang="es-ES_tradnl" sz="1600" b="1" dirty="0"/>
                    </a:p>
                  </a:txBody>
                  <a:tcPr/>
                </a:tc>
                <a:tc>
                  <a:txBody>
                    <a:bodyPr/>
                    <a:lstStyle/>
                    <a:p>
                      <a:r>
                        <a:rPr lang="en-US" sz="1600" dirty="0"/>
                        <a:t>$45.0</a:t>
                      </a:r>
                      <a:endParaRPr lang="es-ES_tradnl" sz="1600" dirty="0"/>
                    </a:p>
                  </a:txBody>
                  <a:tcPr/>
                </a:tc>
                <a:tc>
                  <a:txBody>
                    <a:bodyPr/>
                    <a:lstStyle/>
                    <a:p>
                      <a:endParaRPr lang="es-ES_tradnl" sz="1600" dirty="0"/>
                    </a:p>
                  </a:txBody>
                  <a:tcPr/>
                </a:tc>
                <a:extLst>
                  <a:ext uri="{0D108BD9-81ED-4DB2-BD59-A6C34878D82A}">
                    <a16:rowId xmlns:a16="http://schemas.microsoft.com/office/drawing/2014/main" val="926766098"/>
                  </a:ext>
                </a:extLst>
              </a:tr>
              <a:tr h="359475">
                <a:tc>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s-ES_tradnl" sz="1600" dirty="0"/>
                        <a:t>236220</a:t>
                      </a:r>
                    </a:p>
                  </a:txBody>
                  <a:tcPr/>
                </a:tc>
                <a:tc>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sz="1600" b="1" dirty="0"/>
                        <a:t>Commercial and Institutional Building Construction</a:t>
                      </a:r>
                      <a:endParaRPr lang="es-ES_tradnl" sz="1600" b="1" dirty="0"/>
                    </a:p>
                  </a:txBody>
                  <a:tcPr/>
                </a:tc>
                <a:tc>
                  <a:txBody>
                    <a:bodyPr/>
                    <a:lstStyle/>
                    <a:p>
                      <a:r>
                        <a:rPr lang="es-ES_tradnl" sz="1600" dirty="0"/>
                        <a:t>$45.0</a:t>
                      </a:r>
                    </a:p>
                  </a:txBody>
                  <a:tcPr/>
                </a:tc>
                <a:tc>
                  <a:txBody>
                    <a:bodyPr/>
                    <a:lstStyle/>
                    <a:p>
                      <a:endParaRPr lang="es-ES_tradnl" sz="1600"/>
                    </a:p>
                  </a:txBody>
                  <a:tcPr/>
                </a:tc>
                <a:extLst>
                  <a:ext uri="{0D108BD9-81ED-4DB2-BD59-A6C34878D82A}">
                    <a16:rowId xmlns:a16="http://schemas.microsoft.com/office/drawing/2014/main" val="59245287"/>
                  </a:ext>
                </a:extLst>
              </a:tr>
              <a:tr h="359475">
                <a:tc>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sz="1600" dirty="0"/>
                        <a:t>Sector 54 </a:t>
                      </a:r>
                    </a:p>
                    <a:p>
                      <a:pPr marL="0" marR="0" lvl="0" indent="0" algn="l" defTabSz="685749" rtl="0" eaLnBrk="1" fontAlgn="auto" latinLnBrk="0" hangingPunct="1">
                        <a:lnSpc>
                          <a:spcPct val="100000"/>
                        </a:lnSpc>
                        <a:spcBef>
                          <a:spcPts val="0"/>
                        </a:spcBef>
                        <a:spcAft>
                          <a:spcPts val="0"/>
                        </a:spcAft>
                        <a:buClrTx/>
                        <a:buSzTx/>
                        <a:buFontTx/>
                        <a:buNone/>
                        <a:tabLst/>
                        <a:defRPr/>
                      </a:pPr>
                      <a:r>
                        <a:rPr lang="en-US" sz="1600" dirty="0"/>
                        <a:t>541713 -541715</a:t>
                      </a:r>
                      <a:endParaRPr lang="es-ES_tradnl" sz="1600" dirty="0"/>
                    </a:p>
                  </a:txBody>
                  <a:tcPr/>
                </a:tc>
                <a:tc>
                  <a:txBody>
                    <a:bodyPr/>
                    <a:lstStyle/>
                    <a:p>
                      <a:r>
                        <a:rPr lang="en-US" sz="1600" b="1" dirty="0"/>
                        <a:t>Professional, Scientific and Technical Services</a:t>
                      </a:r>
                      <a:endParaRPr lang="es-ES_tradnl" sz="1600" b="1" dirty="0"/>
                    </a:p>
                  </a:txBody>
                  <a:tcPr/>
                </a:tc>
                <a:tc>
                  <a:txBody>
                    <a:bodyPr/>
                    <a:lstStyle/>
                    <a:p>
                      <a:r>
                        <a:rPr lang="es-ES_tradnl" sz="1600" dirty="0"/>
                        <a:t>$9.0 - $47.0</a:t>
                      </a:r>
                    </a:p>
                    <a:p>
                      <a:r>
                        <a:rPr lang="es-ES_tradnl" sz="1600" dirty="0"/>
                        <a:t>1,000 – 1,500</a:t>
                      </a:r>
                    </a:p>
                  </a:txBody>
                  <a:tcPr/>
                </a:tc>
                <a:tc>
                  <a:txBody>
                    <a:bodyPr/>
                    <a:lstStyle/>
                    <a:p>
                      <a:endParaRPr lang="es-ES_tradnl" sz="1600" dirty="0"/>
                    </a:p>
                  </a:txBody>
                  <a:tcPr/>
                </a:tc>
                <a:extLst>
                  <a:ext uri="{0D108BD9-81ED-4DB2-BD59-A6C34878D82A}">
                    <a16:rowId xmlns:a16="http://schemas.microsoft.com/office/drawing/2014/main" val="521202724"/>
                  </a:ext>
                </a:extLst>
              </a:tr>
              <a:tr h="402336">
                <a:tc>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sz="1600" dirty="0"/>
                        <a:t>561612</a:t>
                      </a:r>
                      <a:endParaRPr lang="es-ES_tradnl" sz="1600" dirty="0"/>
                    </a:p>
                  </a:txBody>
                  <a:tcPr/>
                </a:tc>
                <a:tc>
                  <a:txBody>
                    <a:bodyPr/>
                    <a:lstStyle/>
                    <a:p>
                      <a:r>
                        <a:rPr lang="en-US" sz="1600" b="1" dirty="0"/>
                        <a:t>Security Guards and Patrol Services </a:t>
                      </a:r>
                      <a:endParaRPr lang="es-ES_tradnl" sz="1600" b="1" dirty="0"/>
                    </a:p>
                  </a:txBody>
                  <a:tcPr/>
                </a:tc>
                <a:tc>
                  <a:txBody>
                    <a:bodyPr/>
                    <a:lstStyle/>
                    <a:p>
                      <a:r>
                        <a:rPr lang="en-US" sz="1600" dirty="0"/>
                        <a:t>$29.0</a:t>
                      </a:r>
                      <a:endParaRPr lang="es-ES_tradnl" sz="1600" dirty="0"/>
                    </a:p>
                  </a:txBody>
                  <a:tcPr/>
                </a:tc>
                <a:tc>
                  <a:txBody>
                    <a:bodyPr/>
                    <a:lstStyle/>
                    <a:p>
                      <a:endParaRPr lang="es-ES_tradnl" sz="1600" dirty="0"/>
                    </a:p>
                  </a:txBody>
                  <a:tcPr/>
                </a:tc>
                <a:extLst>
                  <a:ext uri="{0D108BD9-81ED-4DB2-BD59-A6C34878D82A}">
                    <a16:rowId xmlns:a16="http://schemas.microsoft.com/office/drawing/2014/main" val="1679654404"/>
                  </a:ext>
                </a:extLst>
              </a:tr>
              <a:tr h="426720">
                <a:tc>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s-ES_tradnl" sz="1600" dirty="0"/>
                        <a:t>561720</a:t>
                      </a:r>
                    </a:p>
                  </a:txBody>
                  <a:tcPr/>
                </a:tc>
                <a:tc>
                  <a:txBody>
                    <a:bodyPr/>
                    <a:lstStyle/>
                    <a:p>
                      <a:r>
                        <a:rPr lang="es-ES_tradnl" sz="1600" b="1" dirty="0"/>
                        <a:t>Janitorial Services</a:t>
                      </a:r>
                    </a:p>
                  </a:txBody>
                  <a:tcPr/>
                </a:tc>
                <a:tc>
                  <a:txBody>
                    <a:bodyPr/>
                    <a:lstStyle/>
                    <a:p>
                      <a:r>
                        <a:rPr lang="es-ES_tradnl" sz="1600" dirty="0"/>
                        <a:t>$22.0</a:t>
                      </a:r>
                    </a:p>
                  </a:txBody>
                  <a:tcPr/>
                </a:tc>
                <a:tc>
                  <a:txBody>
                    <a:bodyPr/>
                    <a:lstStyle/>
                    <a:p>
                      <a:endParaRPr lang="es-ES_tradnl" sz="1600" dirty="0"/>
                    </a:p>
                  </a:txBody>
                  <a:tcPr/>
                </a:tc>
                <a:extLst>
                  <a:ext uri="{0D108BD9-81ED-4DB2-BD59-A6C34878D82A}">
                    <a16:rowId xmlns:a16="http://schemas.microsoft.com/office/drawing/2014/main" val="3092964991"/>
                  </a:ext>
                </a:extLst>
              </a:tr>
              <a:tr h="418118">
                <a:tc>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s-ES_tradnl" sz="1600" dirty="0"/>
                        <a:t>561730</a:t>
                      </a:r>
                    </a:p>
                  </a:txBody>
                  <a:tcPr/>
                </a:tc>
                <a:tc>
                  <a:txBody>
                    <a:bodyPr/>
                    <a:lstStyle/>
                    <a:p>
                      <a:r>
                        <a:rPr lang="es-ES_tradnl" sz="1600" b="1" dirty="0"/>
                        <a:t>Landscaping Services</a:t>
                      </a:r>
                    </a:p>
                  </a:txBody>
                  <a:tcPr/>
                </a:tc>
                <a:tc>
                  <a:txBody>
                    <a:bodyPr/>
                    <a:lstStyle/>
                    <a:p>
                      <a:r>
                        <a:rPr lang="es-ES_tradnl" sz="1600" dirty="0"/>
                        <a:t>$9.5</a:t>
                      </a:r>
                    </a:p>
                  </a:txBody>
                  <a:tcPr/>
                </a:tc>
                <a:tc>
                  <a:txBody>
                    <a:bodyPr/>
                    <a:lstStyle/>
                    <a:p>
                      <a:endParaRPr lang="es-ES_tradnl" sz="1600" dirty="0"/>
                    </a:p>
                  </a:txBody>
                  <a:tcPr/>
                </a:tc>
                <a:extLst>
                  <a:ext uri="{0D108BD9-81ED-4DB2-BD59-A6C34878D82A}">
                    <a16:rowId xmlns:a16="http://schemas.microsoft.com/office/drawing/2014/main" val="592939618"/>
                  </a:ext>
                </a:extLst>
              </a:tr>
            </a:tbl>
          </a:graphicData>
        </a:graphic>
      </p:graphicFrame>
      <p:sp>
        <p:nvSpPr>
          <p:cNvPr id="5" name="Slide Number Placeholder 4"/>
          <p:cNvSpPr>
            <a:spLocks noGrp="1"/>
          </p:cNvSpPr>
          <p:nvPr>
            <p:ph type="sldNum" sz="quarter" idx="12"/>
          </p:nvPr>
        </p:nvSpPr>
        <p:spPr>
          <a:xfrm>
            <a:off x="6796510" y="6175164"/>
            <a:ext cx="2057400" cy="365125"/>
          </a:xfrm>
        </p:spPr>
        <p:txBody>
          <a:bodyPr/>
          <a:lstStyle/>
          <a:p>
            <a:fld id="{B1AB44B9-F1EC-4F4B-88D4-413245C9CD3E}" type="slidenum">
              <a:rPr lang="en-US" sz="2000" smtClean="0">
                <a:solidFill>
                  <a:schemeClr val="tx1"/>
                </a:solidFill>
              </a:rPr>
              <a:t>25</a:t>
            </a:fld>
            <a:endParaRPr lang="en-US" sz="2000" dirty="0">
              <a:solidFill>
                <a:schemeClr val="tx1"/>
              </a:solidFill>
            </a:endParaRPr>
          </a:p>
        </p:txBody>
      </p:sp>
    </p:spTree>
    <p:extLst>
      <p:ext uri="{BB962C8B-B14F-4D97-AF65-F5344CB8AC3E}">
        <p14:creationId xmlns:p14="http://schemas.microsoft.com/office/powerpoint/2010/main" val="3872672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30314"/>
            <a:ext cx="7886700" cy="365125"/>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Small Business Size Standards (5)</a:t>
            </a:r>
          </a:p>
        </p:txBody>
      </p:sp>
      <p:pic>
        <p:nvPicPr>
          <p:cNvPr id="3" name="Picture 2" descr="table showing small business size standards, NAICS, and company names">
            <a:extLst>
              <a:ext uri="{FF2B5EF4-FFF2-40B4-BE49-F238E27FC236}">
                <a16:creationId xmlns:a16="http://schemas.microsoft.com/office/drawing/2014/main" id="{7DF71294-B21C-42E6-A432-253CCFF8B9F1}"/>
              </a:ext>
            </a:extLst>
          </p:cNvPr>
          <p:cNvPicPr>
            <a:picLocks noChangeAspect="1"/>
          </p:cNvPicPr>
          <p:nvPr/>
        </p:nvPicPr>
        <p:blipFill rotWithShape="1">
          <a:blip r:embed="rId3"/>
          <a:srcRect l="18315" t="7258" r="5487" b="11730"/>
          <a:stretch/>
        </p:blipFill>
        <p:spPr>
          <a:xfrm>
            <a:off x="2105869" y="865650"/>
            <a:ext cx="4676172" cy="5555849"/>
          </a:xfrm>
          <a:prstGeom prst="rect">
            <a:avLst/>
          </a:prstGeom>
        </p:spPr>
      </p:pic>
      <p:sp>
        <p:nvSpPr>
          <p:cNvPr id="4" name="Arrow: Down 3">
            <a:extLst>
              <a:ext uri="{FF2B5EF4-FFF2-40B4-BE49-F238E27FC236}">
                <a16:creationId xmlns:a16="http://schemas.microsoft.com/office/drawing/2014/main" id="{A4BFF706-D0DB-5A69-54FF-655118476900}"/>
              </a:ext>
              <a:ext uri="{C183D7F6-B498-43B3-948B-1728B52AA6E4}">
                <adec:decorative xmlns:adec="http://schemas.microsoft.com/office/drawing/2017/decorative" val="1"/>
              </a:ext>
            </a:extLst>
          </p:cNvPr>
          <p:cNvSpPr/>
          <p:nvPr/>
        </p:nvSpPr>
        <p:spPr>
          <a:xfrm rot="5400000">
            <a:off x="7307558" y="2484745"/>
            <a:ext cx="599089" cy="16501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26</a:t>
            </a:fld>
            <a:endParaRPr lang="en-US" sz="2000" dirty="0">
              <a:solidFill>
                <a:schemeClr val="tx1"/>
              </a:solidFill>
            </a:endParaRPr>
          </a:p>
        </p:txBody>
      </p:sp>
    </p:spTree>
    <p:extLst>
      <p:ext uri="{BB962C8B-B14F-4D97-AF65-F5344CB8AC3E}">
        <p14:creationId xmlns:p14="http://schemas.microsoft.com/office/powerpoint/2010/main" val="834892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19200" y="228601"/>
            <a:ext cx="7010400" cy="510435"/>
          </a:xfrm>
        </p:spPr>
        <p:txBody>
          <a:bodyPr/>
          <a:lstStyle/>
          <a:p>
            <a:pPr algn="ctr" eaLnBrk="1" hangingPunct="1">
              <a:defRPr/>
            </a:pPr>
            <a:r>
              <a:rPr lang="en-US" sz="2800" b="1" dirty="0">
                <a:latin typeface="Source Sans Pro" panose="020B0503030403020204" pitchFamily="34" charset="0"/>
                <a:ea typeface="Source Sans Pro" panose="020B0503030403020204" pitchFamily="34" charset="0"/>
              </a:rPr>
              <a:t>Identify Your Product or Service</a:t>
            </a:r>
          </a:p>
        </p:txBody>
      </p:sp>
      <p:sp>
        <p:nvSpPr>
          <p:cNvPr id="23555" name="Rectangle 3"/>
          <p:cNvSpPr>
            <a:spLocks noGrp="1" noChangeArrowheads="1"/>
          </p:cNvSpPr>
          <p:nvPr>
            <p:ph sz="quarter" idx="1"/>
          </p:nvPr>
        </p:nvSpPr>
        <p:spPr>
          <a:xfrm>
            <a:off x="316851" y="1221180"/>
            <a:ext cx="8510297" cy="4114908"/>
          </a:xfrm>
        </p:spPr>
        <p:txBody>
          <a:bodyPr vert="horz" lIns="91440" tIns="45720" rIns="91440" bIns="45720" rtlCol="0" anchor="t">
            <a:normAutofit/>
          </a:bodyPr>
          <a:lstStyle/>
          <a:p>
            <a:pPr marL="0" indent="0" eaLnBrk="1" hangingPunct="1">
              <a:spcAft>
                <a:spcPts val="2400"/>
              </a:spcAft>
              <a:buFont typeface="Wingdings" pitchFamily="2" charset="2"/>
              <a:buNone/>
              <a:defRPr/>
            </a:pPr>
            <a:r>
              <a:rPr lang="en-US" sz="1800" dirty="0">
                <a:ea typeface="+mn-ea"/>
              </a:rPr>
              <a:t>Government coding systems: Knowing the codes that apply to your business will help you identify the government buying offices that have a need for your product or service and register and search for bid opportunities.</a:t>
            </a:r>
            <a:endParaRPr lang="en-US" sz="1800" dirty="0">
              <a:latin typeface="Source Sans Pro"/>
              <a:ea typeface="Source Sans Pro"/>
            </a:endParaRPr>
          </a:p>
          <a:p>
            <a:pPr marL="170815" indent="-170815">
              <a:defRPr/>
            </a:pPr>
            <a:r>
              <a:rPr lang="en-US" sz="2000" b="1" dirty="0">
                <a:latin typeface="Source Sans Pro"/>
                <a:ea typeface="Source Sans Pro"/>
              </a:rPr>
              <a:t>NAICS: </a:t>
            </a:r>
            <a:endParaRPr lang="en-US" sz="2000" b="1" dirty="0">
              <a:ea typeface="Source Sans Pro"/>
            </a:endParaRPr>
          </a:p>
          <a:p>
            <a:pPr marL="173736" indent="-173736">
              <a:spcAft>
                <a:spcPts val="2400"/>
              </a:spcAft>
              <a:buNone/>
              <a:defRPr/>
            </a:pPr>
            <a:r>
              <a:rPr lang="en-US" sz="1800" dirty="0"/>
              <a:t>   The NAICS is the standard used by Federal statistical agencies in classifying business establishments for the purpose of collecting, analyzing, and publishing statistical data related to the U.S. business economy.</a:t>
            </a:r>
            <a:endParaRPr lang="en-US" sz="1800" b="1" dirty="0"/>
          </a:p>
          <a:p>
            <a:pPr marL="170815" indent="-170815">
              <a:defRPr/>
            </a:pPr>
            <a:r>
              <a:rPr lang="en-US" sz="2000" b="1" dirty="0">
                <a:latin typeface="Source Sans Pro"/>
                <a:ea typeface="Source Sans Pro"/>
              </a:rPr>
              <a:t>Product and Service Code Manual  (PSC): </a:t>
            </a:r>
            <a:endParaRPr lang="en-US" sz="2000" b="1" dirty="0"/>
          </a:p>
          <a:p>
            <a:pPr marL="170815" indent="-170815">
              <a:buNone/>
              <a:defRPr/>
            </a:pPr>
            <a:r>
              <a:rPr lang="en-US" sz="1800" dirty="0">
                <a:latin typeface="Source Sans Pro"/>
                <a:ea typeface="Source Sans Pro"/>
              </a:rPr>
              <a:t>	The PSC Group by the </a:t>
            </a:r>
            <a:r>
              <a:rPr lang="en-US" sz="1800" b="1" dirty="0">
                <a:latin typeface="Source Sans Pro"/>
                <a:ea typeface="Source Sans Pro"/>
              </a:rPr>
              <a:t>lettering system </a:t>
            </a:r>
            <a:r>
              <a:rPr lang="en-US" sz="1800" dirty="0">
                <a:latin typeface="Source Sans Pro"/>
                <a:ea typeface="Source Sans Pro"/>
              </a:rPr>
              <a:t>provides the product and service codes that will be used in the Federal Procurement Data System.  </a:t>
            </a:r>
          </a:p>
          <a:p>
            <a:pPr marL="170815" indent="-170815">
              <a:buNone/>
              <a:defRPr/>
            </a:pPr>
            <a:r>
              <a:rPr lang="en-US" sz="1800" dirty="0">
                <a:latin typeface="Source Sans Pro"/>
                <a:ea typeface="Source Sans Pro"/>
              </a:rPr>
              <a:t>    Go to </a:t>
            </a:r>
            <a:r>
              <a:rPr lang="en-US" sz="1800" b="1" dirty="0">
                <a:latin typeface="Source Sans Pro"/>
                <a:ea typeface="Source Sans Pro"/>
                <a:hlinkClick r:id="rId2"/>
              </a:rPr>
              <a:t>www.acquisition.gov/PSC_Manual</a:t>
            </a:r>
            <a:r>
              <a:rPr lang="en-US" sz="1800" dirty="0">
                <a:ea typeface="+mn-ea"/>
              </a:rPr>
              <a:t> </a:t>
            </a:r>
            <a:endParaRPr lang="en-US" sz="1800" dirty="0"/>
          </a:p>
        </p:txBody>
      </p:sp>
      <p:sp>
        <p:nvSpPr>
          <p:cNvPr id="3" name="Slide Number Placeholder 3">
            <a:extLst>
              <a:ext uri="{FF2B5EF4-FFF2-40B4-BE49-F238E27FC236}">
                <a16:creationId xmlns:a16="http://schemas.microsoft.com/office/drawing/2014/main" id="{06C8AC7D-7FE8-9A96-B821-3247F367CCFC}"/>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27</a:t>
            </a:fld>
            <a:endParaRPr lang="en-US" sz="2000" dirty="0">
              <a:solidFill>
                <a:schemeClr val="tx1"/>
              </a:solidFill>
            </a:endParaRPr>
          </a:p>
        </p:txBody>
      </p:sp>
    </p:spTree>
    <p:extLst>
      <p:ext uri="{BB962C8B-B14F-4D97-AF65-F5344CB8AC3E}">
        <p14:creationId xmlns:p14="http://schemas.microsoft.com/office/powerpoint/2010/main" val="945406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8229600" cy="415827"/>
          </a:xfrm>
        </p:spPr>
        <p:txBody>
          <a:bodyPr>
            <a:normAutofit fontScale="90000"/>
          </a:bodyPr>
          <a:lstStyle/>
          <a:p>
            <a:r>
              <a:rPr lang="en-US" altLang="en-US" dirty="0">
                <a:latin typeface="Arial" pitchFamily="34" charset="0"/>
                <a:ea typeface="ＭＳ Ｐゴシック" pitchFamily="34" charset="-128"/>
              </a:rPr>
              <a:t>Consider the value of the contract</a:t>
            </a:r>
          </a:p>
        </p:txBody>
      </p:sp>
      <p:sp>
        <p:nvSpPr>
          <p:cNvPr id="5" name="Rectangle 1"/>
          <p:cNvSpPr>
            <a:spLocks noChangeArrowheads="1"/>
          </p:cNvSpPr>
          <p:nvPr/>
        </p:nvSpPr>
        <p:spPr bwMode="auto">
          <a:xfrm>
            <a:off x="382554" y="952202"/>
            <a:ext cx="8154956" cy="941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935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2E6D"/>
                </a:solidFill>
                <a:effectLst/>
                <a:latin typeface="Source Sans Pro" pitchFamily="34" charset="0"/>
                <a:cs typeface="Arial" pitchFamily="34" charset="0"/>
              </a:rPr>
              <a:t>Consider the value of the contract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1B1E29"/>
                </a:solidFill>
                <a:effectLst/>
                <a:latin typeface="Source Sans Pro" pitchFamily="34" charset="0"/>
                <a:cs typeface="Arial" pitchFamily="34" charset="0"/>
              </a:rPr>
              <a:t>A small business set-aside is based in part on the value and quantity of the goods or services the government wants to purchase.</a:t>
            </a:r>
            <a:endParaRPr kumimoji="0" lang="en-US" altLang="en-US" sz="2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52700324"/>
              </p:ext>
            </p:extLst>
          </p:nvPr>
        </p:nvGraphicFramePr>
        <p:xfrm>
          <a:off x="307910" y="2034074"/>
          <a:ext cx="8378890" cy="4133461"/>
        </p:xfrm>
        <a:graphic>
          <a:graphicData uri="http://schemas.openxmlformats.org/drawingml/2006/table">
            <a:tbl>
              <a:tblPr firstRow="1"/>
              <a:tblGrid>
                <a:gridCol w="4189445">
                  <a:extLst>
                    <a:ext uri="{9D8B030D-6E8A-4147-A177-3AD203B41FA5}">
                      <a16:colId xmlns:a16="http://schemas.microsoft.com/office/drawing/2014/main" val="20000"/>
                    </a:ext>
                  </a:extLst>
                </a:gridCol>
                <a:gridCol w="4189445">
                  <a:extLst>
                    <a:ext uri="{9D8B030D-6E8A-4147-A177-3AD203B41FA5}">
                      <a16:colId xmlns:a16="http://schemas.microsoft.com/office/drawing/2014/main" val="20001"/>
                    </a:ext>
                  </a:extLst>
                </a:gridCol>
              </a:tblGrid>
              <a:tr h="409115">
                <a:tc>
                  <a:txBody>
                    <a:bodyPr/>
                    <a:lstStyle/>
                    <a:p>
                      <a:r>
                        <a:rPr lang="en-US" sz="1800" b="1">
                          <a:effectLst/>
                          <a:latin typeface="Source Sans Pro" panose="020B0503030403020204" pitchFamily="34" charset="0"/>
                          <a:ea typeface="Source Sans Pro" panose="020B0503030403020204" pitchFamily="34" charset="0"/>
                        </a:rPr>
                        <a:t>Contract value</a:t>
                      </a:r>
                    </a:p>
                  </a:txBody>
                  <a:tcPr marL="114300" marR="114300" anchor="ctr">
                    <a:lnL>
                      <a:noFill/>
                    </a:lnL>
                    <a:lnR>
                      <a:noFill/>
                    </a:lnR>
                    <a:lnT>
                      <a:noFill/>
                    </a:lnT>
                    <a:lnB>
                      <a:noFill/>
                    </a:lnB>
                  </a:tcPr>
                </a:tc>
                <a:tc>
                  <a:txBody>
                    <a:bodyPr/>
                    <a:lstStyle/>
                    <a:p>
                      <a:r>
                        <a:rPr lang="en-US" sz="1800" b="1">
                          <a:effectLst/>
                          <a:latin typeface="Source Sans Pro" panose="020B0503030403020204" pitchFamily="34" charset="0"/>
                          <a:ea typeface="Source Sans Pro" panose="020B0503030403020204" pitchFamily="34" charset="0"/>
                        </a:rPr>
                        <a:t>Small business set-aside requirement</a:t>
                      </a:r>
                    </a:p>
                  </a:txBody>
                  <a:tcPr marL="114300" marR="114300" anchor="ctr">
                    <a:lnL>
                      <a:noFill/>
                    </a:lnL>
                    <a:lnR>
                      <a:noFill/>
                    </a:lnR>
                    <a:lnT>
                      <a:noFill/>
                    </a:lnT>
                    <a:lnB>
                      <a:noFill/>
                    </a:lnB>
                  </a:tcPr>
                </a:tc>
                <a:extLst>
                  <a:ext uri="{0D108BD9-81ED-4DB2-BD59-A6C34878D82A}">
                    <a16:rowId xmlns:a16="http://schemas.microsoft.com/office/drawing/2014/main" val="10000"/>
                  </a:ext>
                </a:extLst>
              </a:tr>
              <a:tr h="660771">
                <a:tc>
                  <a:txBody>
                    <a:bodyPr/>
                    <a:lstStyle/>
                    <a:p>
                      <a:r>
                        <a:rPr lang="en-US" sz="1800" b="1">
                          <a:solidFill>
                            <a:srgbClr val="002E6D"/>
                          </a:solidFill>
                          <a:effectLst/>
                          <a:latin typeface="Source Sans Pro" panose="020B0503030403020204" pitchFamily="34" charset="0"/>
                          <a:ea typeface="Source Sans Pro" panose="020B0503030403020204" pitchFamily="34" charset="0"/>
                        </a:rPr>
                        <a:t>$10,000 to $250,000</a:t>
                      </a:r>
                    </a:p>
                  </a:txBody>
                  <a:tcPr marL="114300" marR="114300" anchor="ctr">
                    <a:lnL>
                      <a:noFill/>
                    </a:lnL>
                    <a:lnR>
                      <a:noFill/>
                    </a:lnR>
                    <a:lnT>
                      <a:noFill/>
                    </a:lnT>
                    <a:lnB w="15240" cap="flat" cmpd="sng" algn="ctr">
                      <a:solidFill>
                        <a:srgbClr val="C5C5C5"/>
                      </a:solidFill>
                      <a:prstDash val="solid"/>
                      <a:round/>
                      <a:headEnd type="none" w="med" len="med"/>
                      <a:tailEnd type="none" w="med" len="med"/>
                    </a:lnB>
                  </a:tcPr>
                </a:tc>
                <a:tc>
                  <a:txBody>
                    <a:bodyPr/>
                    <a:lstStyle/>
                    <a:p>
                      <a:r>
                        <a:rPr lang="en-US" sz="1800">
                          <a:effectLst/>
                          <a:latin typeface="Source Sans Pro" panose="020B0503030403020204" pitchFamily="34" charset="0"/>
                          <a:ea typeface="Source Sans Pro" panose="020B0503030403020204" pitchFamily="34" charset="0"/>
                        </a:rPr>
                        <a:t>Automatically and exclusively </a:t>
                      </a:r>
                      <a:r>
                        <a:rPr lang="en-US" sz="1800" b="1">
                          <a:effectLst/>
                          <a:latin typeface="Source Sans Pro" panose="020B0503030403020204" pitchFamily="34" charset="0"/>
                          <a:ea typeface="Source Sans Pro" panose="020B0503030403020204" pitchFamily="34" charset="0"/>
                        </a:rPr>
                        <a:t>set aside </a:t>
                      </a:r>
                      <a:r>
                        <a:rPr lang="en-US" sz="1800">
                          <a:effectLst/>
                          <a:latin typeface="Source Sans Pro" panose="020B0503030403020204" pitchFamily="34" charset="0"/>
                          <a:ea typeface="Source Sans Pro" panose="020B0503030403020204" pitchFamily="34" charset="0"/>
                        </a:rPr>
                        <a:t>for small businesses.</a:t>
                      </a:r>
                    </a:p>
                  </a:txBody>
                  <a:tcPr marL="114300" marR="114300" anchor="ctr">
                    <a:lnL>
                      <a:noFill/>
                    </a:lnL>
                    <a:lnR>
                      <a:noFill/>
                    </a:lnR>
                    <a:lnT>
                      <a:noFill/>
                    </a:lnT>
                    <a:lnB w="15240" cap="flat" cmpd="sng" algn="ctr">
                      <a:solidFill>
                        <a:srgbClr val="C5C5C5"/>
                      </a:solidFill>
                      <a:prstDash val="solid"/>
                      <a:round/>
                      <a:headEnd type="none" w="med" len="med"/>
                      <a:tailEnd type="none" w="med" len="med"/>
                    </a:lnB>
                  </a:tcPr>
                </a:tc>
                <a:extLst>
                  <a:ext uri="{0D108BD9-81ED-4DB2-BD59-A6C34878D82A}">
                    <a16:rowId xmlns:a16="http://schemas.microsoft.com/office/drawing/2014/main" val="10001"/>
                  </a:ext>
                </a:extLst>
              </a:tr>
              <a:tr h="1201401">
                <a:tc>
                  <a:txBody>
                    <a:bodyPr/>
                    <a:lstStyle/>
                    <a:p>
                      <a:r>
                        <a:rPr lang="en-US" sz="1800" b="1">
                          <a:solidFill>
                            <a:srgbClr val="002E6D"/>
                          </a:solidFill>
                          <a:effectLst/>
                          <a:latin typeface="Source Sans Pro" panose="020B0503030403020204" pitchFamily="34" charset="0"/>
                          <a:ea typeface="Source Sans Pro" panose="020B0503030403020204" pitchFamily="34" charset="0"/>
                        </a:rPr>
                        <a:t>$250,000 or more</a:t>
                      </a:r>
                    </a:p>
                  </a:txBody>
                  <a:tcPr marL="114300" marR="114300" anchor="ctr">
                    <a:lnL>
                      <a:noFill/>
                    </a:lnL>
                    <a:lnR>
                      <a:noFill/>
                    </a:lnR>
                    <a:lnT w="15240" cap="flat" cmpd="sng" algn="ctr">
                      <a:solidFill>
                        <a:srgbClr val="C5C5C5"/>
                      </a:solidFill>
                      <a:prstDash val="solid"/>
                      <a:round/>
                      <a:headEnd type="none" w="med" len="med"/>
                      <a:tailEnd type="none" w="med" len="med"/>
                    </a:lnT>
                    <a:lnB w="15240" cap="flat" cmpd="sng" algn="ctr">
                      <a:solidFill>
                        <a:srgbClr val="C5C5C5"/>
                      </a:solidFill>
                      <a:prstDash val="solid"/>
                      <a:round/>
                      <a:headEnd type="none" w="med" len="med"/>
                      <a:tailEnd type="none" w="med" len="med"/>
                    </a:lnB>
                  </a:tcPr>
                </a:tc>
                <a:tc>
                  <a:txBody>
                    <a:bodyPr/>
                    <a:lstStyle/>
                    <a:p>
                      <a:r>
                        <a:rPr lang="en-US" sz="1800" b="1">
                          <a:effectLst/>
                          <a:latin typeface="Source Sans Pro"/>
                          <a:ea typeface="Source Sans Pro"/>
                        </a:rPr>
                        <a:t>Set aside </a:t>
                      </a:r>
                      <a:r>
                        <a:rPr lang="en-US" sz="1800">
                          <a:effectLst/>
                          <a:latin typeface="Source Sans Pro"/>
                          <a:ea typeface="Source Sans Pro"/>
                        </a:rPr>
                        <a:t>if there are two or more small businesses that could do the work. (You must first consider SDB, HUBZone, SDVO, and WOSB set-asides).</a:t>
                      </a:r>
                    </a:p>
                  </a:txBody>
                  <a:tcPr marL="114300" marR="114300" anchor="ctr">
                    <a:lnL>
                      <a:noFill/>
                    </a:lnL>
                    <a:lnR>
                      <a:noFill/>
                    </a:lnR>
                    <a:lnT w="15240" cap="flat" cmpd="sng" algn="ctr">
                      <a:solidFill>
                        <a:srgbClr val="C5C5C5"/>
                      </a:solidFill>
                      <a:prstDash val="solid"/>
                      <a:round/>
                      <a:headEnd type="none" w="med" len="med"/>
                      <a:tailEnd type="none" w="med" len="med"/>
                    </a:lnT>
                    <a:lnB w="15240" cap="flat" cmpd="sng" algn="ctr">
                      <a:solidFill>
                        <a:srgbClr val="C5C5C5"/>
                      </a:solidFill>
                      <a:prstDash val="solid"/>
                      <a:round/>
                      <a:headEnd type="none" w="med" len="med"/>
                      <a:tailEnd type="none" w="med" len="med"/>
                    </a:lnB>
                  </a:tcPr>
                </a:tc>
                <a:extLst>
                  <a:ext uri="{0D108BD9-81ED-4DB2-BD59-A6C34878D82A}">
                    <a16:rowId xmlns:a16="http://schemas.microsoft.com/office/drawing/2014/main" val="10002"/>
                  </a:ext>
                </a:extLst>
              </a:tr>
              <a:tr h="931087">
                <a:tc>
                  <a:txBody>
                    <a:bodyPr/>
                    <a:lstStyle/>
                    <a:p>
                      <a:r>
                        <a:rPr lang="en-US" sz="1800" b="1">
                          <a:solidFill>
                            <a:srgbClr val="002E6D"/>
                          </a:solidFill>
                          <a:effectLst/>
                          <a:latin typeface="Source Sans Pro"/>
                          <a:ea typeface="Source Sans Pro"/>
                        </a:rPr>
                        <a:t>$750,000 or more (non-construction contracts)</a:t>
                      </a:r>
                    </a:p>
                  </a:txBody>
                  <a:tcPr marL="114300" marR="114300" anchor="ctr">
                    <a:lnL>
                      <a:noFill/>
                    </a:lnL>
                    <a:lnR>
                      <a:noFill/>
                    </a:lnR>
                    <a:lnT w="15240" cap="flat" cmpd="sng" algn="ctr">
                      <a:solidFill>
                        <a:srgbClr val="C5C5C5"/>
                      </a:solidFill>
                      <a:prstDash val="solid"/>
                      <a:round/>
                      <a:headEnd type="none" w="med" len="med"/>
                      <a:tailEnd type="none" w="med" len="med"/>
                    </a:lnT>
                    <a:lnB w="15240" cap="flat" cmpd="sng" algn="ctr">
                      <a:solidFill>
                        <a:srgbClr val="C5C5C5"/>
                      </a:solidFill>
                      <a:prstDash val="solid"/>
                      <a:round/>
                      <a:headEnd type="none" w="med" len="med"/>
                      <a:tailEnd type="none" w="med" len="med"/>
                    </a:lnB>
                  </a:tcPr>
                </a:tc>
                <a:tc>
                  <a:txBody>
                    <a:bodyPr/>
                    <a:lstStyle/>
                    <a:p>
                      <a:r>
                        <a:rPr lang="en-US" sz="1800">
                          <a:effectLst/>
                          <a:latin typeface="Source Sans Pro" panose="020B0503030403020204" pitchFamily="34" charset="0"/>
                          <a:ea typeface="Source Sans Pro" panose="020B0503030403020204" pitchFamily="34" charset="0"/>
                        </a:rPr>
                        <a:t>If not set aside for small business, must have a </a:t>
                      </a:r>
                      <a:r>
                        <a:rPr lang="en-US" sz="1800" b="1">
                          <a:effectLst/>
                          <a:latin typeface="Source Sans Pro" panose="020B0503030403020204" pitchFamily="34" charset="0"/>
                          <a:ea typeface="Source Sans Pro" panose="020B0503030403020204" pitchFamily="34" charset="0"/>
                        </a:rPr>
                        <a:t>subcontracting plan </a:t>
                      </a:r>
                      <a:r>
                        <a:rPr lang="en-US" sz="1800">
                          <a:effectLst/>
                          <a:latin typeface="Source Sans Pro" panose="020B0503030403020204" pitchFamily="34" charset="0"/>
                          <a:ea typeface="Source Sans Pro" panose="020B0503030403020204" pitchFamily="34" charset="0"/>
                        </a:rPr>
                        <a:t>if awarded to an other than small business.</a:t>
                      </a:r>
                    </a:p>
                  </a:txBody>
                  <a:tcPr marL="114300" marR="114300" anchor="ctr">
                    <a:lnL>
                      <a:noFill/>
                    </a:lnL>
                    <a:lnR>
                      <a:noFill/>
                    </a:lnR>
                    <a:lnT w="15240" cap="flat" cmpd="sng" algn="ctr">
                      <a:solidFill>
                        <a:srgbClr val="C5C5C5"/>
                      </a:solidFill>
                      <a:prstDash val="solid"/>
                      <a:round/>
                      <a:headEnd type="none" w="med" len="med"/>
                      <a:tailEnd type="none" w="med" len="med"/>
                    </a:lnT>
                    <a:lnB w="15240" cap="flat" cmpd="sng" algn="ctr">
                      <a:solidFill>
                        <a:srgbClr val="C5C5C5"/>
                      </a:solidFill>
                      <a:prstDash val="solid"/>
                      <a:round/>
                      <a:headEnd type="none" w="med" len="med"/>
                      <a:tailEnd type="none" w="med" len="med"/>
                    </a:lnB>
                  </a:tcPr>
                </a:tc>
                <a:extLst>
                  <a:ext uri="{0D108BD9-81ED-4DB2-BD59-A6C34878D82A}">
                    <a16:rowId xmlns:a16="http://schemas.microsoft.com/office/drawing/2014/main" val="10003"/>
                  </a:ext>
                </a:extLst>
              </a:tr>
              <a:tr h="931087">
                <a:tc>
                  <a:txBody>
                    <a:bodyPr/>
                    <a:lstStyle/>
                    <a:p>
                      <a:r>
                        <a:rPr lang="en-US" sz="1800" b="1">
                          <a:solidFill>
                            <a:schemeClr val="tx1"/>
                          </a:solidFill>
                          <a:effectLst/>
                          <a:latin typeface="Source Sans Pro"/>
                          <a:ea typeface="Source Sans Pro"/>
                        </a:rPr>
                        <a:t>$1.5 million or more (construction contracts)</a:t>
                      </a:r>
                    </a:p>
                  </a:txBody>
                  <a:tcPr marL="114300" marR="114300" anchor="ctr">
                    <a:lnL>
                      <a:noFill/>
                    </a:lnL>
                    <a:lnR>
                      <a:noFill/>
                    </a:lnR>
                    <a:lnT w="15240" cap="flat" cmpd="sng" algn="ctr">
                      <a:solidFill>
                        <a:srgbClr val="C5C5C5"/>
                      </a:solidFill>
                      <a:prstDash val="solid"/>
                      <a:round/>
                      <a:headEnd type="none" w="med" len="med"/>
                      <a:tailEnd type="none" w="med" len="med"/>
                    </a:lnT>
                    <a:lnB w="15240" cap="flat" cmpd="sng" algn="ctr">
                      <a:solidFill>
                        <a:srgbClr val="C5C5C5"/>
                      </a:solidFill>
                      <a:prstDash val="solid"/>
                      <a:round/>
                      <a:headEnd type="none" w="med" len="med"/>
                      <a:tailEnd type="none" w="med" len="med"/>
                    </a:lnB>
                  </a:tcPr>
                </a:tc>
                <a:tc>
                  <a:txBody>
                    <a:bodyPr/>
                    <a:lstStyle/>
                    <a:p>
                      <a:r>
                        <a:rPr lang="en-US" sz="1800" dirty="0">
                          <a:effectLst/>
                          <a:latin typeface="Source Sans Pro" panose="020B0503030403020204" pitchFamily="34" charset="0"/>
                          <a:ea typeface="Source Sans Pro" panose="020B0503030403020204" pitchFamily="34" charset="0"/>
                        </a:rPr>
                        <a:t>If not set aside for small business, must have a </a:t>
                      </a:r>
                      <a:r>
                        <a:rPr lang="en-US" sz="1800" b="1" dirty="0">
                          <a:effectLst/>
                          <a:latin typeface="Source Sans Pro" panose="020B0503030403020204" pitchFamily="34" charset="0"/>
                          <a:ea typeface="Source Sans Pro" panose="020B0503030403020204" pitchFamily="34" charset="0"/>
                        </a:rPr>
                        <a:t>subcontracting plan </a:t>
                      </a:r>
                      <a:r>
                        <a:rPr lang="en-US" sz="1800" dirty="0">
                          <a:effectLst/>
                          <a:latin typeface="Source Sans Pro" panose="020B0503030403020204" pitchFamily="34" charset="0"/>
                          <a:ea typeface="Source Sans Pro" panose="020B0503030403020204" pitchFamily="34" charset="0"/>
                        </a:rPr>
                        <a:t>if awarded to an other than small business.</a:t>
                      </a:r>
                    </a:p>
                  </a:txBody>
                  <a:tcPr marL="114300" marR="114300" anchor="ctr">
                    <a:lnL>
                      <a:noFill/>
                    </a:lnL>
                    <a:lnR>
                      <a:noFill/>
                    </a:lnR>
                    <a:lnT w="15240" cap="flat" cmpd="sng" algn="ctr">
                      <a:solidFill>
                        <a:srgbClr val="C5C5C5"/>
                      </a:solidFill>
                      <a:prstDash val="solid"/>
                      <a:round/>
                      <a:headEnd type="none" w="med" len="med"/>
                      <a:tailEnd type="none" w="med" len="med"/>
                    </a:lnT>
                    <a:lnB w="15240" cap="flat" cmpd="sng" algn="ctr">
                      <a:solidFill>
                        <a:srgbClr val="C5C5C5"/>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Slide Number Placeholder 3">
            <a:extLst>
              <a:ext uri="{FF2B5EF4-FFF2-40B4-BE49-F238E27FC236}">
                <a16:creationId xmlns:a16="http://schemas.microsoft.com/office/drawing/2014/main" id="{7F36CC1C-D6D4-C184-B233-2883251C3A45}"/>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28</a:t>
            </a:fld>
            <a:endParaRPr lang="en-US" sz="2000" dirty="0">
              <a:solidFill>
                <a:schemeClr val="tx1"/>
              </a:solidFill>
            </a:endParaRPr>
          </a:p>
        </p:txBody>
      </p:sp>
    </p:spTree>
    <p:extLst>
      <p:ext uri="{BB962C8B-B14F-4D97-AF65-F5344CB8AC3E}">
        <p14:creationId xmlns:p14="http://schemas.microsoft.com/office/powerpoint/2010/main" val="3184356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023872-0A9D-1239-7117-2A66DD4EBC39}"/>
              </a:ext>
            </a:extLst>
          </p:cNvPr>
          <p:cNvSpPr>
            <a:spLocks noGrp="1"/>
          </p:cNvSpPr>
          <p:nvPr>
            <p:ph type="title"/>
          </p:nvPr>
        </p:nvSpPr>
        <p:spPr>
          <a:xfrm>
            <a:off x="628650" y="-445168"/>
            <a:ext cx="7886700" cy="445168"/>
          </a:xfrm>
        </p:spPr>
        <p:txBody>
          <a:bodyPr vert="horz" lIns="91440" tIns="45720" rIns="91440" bIns="45720" rtlCol="0" anchor="b">
            <a:normAutofit fontScale="90000"/>
          </a:bodyPr>
          <a:lstStyle/>
          <a:p>
            <a:r>
              <a:rPr lang="en-US" dirty="0">
                <a:solidFill>
                  <a:srgbClr val="E9EDF2"/>
                </a:solidFill>
              </a:rPr>
              <a:t>What is a Set-Aside?</a:t>
            </a:r>
          </a:p>
        </p:txBody>
      </p:sp>
      <p:sp>
        <p:nvSpPr>
          <p:cNvPr id="4" name="Title 1"/>
          <p:cNvSpPr txBox="1">
            <a:spLocks/>
          </p:cNvSpPr>
          <p:nvPr/>
        </p:nvSpPr>
        <p:spPr>
          <a:xfrm>
            <a:off x="457200" y="298568"/>
            <a:ext cx="8229600" cy="534423"/>
          </a:xfrm>
          <a:prstGeom prst="rect">
            <a:avLst/>
          </a:prstGeom>
        </p:spPr>
        <p:txBody>
          <a:bodyPr vert="horz" lIns="91440" tIns="45720" rIns="91440" bIns="45720" rtlCol="0" anchor="t">
            <a:normAutofit/>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altLang="en-US" sz="2800" dirty="0"/>
              <a:t>What is a Set-Aside?</a:t>
            </a:r>
          </a:p>
        </p:txBody>
      </p:sp>
      <p:sp>
        <p:nvSpPr>
          <p:cNvPr id="12291" name="Content Placeholder 2"/>
          <p:cNvSpPr>
            <a:spLocks noGrp="1"/>
          </p:cNvSpPr>
          <p:nvPr>
            <p:ph sz="quarter" idx="1"/>
          </p:nvPr>
        </p:nvSpPr>
        <p:spPr>
          <a:xfrm>
            <a:off x="580111" y="921134"/>
            <a:ext cx="7772400" cy="3538132"/>
          </a:xfrm>
        </p:spPr>
        <p:txBody>
          <a:bodyPr/>
          <a:lstStyle/>
          <a:p>
            <a:pPr eaLnBrk="1" hangingPunct="1">
              <a:spcAft>
                <a:spcPts val="3600"/>
              </a:spcAft>
            </a:pPr>
            <a:r>
              <a:rPr lang="en-US" altLang="en-US" sz="2400" dirty="0"/>
              <a:t>A set-aside is the reserving of an acquisition exclusively for participation by a category of small business concerns.</a:t>
            </a:r>
          </a:p>
          <a:p>
            <a:pPr eaLnBrk="1" hangingPunct="1">
              <a:spcAft>
                <a:spcPts val="3600"/>
              </a:spcAft>
            </a:pPr>
            <a:r>
              <a:rPr lang="en-US" altLang="en-US" sz="2400" dirty="0"/>
              <a:t>Helps ensure a level playing field so SDB (8(a)), HUBZone, SDVOSB, WOSB/EDWOSB, and small business concerns  can compete for Contracting Opportunities.</a:t>
            </a:r>
          </a:p>
          <a:p>
            <a:pPr eaLnBrk="1" hangingPunct="1"/>
            <a:r>
              <a:rPr lang="en-US" altLang="en-US" sz="2400" dirty="0"/>
              <a:t>To award certain acquisitions exclusively to small business concerns.</a:t>
            </a:r>
          </a:p>
        </p:txBody>
      </p:sp>
      <p:sp>
        <p:nvSpPr>
          <p:cNvPr id="3" name="Slide Number Placeholder 3">
            <a:extLst>
              <a:ext uri="{FF2B5EF4-FFF2-40B4-BE49-F238E27FC236}">
                <a16:creationId xmlns:a16="http://schemas.microsoft.com/office/drawing/2014/main" id="{27A82A1B-F348-FBAF-E2F3-F9558905AC4A}"/>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29</a:t>
            </a:fld>
            <a:endParaRPr lang="en-US" sz="2000" dirty="0">
              <a:solidFill>
                <a:schemeClr val="tx1"/>
              </a:solidFill>
            </a:endParaRPr>
          </a:p>
        </p:txBody>
      </p:sp>
    </p:spTree>
    <p:extLst>
      <p:ext uri="{BB962C8B-B14F-4D97-AF65-F5344CB8AC3E}">
        <p14:creationId xmlns:p14="http://schemas.microsoft.com/office/powerpoint/2010/main" val="3329200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665767" y="320930"/>
            <a:ext cx="5486400" cy="511038"/>
          </a:xfrm>
        </p:spPr>
        <p:txBody>
          <a:bodyPr/>
          <a:lstStyle/>
          <a:p>
            <a:pPr algn="ctr" eaLnBrk="1" hangingPunct="1"/>
            <a:r>
              <a:rPr lang="en-US" altLang="en-US" sz="2800" b="1" dirty="0">
                <a:latin typeface="Source Sans Pro" panose="020B0503030403020204" pitchFamily="34" charset="0"/>
                <a:ea typeface="Source Sans Pro" panose="020B0503030403020204" pitchFamily="34" charset="0"/>
                <a:cs typeface="Times New Roman" pitchFamily="18" charset="0"/>
              </a:rPr>
              <a:t>Why a Small Business Program?</a:t>
            </a:r>
          </a:p>
        </p:txBody>
      </p:sp>
      <p:sp>
        <p:nvSpPr>
          <p:cNvPr id="8195" name="Rectangle 3"/>
          <p:cNvSpPr>
            <a:spLocks noGrp="1" noChangeArrowheads="1"/>
          </p:cNvSpPr>
          <p:nvPr>
            <p:ph sz="quarter" idx="1"/>
          </p:nvPr>
        </p:nvSpPr>
        <p:spPr>
          <a:xfrm>
            <a:off x="685800" y="1066800"/>
            <a:ext cx="7772400" cy="5257800"/>
          </a:xfrm>
        </p:spPr>
        <p:txBody>
          <a:bodyPr/>
          <a:lstStyle/>
          <a:p>
            <a:pPr eaLnBrk="1" hangingPunct="1">
              <a:lnSpc>
                <a:spcPct val="80000"/>
              </a:lnSpc>
              <a:buClr>
                <a:srgbClr val="006699"/>
              </a:buClr>
              <a:buSzPct val="50000"/>
            </a:pPr>
            <a:endParaRPr lang="en-US" altLang="en-US" sz="2400" dirty="0">
              <a:cs typeface="Times New Roman" pitchFamily="18" charset="0"/>
            </a:endParaRPr>
          </a:p>
          <a:p>
            <a:pPr eaLnBrk="1" hangingPunct="1">
              <a:lnSpc>
                <a:spcPct val="80000"/>
              </a:lnSpc>
              <a:buClr>
                <a:srgbClr val="006699"/>
              </a:buClr>
              <a:buSzPct val="50000"/>
            </a:pPr>
            <a:r>
              <a:rPr lang="en-US" altLang="en-US" sz="2400" dirty="0">
                <a:cs typeface="Times New Roman" pitchFamily="18" charset="0"/>
              </a:rPr>
              <a:t>U.S. policy that small business (SB) concerns shall have the maximum practicable opportunity to </a:t>
            </a:r>
            <a:r>
              <a:rPr lang="en-US" altLang="en-US" sz="2400" u="sng" dirty="0">
                <a:cs typeface="Times New Roman" pitchFamily="18" charset="0"/>
              </a:rPr>
              <a:t>participate</a:t>
            </a:r>
            <a:r>
              <a:rPr lang="en-US" altLang="en-US" sz="2400" dirty="0">
                <a:cs typeface="Times New Roman" pitchFamily="18" charset="0"/>
              </a:rPr>
              <a:t> in the performance of contracts awarded by any Federal agency.</a:t>
            </a:r>
          </a:p>
          <a:p>
            <a:pPr eaLnBrk="1" hangingPunct="1">
              <a:lnSpc>
                <a:spcPct val="80000"/>
              </a:lnSpc>
              <a:buClr>
                <a:srgbClr val="006699"/>
              </a:buClr>
              <a:buSzPct val="50000"/>
            </a:pPr>
            <a:endParaRPr lang="en-US" altLang="en-US" sz="2400" dirty="0">
              <a:cs typeface="Times New Roman" pitchFamily="18" charset="0"/>
            </a:endParaRPr>
          </a:p>
          <a:p>
            <a:pPr eaLnBrk="1" hangingPunct="1">
              <a:lnSpc>
                <a:spcPct val="80000"/>
              </a:lnSpc>
              <a:buClr>
                <a:srgbClr val="006699"/>
              </a:buClr>
              <a:buSzPct val="50000"/>
            </a:pPr>
            <a:r>
              <a:rPr lang="en-US" altLang="en-US" sz="2400" dirty="0">
                <a:cs typeface="Times New Roman" pitchFamily="18" charset="0"/>
              </a:rPr>
              <a:t>The U.S. uses the procurement process to advance socio-economic policies and objectives.</a:t>
            </a:r>
          </a:p>
          <a:p>
            <a:pPr eaLnBrk="1" hangingPunct="1">
              <a:lnSpc>
                <a:spcPct val="80000"/>
              </a:lnSpc>
              <a:buClr>
                <a:srgbClr val="006699"/>
              </a:buClr>
              <a:buSzPct val="50000"/>
            </a:pPr>
            <a:endParaRPr lang="en-US" altLang="en-US" sz="2400" dirty="0">
              <a:cs typeface="Times New Roman" pitchFamily="18" charset="0"/>
            </a:endParaRPr>
          </a:p>
          <a:p>
            <a:pPr marL="342900" lvl="1" indent="-342900" eaLnBrk="1" hangingPunct="1">
              <a:lnSpc>
                <a:spcPct val="80000"/>
              </a:lnSpc>
              <a:spcBef>
                <a:spcPts val="575"/>
              </a:spcBef>
              <a:buClr>
                <a:srgbClr val="006699"/>
              </a:buClr>
              <a:buSzPct val="50000"/>
            </a:pPr>
            <a:r>
              <a:rPr lang="en-US" altLang="en-US" sz="2400" dirty="0">
                <a:cs typeface="Times New Roman" pitchFamily="18" charset="0"/>
              </a:rPr>
              <a:t>To aid, counsel, assist &amp; protect the interests of small business concerns.</a:t>
            </a:r>
          </a:p>
          <a:p>
            <a:pPr marL="342900" lvl="1" indent="-342900" eaLnBrk="1" hangingPunct="1">
              <a:lnSpc>
                <a:spcPct val="80000"/>
              </a:lnSpc>
              <a:spcBef>
                <a:spcPts val="575"/>
              </a:spcBef>
              <a:buClr>
                <a:srgbClr val="006699"/>
              </a:buClr>
              <a:buSzPct val="50000"/>
            </a:pPr>
            <a:endParaRPr lang="en-US" altLang="en-US" sz="2400" dirty="0">
              <a:cs typeface="Times New Roman" pitchFamily="18" charset="0"/>
            </a:endParaRPr>
          </a:p>
          <a:p>
            <a:pPr marL="342900" lvl="1" indent="-342900" eaLnBrk="1" hangingPunct="1">
              <a:lnSpc>
                <a:spcPct val="80000"/>
              </a:lnSpc>
              <a:spcBef>
                <a:spcPts val="575"/>
              </a:spcBef>
              <a:buClr>
                <a:srgbClr val="006699"/>
              </a:buClr>
              <a:buSzPct val="50000"/>
            </a:pPr>
            <a:r>
              <a:rPr lang="en-US" altLang="en-US" sz="2400" dirty="0">
                <a:cs typeface="Times New Roman" pitchFamily="18" charset="0"/>
              </a:rPr>
              <a:t>Goal of policy is to ensure that a fair proportion of purchases, contracts &amp; subcontracts be placed with small businesses.</a:t>
            </a:r>
          </a:p>
          <a:p>
            <a:pPr eaLnBrk="1" hangingPunct="1">
              <a:lnSpc>
                <a:spcPct val="80000"/>
              </a:lnSpc>
              <a:buClr>
                <a:srgbClr val="006699"/>
              </a:buClr>
              <a:buSzPct val="50000"/>
            </a:pPr>
            <a:endParaRPr lang="en-US" altLang="en-US" sz="2400" dirty="0">
              <a:cs typeface="Times New Roman" pitchFamily="18" charset="0"/>
            </a:endParaRPr>
          </a:p>
        </p:txBody>
      </p:sp>
      <p:sp>
        <p:nvSpPr>
          <p:cNvPr id="2" name="Slide Number Placeholder 3">
            <a:extLst>
              <a:ext uri="{FF2B5EF4-FFF2-40B4-BE49-F238E27FC236}">
                <a16:creationId xmlns:a16="http://schemas.microsoft.com/office/drawing/2014/main" id="{2C8B28E7-51EB-EA74-E69B-AFAC34111340}"/>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3</a:t>
            </a:fld>
            <a:endParaRPr lang="en-US" sz="2000" dirty="0">
              <a:solidFill>
                <a:schemeClr val="tx1"/>
              </a:solidFill>
            </a:endParaRPr>
          </a:p>
        </p:txBody>
      </p:sp>
    </p:spTree>
    <p:extLst>
      <p:ext uri="{BB962C8B-B14F-4D97-AF65-F5344CB8AC3E}">
        <p14:creationId xmlns:p14="http://schemas.microsoft.com/office/powerpoint/2010/main" val="31277473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74638"/>
            <a:ext cx="8229600" cy="501976"/>
          </a:xfrm>
        </p:spPr>
        <p:txBody>
          <a:bodyPr/>
          <a:lstStyle/>
          <a:p>
            <a:r>
              <a:rPr lang="en-US" altLang="en-US" dirty="0"/>
              <a:t>Other rules affecting set-asides and sole-source awards</a:t>
            </a:r>
          </a:p>
        </p:txBody>
      </p:sp>
      <p:sp>
        <p:nvSpPr>
          <p:cNvPr id="3" name="Content Placeholder 2"/>
          <p:cNvSpPr>
            <a:spLocks noGrp="1"/>
          </p:cNvSpPr>
          <p:nvPr>
            <p:ph idx="1"/>
          </p:nvPr>
        </p:nvSpPr>
        <p:spPr>
          <a:xfrm>
            <a:off x="358272" y="1307926"/>
            <a:ext cx="8427455" cy="3827745"/>
          </a:xfrm>
        </p:spPr>
        <p:txBody>
          <a:bodyPr>
            <a:normAutofit/>
          </a:bodyPr>
          <a:lstStyle/>
          <a:p>
            <a:pPr marL="0" indent="0">
              <a:buNone/>
              <a:defRPr/>
            </a:pPr>
            <a:r>
              <a:rPr lang="en-US" sz="2400" b="1" dirty="0"/>
              <a:t>Rule of Two</a:t>
            </a:r>
          </a:p>
          <a:p>
            <a:pPr>
              <a:spcAft>
                <a:spcPts val="600"/>
              </a:spcAft>
              <a:defRPr/>
            </a:pPr>
            <a:r>
              <a:rPr lang="en-US" sz="2400" dirty="0"/>
              <a:t>For acquisitions over $250K – are also to be set-aside for small business, when there is a reasonable expectation that offers will be obtained from at least two responsible small business concerns, and the award can be made at a fair market price. </a:t>
            </a:r>
          </a:p>
          <a:p>
            <a:pPr>
              <a:defRPr/>
            </a:pPr>
            <a:r>
              <a:rPr lang="en-US" sz="2400" dirty="0"/>
              <a:t>It is important to note, consideration is first for a set-aside or sole source award under the 8(a), HUBZone, SDVOSB or WOSB programs before a general small business set-aside. However, there is no order of precedence among 8(a), HUBZone, SDVOSB or WOSB programs. </a:t>
            </a:r>
          </a:p>
        </p:txBody>
      </p:sp>
      <p:sp>
        <p:nvSpPr>
          <p:cNvPr id="2" name="Rectangle 1"/>
          <p:cNvSpPr/>
          <p:nvPr/>
        </p:nvSpPr>
        <p:spPr>
          <a:xfrm>
            <a:off x="5979026" y="6029980"/>
            <a:ext cx="1895391" cy="461665"/>
          </a:xfrm>
          <a:prstGeom prst="rect">
            <a:avLst/>
          </a:prstGeom>
        </p:spPr>
        <p:txBody>
          <a:bodyPr wrap="none">
            <a:spAutoFit/>
          </a:bodyPr>
          <a:lstStyle/>
          <a:p>
            <a:r>
              <a:rPr lang="en-US" sz="2400" dirty="0"/>
              <a:t>FAR 19.502-2 </a:t>
            </a:r>
          </a:p>
        </p:txBody>
      </p:sp>
      <p:sp>
        <p:nvSpPr>
          <p:cNvPr id="5" name="Slide Number Placeholder 3">
            <a:extLst>
              <a:ext uri="{FF2B5EF4-FFF2-40B4-BE49-F238E27FC236}">
                <a16:creationId xmlns:a16="http://schemas.microsoft.com/office/drawing/2014/main" id="{A139E503-D3DD-5A33-3739-7546E1B0D205}"/>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30</a:t>
            </a:fld>
            <a:endParaRPr lang="en-US" sz="2000" dirty="0">
              <a:solidFill>
                <a:schemeClr val="tx1"/>
              </a:solidFill>
            </a:endParaRPr>
          </a:p>
        </p:txBody>
      </p:sp>
    </p:spTree>
    <p:extLst>
      <p:ext uri="{BB962C8B-B14F-4D97-AF65-F5344CB8AC3E}">
        <p14:creationId xmlns:p14="http://schemas.microsoft.com/office/powerpoint/2010/main" val="2749481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74638"/>
            <a:ext cx="8229600" cy="464398"/>
          </a:xfrm>
        </p:spPr>
        <p:txBody>
          <a:bodyPr>
            <a:normAutofit fontScale="90000"/>
          </a:bodyPr>
          <a:lstStyle/>
          <a:p>
            <a:r>
              <a:rPr lang="en-US" altLang="en-US" dirty="0"/>
              <a:t>Other rules affecting set-asides and sole-source awards (</a:t>
            </a:r>
            <a:r>
              <a:rPr lang="en-US" altLang="en-US" dirty="0" err="1"/>
              <a:t>con’t</a:t>
            </a:r>
            <a:r>
              <a:rPr lang="en-US" altLang="en-US" dirty="0"/>
              <a:t>)</a:t>
            </a:r>
          </a:p>
        </p:txBody>
      </p:sp>
      <p:sp>
        <p:nvSpPr>
          <p:cNvPr id="3" name="Content Placeholder 2"/>
          <p:cNvSpPr>
            <a:spLocks noGrp="1"/>
          </p:cNvSpPr>
          <p:nvPr>
            <p:ph idx="1"/>
          </p:nvPr>
        </p:nvSpPr>
        <p:spPr>
          <a:xfrm>
            <a:off x="259345" y="1017639"/>
            <a:ext cx="8625310" cy="5176668"/>
          </a:xfrm>
        </p:spPr>
        <p:txBody>
          <a:bodyPr>
            <a:normAutofit fontScale="92500" lnSpcReduction="10000"/>
          </a:bodyPr>
          <a:lstStyle/>
          <a:p>
            <a:pPr marL="0" indent="0">
              <a:spcAft>
                <a:spcPts val="600"/>
              </a:spcAft>
              <a:buNone/>
              <a:defRPr/>
            </a:pPr>
            <a:r>
              <a:rPr lang="en-US" sz="2600" b="1" dirty="0"/>
              <a:t>Non-manufacturer rule</a:t>
            </a:r>
          </a:p>
          <a:p>
            <a:pPr>
              <a:spcAft>
                <a:spcPts val="600"/>
              </a:spcAft>
              <a:defRPr/>
            </a:pPr>
            <a:r>
              <a:rPr lang="en-US" sz="2600" dirty="0"/>
              <a:t>If a small business receives a set-aside award but doesn’t manufacture the products it sells to the government, it must supply the products of another small business that's manufactured in the United States. A contracting officer, can apply for an SBA waiver to the non-manufacturer rule if it’s not possible to use a small business’ product, or SBA can waive.</a:t>
            </a:r>
          </a:p>
          <a:p>
            <a:pPr lvl="1">
              <a:spcAft>
                <a:spcPts val="600"/>
              </a:spcAft>
              <a:defRPr/>
            </a:pPr>
            <a:r>
              <a:rPr lang="en-US" sz="2600" dirty="0"/>
              <a:t>The non-manufacturer rule does not apply to small business set-aside contracts below $250,000, but it does apply to all set-aside contracts under the 8(a), HUBZone, </a:t>
            </a:r>
            <a:r>
              <a:rPr lang="en-US" sz="2600" dirty="0" err="1"/>
              <a:t>SDVO</a:t>
            </a:r>
            <a:r>
              <a:rPr lang="en-US" sz="2600" dirty="0"/>
              <a:t>, and WOSB programs.</a:t>
            </a:r>
          </a:p>
          <a:p>
            <a:pPr>
              <a:spcAft>
                <a:spcPts val="600"/>
              </a:spcAft>
              <a:defRPr/>
            </a:pPr>
            <a:r>
              <a:rPr lang="en-US" sz="2600" dirty="0"/>
              <a:t>The regulations that govern the non-manufacturer rule are outlined in 13 CFR 121.406.</a:t>
            </a:r>
          </a:p>
          <a:p>
            <a:pPr marL="0" indent="0">
              <a:buNone/>
              <a:defRPr/>
            </a:pPr>
            <a:r>
              <a:rPr lang="en-US" sz="2600" dirty="0">
                <a:hlinkClick r:id="rId3"/>
              </a:rPr>
              <a:t>www.sba.gov/document/support--non-manufacturer-rule-class-waiver-list</a:t>
            </a:r>
            <a:endParaRPr lang="en-US" sz="2600" dirty="0"/>
          </a:p>
          <a:p>
            <a:pPr marL="0" indent="0">
              <a:buNone/>
              <a:defRPr/>
            </a:pPr>
            <a:endParaRPr lang="en-US" sz="2800" dirty="0"/>
          </a:p>
          <a:p>
            <a:pPr>
              <a:defRPr/>
            </a:pPr>
            <a:endParaRPr lang="en-US" sz="2800" dirty="0"/>
          </a:p>
        </p:txBody>
      </p:sp>
      <p:sp>
        <p:nvSpPr>
          <p:cNvPr id="4" name="Slide Number Placeholder 3">
            <a:extLst>
              <a:ext uri="{FF2B5EF4-FFF2-40B4-BE49-F238E27FC236}">
                <a16:creationId xmlns:a16="http://schemas.microsoft.com/office/drawing/2014/main" id="{8C02B9C6-F1DC-931B-D08F-48BEEE13A6D3}"/>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31</a:t>
            </a:fld>
            <a:endParaRPr lang="en-US" sz="2000" dirty="0">
              <a:solidFill>
                <a:schemeClr val="tx1"/>
              </a:solidFill>
            </a:endParaRPr>
          </a:p>
        </p:txBody>
      </p:sp>
    </p:spTree>
    <p:extLst>
      <p:ext uri="{BB962C8B-B14F-4D97-AF65-F5344CB8AC3E}">
        <p14:creationId xmlns:p14="http://schemas.microsoft.com/office/powerpoint/2010/main" val="1460977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8229600" cy="512228"/>
          </a:xfrm>
        </p:spPr>
        <p:txBody>
          <a:bodyPr>
            <a:normAutofit/>
          </a:bodyPr>
          <a:lstStyle/>
          <a:p>
            <a:r>
              <a:rPr lang="en-US" altLang="en-US" sz="2800" dirty="0">
                <a:latin typeface="Source Sans Pro" panose="020B0503030403020204" pitchFamily="34" charset="0"/>
                <a:ea typeface="Source Sans Pro" panose="020B0503030403020204" pitchFamily="34" charset="0"/>
              </a:rPr>
              <a:t>Set-aside subcontracting limitations</a:t>
            </a:r>
          </a:p>
        </p:txBody>
      </p:sp>
      <p:sp>
        <p:nvSpPr>
          <p:cNvPr id="22531" name="Content Placeholder 2"/>
          <p:cNvSpPr>
            <a:spLocks noGrp="1"/>
          </p:cNvSpPr>
          <p:nvPr>
            <p:ph idx="1"/>
          </p:nvPr>
        </p:nvSpPr>
        <p:spPr>
          <a:xfrm>
            <a:off x="266700" y="943627"/>
            <a:ext cx="8610600" cy="5067136"/>
          </a:xfrm>
        </p:spPr>
        <p:txBody>
          <a:bodyPr>
            <a:noAutofit/>
          </a:bodyPr>
          <a:lstStyle/>
          <a:p>
            <a:pPr marL="0" indent="0">
              <a:spcAft>
                <a:spcPts val="600"/>
              </a:spcAft>
              <a:buNone/>
            </a:pPr>
            <a:r>
              <a:rPr lang="en-US" altLang="en-US" sz="2200" dirty="0">
                <a:latin typeface="Arial" pitchFamily="34" charset="0"/>
                <a:ea typeface="ＭＳ Ｐゴシック" pitchFamily="34" charset="-128"/>
              </a:rPr>
              <a:t>Limitations on subcontracting apply to solicitations and contracts for supplies, services and construction, if any portion of the requirement is set-aside for small business and the contract amount exceeds $250,000. </a:t>
            </a:r>
          </a:p>
          <a:p>
            <a:pPr lvl="1">
              <a:spcAft>
                <a:spcPts val="600"/>
              </a:spcAft>
            </a:pPr>
            <a:r>
              <a:rPr lang="en-US" altLang="en-US" sz="2200" dirty="0">
                <a:latin typeface="Arial" pitchFamily="34" charset="0"/>
                <a:ea typeface="ＭＳ Ｐゴシック" pitchFamily="34" charset="-128"/>
              </a:rPr>
              <a:t>This limitation applies to service contracts, such that at least 50% of the contract cost for personnel must be expended for employees of the small business. For supply contracts, the business must perform work for at least 50% of the cost of manufacturing the supplies, not including the cost of materials. </a:t>
            </a:r>
          </a:p>
          <a:p>
            <a:pPr lvl="1"/>
            <a:r>
              <a:rPr lang="en-US" altLang="en-US" sz="2200" dirty="0">
                <a:latin typeface="Arial" pitchFamily="34" charset="0"/>
                <a:ea typeface="ＭＳ Ｐゴシック" pitchFamily="34" charset="-128"/>
              </a:rPr>
              <a:t>And finally for general construction contracts, the business must perform at least 15% of the cost of the contract, not including the cost of the materials, with its own employees. For construction by special trade contractors, the business must perform at least 25% of the cost of the contract, not including the cost of the materials, with its own employees. </a:t>
            </a:r>
          </a:p>
        </p:txBody>
      </p:sp>
      <p:sp>
        <p:nvSpPr>
          <p:cNvPr id="2" name="Rectangle 1"/>
          <p:cNvSpPr/>
          <p:nvPr/>
        </p:nvSpPr>
        <p:spPr>
          <a:xfrm>
            <a:off x="848139" y="6010763"/>
            <a:ext cx="1797352" cy="430887"/>
          </a:xfrm>
          <a:prstGeom prst="rect">
            <a:avLst/>
          </a:prstGeom>
        </p:spPr>
        <p:txBody>
          <a:bodyPr wrap="none">
            <a:spAutoFit/>
          </a:bodyPr>
          <a:lstStyle/>
          <a:p>
            <a:r>
              <a:rPr lang="en-US" sz="2200" b="1" dirty="0"/>
              <a:t>FAR 19.505(a)</a:t>
            </a:r>
          </a:p>
        </p:txBody>
      </p:sp>
      <p:sp>
        <p:nvSpPr>
          <p:cNvPr id="4" name="Slide Number Placeholder 3">
            <a:extLst>
              <a:ext uri="{FF2B5EF4-FFF2-40B4-BE49-F238E27FC236}">
                <a16:creationId xmlns:a16="http://schemas.microsoft.com/office/drawing/2014/main" id="{6F6D7908-C85F-E677-BB50-76E764D70C5C}"/>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32</a:t>
            </a:fld>
            <a:endParaRPr lang="en-US" sz="2000" dirty="0">
              <a:solidFill>
                <a:schemeClr val="tx1"/>
              </a:solidFill>
            </a:endParaRPr>
          </a:p>
        </p:txBody>
      </p:sp>
    </p:spTree>
    <p:extLst>
      <p:ext uri="{BB962C8B-B14F-4D97-AF65-F5344CB8AC3E}">
        <p14:creationId xmlns:p14="http://schemas.microsoft.com/office/powerpoint/2010/main" val="3707098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81000" y="274639"/>
            <a:ext cx="8490626" cy="459288"/>
          </a:xfrm>
        </p:spPr>
        <p:txBody>
          <a:bodyPr>
            <a:noAutofit/>
          </a:bodyPr>
          <a:lstStyle/>
          <a:p>
            <a:r>
              <a:rPr lang="en-US" altLang="en-US" sz="2800" dirty="0"/>
              <a:t>Certificate of Competency Program</a:t>
            </a:r>
          </a:p>
        </p:txBody>
      </p:sp>
      <p:sp>
        <p:nvSpPr>
          <p:cNvPr id="23555" name="Content Placeholder 2"/>
          <p:cNvSpPr>
            <a:spLocks noGrp="1"/>
          </p:cNvSpPr>
          <p:nvPr>
            <p:ph idx="1"/>
          </p:nvPr>
        </p:nvSpPr>
        <p:spPr>
          <a:xfrm>
            <a:off x="625813" y="1219201"/>
            <a:ext cx="8001000" cy="3615846"/>
          </a:xfrm>
        </p:spPr>
        <p:txBody>
          <a:bodyPr>
            <a:noAutofit/>
          </a:bodyPr>
          <a:lstStyle/>
          <a:p>
            <a:pPr>
              <a:spcAft>
                <a:spcPts val="3600"/>
              </a:spcAft>
            </a:pPr>
            <a:r>
              <a:rPr lang="en-US" altLang="en-US" sz="2400" dirty="0">
                <a:latin typeface="Source Sans Pro" panose="020B0503030403020204" pitchFamily="34" charset="0"/>
                <a:ea typeface="Source Sans Pro" panose="020B0503030403020204" pitchFamily="34" charset="0"/>
              </a:rPr>
              <a:t>If an apparent successful offeror is determined to be “non-responsible” by the contracting officer, the contracting officer is required to refer the matter to the SBA for a Certificate of Competency or COC review. Based on the review, the SBA may issue a certificate of competency declaring the “referred company” – as sufficiently responsible for the purposes of receiving and performing the specific contract. </a:t>
            </a:r>
            <a:endParaRPr lang="en-US" altLang="en-US" sz="2400" b="1" dirty="0">
              <a:latin typeface="Source Sans Pro" panose="020B0503030403020204" pitchFamily="34" charset="0"/>
              <a:ea typeface="Source Sans Pro" panose="020B0503030403020204" pitchFamily="34" charset="0"/>
            </a:endParaRPr>
          </a:p>
          <a:p>
            <a:pPr marL="0" indent="0">
              <a:buFont typeface="Wingdings" pitchFamily="2" charset="2"/>
              <a:buNone/>
              <a:defRPr/>
            </a:pPr>
            <a:r>
              <a:rPr lang="en-US" altLang="en-US" sz="2400" b="1" dirty="0">
                <a:latin typeface="Source Sans Pro" panose="020B0503030403020204" pitchFamily="34" charset="0"/>
                <a:ea typeface="Source Sans Pro" panose="020B0503030403020204" pitchFamily="34" charset="0"/>
              </a:rPr>
              <a:t>FAR 19.6 </a:t>
            </a:r>
            <a:endParaRPr lang="en-US" altLang="en-US" sz="2400" dirty="0">
              <a:latin typeface="Source Sans Pro" panose="020B0503030403020204" pitchFamily="34" charset="0"/>
              <a:ea typeface="Source Sans Pro" panose="020B0503030403020204" pitchFamily="34" charset="0"/>
            </a:endParaRPr>
          </a:p>
        </p:txBody>
      </p:sp>
      <p:sp>
        <p:nvSpPr>
          <p:cNvPr id="3" name="Slide Number Placeholder 3">
            <a:extLst>
              <a:ext uri="{FF2B5EF4-FFF2-40B4-BE49-F238E27FC236}">
                <a16:creationId xmlns:a16="http://schemas.microsoft.com/office/drawing/2014/main" id="{2D7AD276-B45A-C29A-8200-276A49F0F7FA}"/>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33</a:t>
            </a:fld>
            <a:endParaRPr lang="en-US" sz="2000" dirty="0">
              <a:solidFill>
                <a:schemeClr val="tx1"/>
              </a:solidFill>
            </a:endParaRPr>
          </a:p>
        </p:txBody>
      </p:sp>
    </p:spTree>
    <p:extLst>
      <p:ext uri="{BB962C8B-B14F-4D97-AF65-F5344CB8AC3E}">
        <p14:creationId xmlns:p14="http://schemas.microsoft.com/office/powerpoint/2010/main" val="1241095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64DA5-EE09-2C01-5544-B3F448AD552E}"/>
              </a:ext>
            </a:extLst>
          </p:cNvPr>
          <p:cNvSpPr>
            <a:spLocks noGrp="1"/>
          </p:cNvSpPr>
          <p:nvPr>
            <p:ph type="title"/>
          </p:nvPr>
        </p:nvSpPr>
        <p:spPr>
          <a:xfrm>
            <a:off x="628650" y="-523862"/>
            <a:ext cx="7886700" cy="523862"/>
          </a:xfrm>
        </p:spPr>
        <p:txBody>
          <a:bodyPr vert="horz" lIns="91440" tIns="45720" rIns="91440" bIns="45720" rtlCol="0" anchor="b">
            <a:normAutofit/>
          </a:bodyPr>
          <a:lstStyle/>
          <a:p>
            <a:r>
              <a:rPr lang="en-US" dirty="0">
                <a:solidFill>
                  <a:srgbClr val="E9EDF2"/>
                </a:solidFill>
              </a:rPr>
              <a:t>Know the Federal Contracting System</a:t>
            </a:r>
          </a:p>
        </p:txBody>
      </p:sp>
      <p:sp>
        <p:nvSpPr>
          <p:cNvPr id="31747" name="Text Box 4"/>
          <p:cNvSpPr txBox="1">
            <a:spLocks noChangeArrowheads="1"/>
          </p:cNvSpPr>
          <p:nvPr/>
        </p:nvSpPr>
        <p:spPr bwMode="auto">
          <a:xfrm>
            <a:off x="304800" y="256940"/>
            <a:ext cx="8534400" cy="523862"/>
          </a:xfrm>
          <a:prstGeom prst="rect">
            <a:avLst/>
          </a:prstGeom>
          <a:noFill/>
          <a:ln w="9525">
            <a:noFill/>
            <a:miter lim="800000"/>
            <a:headEnd/>
            <a:tailEnd/>
          </a:ln>
        </p:spPr>
        <p:txBody>
          <a:bodyPr wrap="square" lIns="92075" tIns="46038" rIns="92075" bIns="46038">
            <a:spAutoFit/>
          </a:bodyPr>
          <a:lstStyle/>
          <a:p>
            <a:pPr algn="ctr" eaLnBrk="0" hangingPunct="0">
              <a:buClr>
                <a:srgbClr val="006699"/>
              </a:buClr>
              <a:buFont typeface="Wingdings" pitchFamily="2" charset="2"/>
              <a:buNone/>
              <a:defRPr/>
            </a:pPr>
            <a:r>
              <a:rPr lang="en-US" sz="2800" b="1" dirty="0">
                <a:solidFill>
                  <a:srgbClr val="003F80"/>
                </a:solidFill>
                <a:latin typeface="Source Sans Pro" panose="020B0503030403020204" pitchFamily="34" charset="0"/>
                <a:ea typeface="Source Sans Pro" panose="020B0503030403020204" pitchFamily="34" charset="0"/>
                <a:cs typeface="ＭＳ Ｐゴシック"/>
              </a:rPr>
              <a:t>Know the Federal Contract Certifications</a:t>
            </a:r>
          </a:p>
        </p:txBody>
      </p:sp>
      <p:sp>
        <p:nvSpPr>
          <p:cNvPr id="24578" name="Text Box 2"/>
          <p:cNvSpPr txBox="1">
            <a:spLocks noChangeArrowheads="1"/>
          </p:cNvSpPr>
          <p:nvPr/>
        </p:nvSpPr>
        <p:spPr bwMode="auto">
          <a:xfrm>
            <a:off x="257529" y="925968"/>
            <a:ext cx="8628942" cy="5355312"/>
          </a:xfrm>
          <a:prstGeom prst="rect">
            <a:avLst/>
          </a:prstGeom>
          <a:noFill/>
          <a:ln w="12700">
            <a:noFill/>
            <a:miter lim="800000"/>
            <a:headEnd/>
            <a:tailEnd/>
          </a:ln>
        </p:spPr>
        <p:txBody>
          <a:bodyPr wrap="square" lIns="91440" tIns="45720" rIns="91440" bIns="45720" anchor="t">
            <a:spAutoFit/>
          </a:bodyPr>
          <a:lstStyle/>
          <a:p>
            <a:pPr eaLnBrk="0" hangingPunct="0">
              <a:spcAft>
                <a:spcPts val="2400"/>
              </a:spcAft>
              <a:buClr>
                <a:srgbClr val="006699"/>
              </a:buClr>
              <a:defRPr/>
            </a:pPr>
            <a:r>
              <a:rPr lang="en-US" sz="2400" dirty="0">
                <a:solidFill>
                  <a:schemeClr val="tx1"/>
                </a:solidFill>
                <a:latin typeface="+mn-lt"/>
                <a:ea typeface="ＭＳ Ｐゴシック"/>
                <a:cs typeface="ＭＳ Ｐゴシック"/>
              </a:rPr>
              <a:t>Self-Certification:</a:t>
            </a:r>
          </a:p>
          <a:p>
            <a:pPr eaLnBrk="0" hangingPunct="0">
              <a:buClr>
                <a:srgbClr val="006699"/>
              </a:buClr>
              <a:defRPr/>
            </a:pPr>
            <a:endParaRPr lang="en-US" sz="300" dirty="0">
              <a:solidFill>
                <a:schemeClr val="tx1"/>
              </a:solidFill>
              <a:latin typeface="+mn-lt"/>
              <a:ea typeface="ＭＳ Ｐゴシック"/>
              <a:cs typeface="ＭＳ Ｐゴシック"/>
            </a:endParaRPr>
          </a:p>
          <a:p>
            <a:pPr lvl="1" eaLnBrk="0" hangingPunct="0">
              <a:buClr>
                <a:srgbClr val="006699"/>
              </a:buClr>
              <a:defRPr/>
            </a:pPr>
            <a:r>
              <a:rPr lang="en-US" sz="2400" b="1" dirty="0">
                <a:latin typeface="+mn-lt"/>
                <a:ea typeface="ＭＳ Ｐゴシック"/>
                <a:cs typeface="ＭＳ Ｐゴシック"/>
              </a:rPr>
              <a:t>Small Business</a:t>
            </a:r>
            <a:r>
              <a:rPr lang="en-US" sz="2400" b="1" dirty="0">
                <a:ea typeface="ＭＳ Ｐゴシック"/>
                <a:cs typeface="ＭＳ Ｐゴシック"/>
              </a:rPr>
              <a:t> (SB)</a:t>
            </a:r>
          </a:p>
          <a:p>
            <a:pPr lvl="1" eaLnBrk="0" hangingPunct="0">
              <a:spcAft>
                <a:spcPts val="4200"/>
              </a:spcAft>
              <a:buClr>
                <a:srgbClr val="006699"/>
              </a:buClr>
              <a:defRPr/>
            </a:pPr>
            <a:r>
              <a:rPr lang="en-US" sz="2400" b="1" dirty="0">
                <a:latin typeface="+mn-lt"/>
                <a:ea typeface="ＭＳ Ｐゴシック"/>
                <a:cs typeface="ＭＳ Ｐゴシック"/>
              </a:rPr>
              <a:t>Small Disadvantaged Business (SDB)</a:t>
            </a:r>
            <a:endParaRPr lang="en-US" sz="2400" dirty="0">
              <a:ea typeface="ＭＳ Ｐゴシック"/>
              <a:cs typeface="ＭＳ Ｐゴシック"/>
            </a:endParaRPr>
          </a:p>
          <a:p>
            <a:pPr eaLnBrk="0" hangingPunct="0">
              <a:spcAft>
                <a:spcPts val="2400"/>
              </a:spcAft>
              <a:buClr>
                <a:srgbClr val="006699"/>
              </a:buClr>
              <a:defRPr/>
            </a:pPr>
            <a:r>
              <a:rPr lang="en-US" sz="2400" dirty="0">
                <a:solidFill>
                  <a:schemeClr val="tx1"/>
                </a:solidFill>
                <a:latin typeface="+mn-lt"/>
                <a:ea typeface="ＭＳ Ｐゴシック"/>
                <a:cs typeface="ＭＳ Ｐゴシック"/>
              </a:rPr>
              <a:t>SBA’s Formal Certification Programs:	</a:t>
            </a:r>
          </a:p>
          <a:p>
            <a:pPr lvl="1" eaLnBrk="0" hangingPunct="0">
              <a:buClr>
                <a:srgbClr val="006699"/>
              </a:buClr>
              <a:defRPr/>
            </a:pPr>
            <a:r>
              <a:rPr lang="en-US" sz="2400" b="1" dirty="0">
                <a:latin typeface="+mn-lt"/>
                <a:ea typeface="ＭＳ Ｐゴシック"/>
                <a:cs typeface="ＭＳ Ｐゴシック"/>
              </a:rPr>
              <a:t>Service-Disabled Veteran-Owned Small Business </a:t>
            </a:r>
            <a:r>
              <a:rPr lang="en-US" sz="2400" dirty="0">
                <a:latin typeface="+mn-lt"/>
                <a:ea typeface="ＭＳ Ｐゴシック"/>
                <a:cs typeface="ＭＳ Ｐゴシック"/>
              </a:rPr>
              <a:t>(</a:t>
            </a:r>
            <a:r>
              <a:rPr lang="en-US" sz="2400" b="1" dirty="0">
                <a:ea typeface="ＭＳ Ｐゴシック"/>
                <a:cs typeface="ＭＳ Ｐゴシック"/>
              </a:rPr>
              <a:t>SDVOSB)</a:t>
            </a:r>
            <a:endParaRPr lang="en-US" sz="2400" dirty="0">
              <a:ea typeface="ＭＳ Ｐゴシック"/>
              <a:cs typeface="ＭＳ Ｐゴシック"/>
            </a:endParaRPr>
          </a:p>
          <a:p>
            <a:pPr lvl="1" eaLnBrk="0" hangingPunct="0">
              <a:buClr>
                <a:srgbClr val="006699"/>
              </a:buClr>
              <a:defRPr/>
            </a:pPr>
            <a:r>
              <a:rPr lang="en-US" sz="2400" b="1" dirty="0">
                <a:latin typeface="+mn-lt"/>
                <a:ea typeface="ＭＳ Ｐゴシック"/>
                <a:cs typeface="ＭＳ Ｐゴシック"/>
              </a:rPr>
              <a:t>Women-Owned Small Business (WOSB) /Economically Disadvantaged Women-Owned Small Business (EDWOSB)</a:t>
            </a:r>
          </a:p>
          <a:p>
            <a:pPr lvl="1" eaLnBrk="0" hangingPunct="0">
              <a:buClr>
                <a:srgbClr val="006699"/>
              </a:buClr>
              <a:defRPr/>
            </a:pPr>
            <a:r>
              <a:rPr lang="en-US" sz="2400" b="1" dirty="0">
                <a:ea typeface="ＭＳ Ｐゴシック"/>
                <a:cs typeface="ＭＳ Ｐゴシック"/>
              </a:rPr>
              <a:t>Historically Underutilized Business Zone (HUBZone)</a:t>
            </a:r>
          </a:p>
          <a:p>
            <a:pPr lvl="1" eaLnBrk="0" hangingPunct="0">
              <a:buClr>
                <a:srgbClr val="006699"/>
              </a:buClr>
              <a:defRPr/>
            </a:pPr>
            <a:r>
              <a:rPr lang="en-US" sz="2400" b="1" dirty="0">
                <a:latin typeface="+mn-lt"/>
                <a:ea typeface="ＭＳ Ｐゴシック"/>
                <a:cs typeface="ＭＳ Ｐゴシック"/>
              </a:rPr>
              <a:t>8(a) Business Development Program (8(a))</a:t>
            </a:r>
          </a:p>
          <a:p>
            <a:pPr eaLnBrk="0" hangingPunct="0">
              <a:buClr>
                <a:srgbClr val="006699"/>
              </a:buClr>
              <a:defRPr/>
            </a:pPr>
            <a:r>
              <a:rPr lang="en-US" sz="2400" b="1" dirty="0">
                <a:latin typeface="+mn-lt"/>
                <a:ea typeface="ＭＳ Ｐゴシック"/>
                <a:cs typeface="ＭＳ Ｐゴシック"/>
              </a:rPr>
              <a:t>	</a:t>
            </a:r>
            <a:r>
              <a:rPr lang="en-US" sz="2400" b="1" dirty="0">
                <a:ea typeface="ＭＳ Ｐゴシック"/>
                <a:cs typeface="ＭＳ Ｐゴシック"/>
              </a:rPr>
              <a:t>	</a:t>
            </a:r>
            <a:endParaRPr lang="en-US" sz="2400" dirty="0">
              <a:latin typeface="+mn-lt"/>
              <a:ea typeface="ＭＳ Ｐゴシック"/>
              <a:cs typeface="ＭＳ Ｐゴシック"/>
            </a:endParaRPr>
          </a:p>
          <a:p>
            <a:pPr eaLnBrk="0" hangingPunct="0">
              <a:defRPr/>
            </a:pPr>
            <a:endParaRPr lang="en-US" sz="2400" dirty="0">
              <a:latin typeface="+mn-lt"/>
              <a:ea typeface="ＭＳ Ｐゴシック"/>
              <a:cs typeface="ＭＳ Ｐゴシック"/>
            </a:endParaRPr>
          </a:p>
        </p:txBody>
      </p:sp>
      <p:pic>
        <p:nvPicPr>
          <p:cNvPr id="22530" name="Picture 2" descr="picture showing company employees standing in a grou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0019" y="944571"/>
            <a:ext cx="2560638" cy="201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3">
            <a:extLst>
              <a:ext uri="{FF2B5EF4-FFF2-40B4-BE49-F238E27FC236}">
                <a16:creationId xmlns:a16="http://schemas.microsoft.com/office/drawing/2014/main" id="{25EEA69D-9E90-65D9-1525-ABFF7155A1FD}"/>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34</a:t>
            </a:fld>
            <a:endParaRPr lang="en-US" sz="2000" dirty="0">
              <a:solidFill>
                <a:schemeClr val="tx1"/>
              </a:solidFill>
            </a:endParaRPr>
          </a:p>
        </p:txBody>
      </p:sp>
    </p:spTree>
    <p:extLst>
      <p:ext uri="{BB962C8B-B14F-4D97-AF65-F5344CB8AC3E}">
        <p14:creationId xmlns:p14="http://schemas.microsoft.com/office/powerpoint/2010/main" val="2675143305"/>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B1D174-16F1-5885-14AB-90F8EBA3EA01}"/>
              </a:ext>
            </a:extLst>
          </p:cNvPr>
          <p:cNvSpPr>
            <a:spLocks noGrp="1"/>
          </p:cNvSpPr>
          <p:nvPr>
            <p:ph type="title" idx="4294967295"/>
          </p:nvPr>
        </p:nvSpPr>
        <p:spPr>
          <a:xfrm>
            <a:off x="628650" y="-469232"/>
            <a:ext cx="7886700" cy="469232"/>
          </a:xfrm>
        </p:spPr>
        <p:txBody>
          <a:bodyPr vert="horz" lIns="91440" tIns="45720" rIns="91440" bIns="45720" rtlCol="0" anchor="b">
            <a:normAutofit/>
          </a:bodyPr>
          <a:lstStyle/>
          <a:p>
            <a:r>
              <a:rPr lang="en-US" dirty="0">
                <a:solidFill>
                  <a:srgbClr val="E9EDF2"/>
                </a:solidFill>
              </a:rPr>
              <a:t>Small Business</a:t>
            </a:r>
          </a:p>
        </p:txBody>
      </p:sp>
      <p:sp>
        <p:nvSpPr>
          <p:cNvPr id="12291" name="Text Box 3"/>
          <p:cNvSpPr txBox="1">
            <a:spLocks noChangeArrowheads="1"/>
          </p:cNvSpPr>
          <p:nvPr/>
        </p:nvSpPr>
        <p:spPr bwMode="auto">
          <a:xfrm>
            <a:off x="228193" y="241338"/>
            <a:ext cx="8442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545555"/>
                </a:solidFill>
                <a:latin typeface="Arial" pitchFamily="34" charset="0"/>
                <a:ea typeface="ＭＳ Ｐゴシック"/>
                <a:cs typeface="ＭＳ Ｐゴシック"/>
              </a:defRPr>
            </a:lvl1pPr>
            <a:lvl2pPr marL="742950" indent="-285750" eaLnBrk="0" hangingPunct="0">
              <a:defRPr sz="2000">
                <a:solidFill>
                  <a:srgbClr val="545555"/>
                </a:solidFill>
                <a:latin typeface="Arial" pitchFamily="34" charset="0"/>
                <a:ea typeface="ＭＳ Ｐゴシック"/>
                <a:cs typeface="ＭＳ Ｐゴシック"/>
              </a:defRPr>
            </a:lvl2pPr>
            <a:lvl3pPr marL="1143000" indent="-228600" eaLnBrk="0" hangingPunct="0">
              <a:defRPr sz="2000">
                <a:solidFill>
                  <a:srgbClr val="545555"/>
                </a:solidFill>
                <a:latin typeface="Arial" pitchFamily="34" charset="0"/>
                <a:ea typeface="ＭＳ Ｐゴシック"/>
                <a:cs typeface="ＭＳ Ｐゴシック"/>
              </a:defRPr>
            </a:lvl3pPr>
            <a:lvl4pPr marL="1600200" indent="-228600" eaLnBrk="0" hangingPunct="0">
              <a:defRPr sz="2000">
                <a:solidFill>
                  <a:srgbClr val="545555"/>
                </a:solidFill>
                <a:latin typeface="Arial" pitchFamily="34" charset="0"/>
                <a:ea typeface="ＭＳ Ｐゴシック"/>
                <a:cs typeface="ＭＳ Ｐゴシック"/>
              </a:defRPr>
            </a:lvl4pPr>
            <a:lvl5pPr marL="2057400" indent="-228600" eaLnBrk="0" hangingPunct="0">
              <a:defRPr sz="2000">
                <a:solidFill>
                  <a:srgbClr val="545555"/>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000">
                <a:solidFill>
                  <a:srgbClr val="545555"/>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000">
                <a:solidFill>
                  <a:srgbClr val="545555"/>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000">
                <a:solidFill>
                  <a:srgbClr val="545555"/>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000">
                <a:solidFill>
                  <a:srgbClr val="545555"/>
                </a:solidFill>
                <a:latin typeface="Arial" pitchFamily="34" charset="0"/>
                <a:ea typeface="ＭＳ Ｐゴシック"/>
                <a:cs typeface="ＭＳ Ｐゴシック"/>
              </a:defRPr>
            </a:lvl9pPr>
          </a:lstStyle>
          <a:p>
            <a:pPr algn="ctr">
              <a:spcBef>
                <a:spcPct val="50000"/>
              </a:spcBef>
              <a:defRPr/>
            </a:pPr>
            <a:r>
              <a:rPr lang="es-PR" altLang="en-US" sz="3200" b="1" dirty="0">
                <a:solidFill>
                  <a:srgbClr val="003F80"/>
                </a:solidFill>
                <a:latin typeface="Source Sans Pro" panose="020B0503030403020204" pitchFamily="34" charset="0"/>
                <a:ea typeface="Source Sans Pro" panose="020B0503030403020204" pitchFamily="34" charset="0"/>
              </a:rPr>
              <a:t>Small Business </a:t>
            </a:r>
            <a:endParaRPr lang="en-US" sz="3200" b="1" u="sng" dirty="0">
              <a:solidFill>
                <a:srgbClr val="003F80"/>
              </a:solidFill>
              <a:latin typeface="Source Sans Pro" panose="020B0503030403020204" pitchFamily="34" charset="0"/>
              <a:ea typeface="Source Sans Pro" panose="020B0503030403020204" pitchFamily="34" charset="0"/>
            </a:endParaRPr>
          </a:p>
        </p:txBody>
      </p:sp>
      <p:sp>
        <p:nvSpPr>
          <p:cNvPr id="36866" name="Text Box 2"/>
          <p:cNvSpPr txBox="1">
            <a:spLocks noChangeArrowheads="1"/>
          </p:cNvSpPr>
          <p:nvPr/>
        </p:nvSpPr>
        <p:spPr bwMode="auto">
          <a:xfrm>
            <a:off x="434054" y="1651518"/>
            <a:ext cx="5411011" cy="369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ct val="35000"/>
              </a:spcAft>
              <a:buClr>
                <a:srgbClr val="2BAFD0"/>
              </a:buClr>
              <a:buFont typeface="Wingdings" pitchFamily="2" charset="2"/>
              <a:buChar char="§"/>
              <a:defRPr sz="2800">
                <a:solidFill>
                  <a:srgbClr val="166276"/>
                </a:solidFill>
                <a:latin typeface="Arial" pitchFamily="34" charset="0"/>
                <a:ea typeface="ＭＳ Ｐゴシック" pitchFamily="34" charset="-128"/>
              </a:defRPr>
            </a:lvl1pPr>
            <a:lvl2pPr eaLnBrk="0" hangingPunct="0">
              <a:spcBef>
                <a:spcPct val="20000"/>
              </a:spcBef>
              <a:spcAft>
                <a:spcPct val="35000"/>
              </a:spcAft>
              <a:buClr>
                <a:srgbClr val="2BAFD0"/>
              </a:buClr>
              <a:buFont typeface="Wingdings" pitchFamily="2" charset="2"/>
              <a:buChar char="§"/>
              <a:defRPr sz="2000">
                <a:solidFill>
                  <a:srgbClr val="727176"/>
                </a:solidFill>
                <a:latin typeface="Arial" pitchFamily="34" charset="0"/>
                <a:ea typeface="ＭＳ Ｐゴシック" pitchFamily="34" charset="-128"/>
              </a:defRPr>
            </a:lvl2pPr>
            <a:lvl3pPr marL="1143000" indent="-228600" eaLnBrk="0" hangingPunct="0">
              <a:spcBef>
                <a:spcPct val="20000"/>
              </a:spcBef>
              <a:spcAft>
                <a:spcPct val="35000"/>
              </a:spcAft>
              <a:buClr>
                <a:srgbClr val="2BAFD0"/>
              </a:buClr>
              <a:buFont typeface="Wingdings" pitchFamily="2" charset="2"/>
              <a:buChar char="§"/>
              <a:defRPr sz="2400">
                <a:solidFill>
                  <a:srgbClr val="2BAFD0"/>
                </a:solidFill>
                <a:latin typeface="Arial" pitchFamily="34" charset="0"/>
                <a:ea typeface="ＭＳ Ｐゴシック" pitchFamily="34" charset="-128"/>
              </a:defRPr>
            </a:lvl3pPr>
            <a:lvl4pPr marL="1600200" indent="-228600" eaLnBrk="0" hangingPunct="0">
              <a:spcBef>
                <a:spcPct val="20000"/>
              </a:spcBef>
              <a:spcAft>
                <a:spcPct val="35000"/>
              </a:spcAft>
              <a:buClr>
                <a:srgbClr val="2BAFD0"/>
              </a:buClr>
              <a:buFont typeface="Wingdings" pitchFamily="2" charset="2"/>
              <a:buChar char="§"/>
              <a:defRPr sz="1600">
                <a:solidFill>
                  <a:srgbClr val="176276"/>
                </a:solidFill>
                <a:latin typeface="Arial" pitchFamily="34" charset="0"/>
                <a:ea typeface="ＭＳ Ｐゴシック" pitchFamily="34" charset="-128"/>
              </a:defRPr>
            </a:lvl4pPr>
            <a:lvl5pPr marL="2057400" indent="-228600" eaLnBrk="0"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5pPr>
            <a:lvl6pPr marL="25146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6pPr>
            <a:lvl7pPr marL="29718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7pPr>
            <a:lvl8pPr marL="34290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8pPr>
            <a:lvl9pPr marL="38862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9pPr>
          </a:lstStyle>
          <a:p>
            <a:pPr>
              <a:lnSpc>
                <a:spcPct val="75000"/>
              </a:lnSpc>
              <a:spcBef>
                <a:spcPct val="50000"/>
              </a:spcBef>
              <a:spcAft>
                <a:spcPct val="0"/>
              </a:spcAft>
              <a:buClrTx/>
              <a:buNone/>
            </a:pPr>
            <a:r>
              <a:rPr lang="es-PR" altLang="en-US" dirty="0">
                <a:solidFill>
                  <a:schemeClr val="tx1"/>
                </a:solidFill>
                <a:latin typeface="Source Sans Pro" panose="020B0503030403020204" pitchFamily="34" charset="0"/>
                <a:ea typeface="Source Sans Pro" panose="020B0503030403020204" pitchFamily="34" charset="0"/>
              </a:rPr>
              <a:t>Small Business </a:t>
            </a:r>
          </a:p>
          <a:p>
            <a:pPr marL="457200" indent="-457200">
              <a:lnSpc>
                <a:spcPct val="75000"/>
              </a:lnSpc>
              <a:spcBef>
                <a:spcPct val="50000"/>
              </a:spcBef>
              <a:spcAft>
                <a:spcPct val="0"/>
              </a:spcAft>
              <a:buClrTx/>
            </a:pPr>
            <a:r>
              <a:rPr lang="en-US" altLang="en-US" dirty="0">
                <a:solidFill>
                  <a:srgbClr val="000000"/>
                </a:solidFill>
                <a:latin typeface="Source Sans Pro" panose="020B0503030403020204" pitchFamily="34" charset="0"/>
                <a:ea typeface="Source Sans Pro" panose="020B0503030403020204" pitchFamily="34" charset="0"/>
              </a:rPr>
              <a:t>Number of employees over the past year (Manufacture or Wholesalers).* </a:t>
            </a:r>
          </a:p>
          <a:p>
            <a:pPr marL="457200" indent="-457200">
              <a:spcBef>
                <a:spcPct val="40000"/>
              </a:spcBef>
              <a:spcAft>
                <a:spcPts val="4200"/>
              </a:spcAft>
              <a:buClrTx/>
            </a:pPr>
            <a:r>
              <a:rPr lang="en-US" altLang="en-US" dirty="0">
                <a:solidFill>
                  <a:srgbClr val="000000"/>
                </a:solidFill>
                <a:latin typeface="Source Sans Pro" panose="020B0503030403020204" pitchFamily="34" charset="0"/>
                <a:ea typeface="Source Sans Pro" panose="020B0503030403020204" pitchFamily="34" charset="0"/>
              </a:rPr>
              <a:t>Average annual receipts over the past 5 years. * </a:t>
            </a:r>
          </a:p>
          <a:p>
            <a:pPr>
              <a:spcBef>
                <a:spcPct val="40000"/>
              </a:spcBef>
              <a:spcAft>
                <a:spcPct val="0"/>
              </a:spcAft>
              <a:buClrTx/>
              <a:buNone/>
            </a:pPr>
            <a:r>
              <a:rPr lang="en-US" altLang="en-US" sz="2400" dirty="0">
                <a:solidFill>
                  <a:srgbClr val="000000"/>
                </a:solidFill>
                <a:latin typeface="Source Sans Pro" panose="020B0503030403020204" pitchFamily="34" charset="0"/>
                <a:ea typeface="Source Sans Pro" panose="020B0503030403020204" pitchFamily="34" charset="0"/>
              </a:rPr>
              <a:t>*Size standards vary by industry.</a:t>
            </a:r>
            <a:endParaRPr lang="es-ES" altLang="en-US" sz="2400" dirty="0">
              <a:solidFill>
                <a:srgbClr val="000000"/>
              </a:solidFill>
              <a:latin typeface="Source Sans Pro" panose="020B0503030403020204" pitchFamily="34" charset="0"/>
              <a:ea typeface="Source Sans Pro" panose="020B0503030403020204" pitchFamily="34" charset="0"/>
            </a:endParaRPr>
          </a:p>
        </p:txBody>
      </p:sp>
      <p:pic>
        <p:nvPicPr>
          <p:cNvPr id="49156" name="Picture 8" descr="picture of a man holding a work tool"/>
          <p:cNvPicPr>
            <a:picLocks noChangeAspect="1"/>
          </p:cNvPicPr>
          <p:nvPr/>
        </p:nvPicPr>
        <p:blipFill>
          <a:blip r:embed="rId2" cstate="screen"/>
          <a:srcRect/>
          <a:stretch>
            <a:fillRect/>
          </a:stretch>
        </p:blipFill>
        <p:spPr bwMode="auto">
          <a:xfrm>
            <a:off x="6574681" y="2294577"/>
            <a:ext cx="1890298" cy="28502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Slide Number Placeholder 3">
            <a:extLst>
              <a:ext uri="{FF2B5EF4-FFF2-40B4-BE49-F238E27FC236}">
                <a16:creationId xmlns:a16="http://schemas.microsoft.com/office/drawing/2014/main" id="{0A21D3AE-2C1F-B936-D458-DD1D11CE46D4}"/>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35</a:t>
            </a:fld>
            <a:endParaRPr lang="en-US" sz="2000" dirty="0">
              <a:solidFill>
                <a:schemeClr val="tx1"/>
              </a:solidFill>
            </a:endParaRPr>
          </a:p>
        </p:txBody>
      </p:sp>
    </p:spTree>
    <p:extLst>
      <p:ext uri="{BB962C8B-B14F-4D97-AF65-F5344CB8AC3E}">
        <p14:creationId xmlns:p14="http://schemas.microsoft.com/office/powerpoint/2010/main" val="1712866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blinds(horizontal)">
                                      <p:cBhvr>
                                        <p:cTn id="7" dur="5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24" y="327819"/>
            <a:ext cx="8229600" cy="466265"/>
          </a:xfrm>
        </p:spPr>
        <p:txBody>
          <a:bodyPr>
            <a:normAutofit fontScale="90000"/>
          </a:bodyPr>
          <a:lstStyle/>
          <a:p>
            <a:r>
              <a:rPr lang="en-US" sz="2800" dirty="0"/>
              <a:t>Small Disadvantaged Business (SDB)</a:t>
            </a:r>
          </a:p>
        </p:txBody>
      </p:sp>
      <p:sp>
        <p:nvSpPr>
          <p:cNvPr id="7" name="Text Placeholder 3"/>
          <p:cNvSpPr txBox="1">
            <a:spLocks/>
          </p:cNvSpPr>
          <p:nvPr/>
        </p:nvSpPr>
        <p:spPr bwMode="auto">
          <a:xfrm>
            <a:off x="169756" y="1076298"/>
            <a:ext cx="8837435" cy="4397576"/>
          </a:xfrm>
          <a:prstGeom prst="rect">
            <a:avLst/>
          </a:prstGeom>
          <a:noFill/>
          <a:ln w="9525">
            <a:noFill/>
            <a:miter lim="800000"/>
            <a:headEnd/>
            <a:tailEnd/>
          </a:ln>
        </p:spPr>
        <p:txBody>
          <a:bodyPr/>
          <a:lstStyle/>
          <a:p>
            <a:pPr marL="365760" indent="-256032" fontAlgn="auto">
              <a:spcBef>
                <a:spcPts val="400"/>
              </a:spcBef>
              <a:spcAft>
                <a:spcPts val="0"/>
              </a:spcAft>
              <a:buClr>
                <a:schemeClr val="accent1"/>
              </a:buClr>
              <a:buSzPct val="68000"/>
              <a:defRPr/>
            </a:pPr>
            <a:r>
              <a:rPr lang="en-US" b="1" dirty="0">
                <a:solidFill>
                  <a:schemeClr val="tx1"/>
                </a:solidFill>
                <a:latin typeface="Source Sans Pro" panose="020B0503030403020204" pitchFamily="34" charset="0"/>
                <a:ea typeface="Source Sans Pro" panose="020B0503030403020204" pitchFamily="34" charset="0"/>
                <a:cs typeface="Times New Roman" pitchFamily="18" charset="0"/>
              </a:rPr>
              <a:t>1. Social Disadvantage</a:t>
            </a:r>
          </a:p>
          <a:p>
            <a:pPr marL="109728" fontAlgn="auto">
              <a:spcBef>
                <a:spcPts val="400"/>
              </a:spcBef>
              <a:spcAft>
                <a:spcPts val="1200"/>
              </a:spcAft>
              <a:buClr>
                <a:schemeClr val="accent1"/>
              </a:buClr>
              <a:buSzPct val="68000"/>
              <a:defRPr/>
            </a:pP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Native American / Hispanic  / African-American / Asia-Pacific-American</a:t>
            </a:r>
            <a:endParaRPr lang="en-US" u="sng" dirty="0">
              <a:latin typeface="Source Sans Pro" panose="020B0503030403020204" pitchFamily="34" charset="0"/>
              <a:ea typeface="Source Sans Pro" panose="020B0503030403020204" pitchFamily="34" charset="0"/>
              <a:cs typeface="Times New Roman" pitchFamily="18" charset="0"/>
            </a:endParaRPr>
          </a:p>
          <a:p>
            <a:pPr marL="365760" indent="-256032" fontAlgn="auto">
              <a:spcBef>
                <a:spcPts val="400"/>
              </a:spcBef>
              <a:spcAft>
                <a:spcPts val="0"/>
              </a:spcAft>
              <a:buClr>
                <a:schemeClr val="accent1"/>
              </a:buClr>
              <a:buSzPct val="68000"/>
              <a:defRPr/>
            </a:pPr>
            <a:r>
              <a:rPr lang="en-US" b="1" dirty="0">
                <a:latin typeface="Source Sans Pro" panose="020B0503030403020204" pitchFamily="34" charset="0"/>
                <a:ea typeface="Source Sans Pro" panose="020B0503030403020204" pitchFamily="34" charset="0"/>
                <a:cs typeface="Times New Roman" pitchFamily="18" charset="0"/>
              </a:rPr>
              <a:t>2. Economic Disadvantage</a:t>
            </a:r>
            <a:endParaRPr lang="en-US" u="sng" dirty="0">
              <a:solidFill>
                <a:schemeClr val="tx1"/>
              </a:solidFill>
              <a:latin typeface="Source Sans Pro" panose="020B0503030403020204" pitchFamily="34" charset="0"/>
              <a:ea typeface="Source Sans Pro" panose="020B0503030403020204" pitchFamily="34" charset="0"/>
              <a:cs typeface="Times New Roman" pitchFamily="18" charset="0"/>
            </a:endParaRPr>
          </a:p>
          <a:p>
            <a:pPr marL="115888" fontAlgn="auto">
              <a:spcBef>
                <a:spcPts val="324"/>
              </a:spcBef>
              <a:spcAft>
                <a:spcPts val="0"/>
              </a:spcAft>
              <a:buClr>
                <a:srgbClr val="060D98"/>
              </a:buClr>
              <a:defRPr/>
            </a:pP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Personal net worth (assets minus liabilities) </a:t>
            </a:r>
            <a:r>
              <a:rPr lang="en-US" b="1" dirty="0">
                <a:solidFill>
                  <a:schemeClr val="tx1"/>
                </a:solidFill>
                <a:latin typeface="Source Sans Pro" panose="020B0503030403020204" pitchFamily="34" charset="0"/>
                <a:ea typeface="Source Sans Pro" panose="020B0503030403020204" pitchFamily="34" charset="0"/>
                <a:cs typeface="Times New Roman" pitchFamily="18" charset="0"/>
              </a:rPr>
              <a:t>is less than $850,000 </a:t>
            </a: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excluding*:</a:t>
            </a:r>
          </a:p>
          <a:p>
            <a:pPr marL="747712" lvl="1" indent="-342900" fontAlgn="auto">
              <a:spcBef>
                <a:spcPts val="0"/>
              </a:spcBef>
              <a:spcAft>
                <a:spcPts val="0"/>
              </a:spcAft>
              <a:buClr>
                <a:srgbClr val="060D98"/>
              </a:buClr>
              <a:buSzPct val="100000"/>
              <a:buFont typeface="Arial" pitchFamily="34" charset="0"/>
              <a:buChar char="•"/>
              <a:defRPr/>
            </a:pP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Primary personal residence</a:t>
            </a:r>
          </a:p>
          <a:p>
            <a:pPr marL="747712" lvl="1" indent="-342900" fontAlgn="auto">
              <a:spcBef>
                <a:spcPts val="0"/>
              </a:spcBef>
              <a:spcAft>
                <a:spcPts val="0"/>
              </a:spcAft>
              <a:buClr>
                <a:srgbClr val="060D98"/>
              </a:buClr>
              <a:buSzPct val="100000"/>
              <a:buFont typeface="Arial" pitchFamily="34" charset="0"/>
              <a:buChar char="•"/>
              <a:defRPr/>
            </a:pP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Ownership in business</a:t>
            </a:r>
          </a:p>
          <a:p>
            <a:pPr marL="747712" lvl="1" indent="-342900" fontAlgn="auto">
              <a:spcBef>
                <a:spcPts val="0"/>
              </a:spcBef>
              <a:spcAft>
                <a:spcPts val="0"/>
              </a:spcAft>
              <a:buClr>
                <a:srgbClr val="060D98"/>
              </a:buClr>
              <a:buSzPct val="100000"/>
              <a:buFont typeface="Arial" pitchFamily="34" charset="0"/>
              <a:buChar char="•"/>
              <a:defRPr/>
            </a:pP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Income reinvested or used to pay taxes of business</a:t>
            </a:r>
          </a:p>
          <a:p>
            <a:pPr marL="747712" lvl="1" indent="-342900" fontAlgn="auto">
              <a:spcBef>
                <a:spcPts val="0"/>
              </a:spcBef>
              <a:spcAft>
                <a:spcPts val="0"/>
              </a:spcAft>
              <a:buClr>
                <a:srgbClr val="060D98"/>
              </a:buClr>
              <a:buSzPct val="100000"/>
              <a:buFont typeface="Arial" pitchFamily="34" charset="0"/>
              <a:buChar char="•"/>
              <a:defRPr/>
            </a:pP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Funds reinvested in IRA or other retirement account**</a:t>
            </a:r>
          </a:p>
          <a:p>
            <a:pPr marL="747712" lvl="1" indent="-342900" fontAlgn="auto">
              <a:spcBef>
                <a:spcPts val="0"/>
              </a:spcBef>
              <a:spcAft>
                <a:spcPts val="1200"/>
              </a:spcAft>
              <a:buClr>
                <a:srgbClr val="060D98"/>
              </a:buClr>
              <a:buSzPct val="100000"/>
              <a:buFont typeface="Arial" pitchFamily="34" charset="0"/>
              <a:buChar char="•"/>
              <a:defRPr/>
            </a:pP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Transferred assets within two years if to or on behalf of immediate family member for select purposes***</a:t>
            </a:r>
          </a:p>
          <a:p>
            <a:pPr marL="115888" fontAlgn="auto">
              <a:spcBef>
                <a:spcPts val="324"/>
              </a:spcBef>
              <a:spcAft>
                <a:spcPts val="0"/>
              </a:spcAft>
              <a:buClr>
                <a:srgbClr val="060D98"/>
              </a:buClr>
              <a:defRPr/>
            </a:pPr>
            <a:r>
              <a:rPr lang="en-US" b="1" dirty="0">
                <a:solidFill>
                  <a:schemeClr val="tx1"/>
                </a:solidFill>
                <a:latin typeface="Source Sans Pro" panose="020B0503030403020204" pitchFamily="34" charset="0"/>
                <a:ea typeface="Source Sans Pro" panose="020B0503030403020204" pitchFamily="34" charset="0"/>
                <a:cs typeface="Times New Roman" pitchFamily="18" charset="0"/>
              </a:rPr>
              <a:t>Adjusted gross income average over three years is $400,000 or less </a:t>
            </a: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excluding:</a:t>
            </a:r>
          </a:p>
          <a:p>
            <a:pPr marL="747712" lvl="1" indent="-342900" fontAlgn="auto">
              <a:spcBef>
                <a:spcPts val="350"/>
              </a:spcBef>
              <a:spcAft>
                <a:spcPts val="1200"/>
              </a:spcAft>
              <a:buClr>
                <a:srgbClr val="060D98"/>
              </a:buClr>
              <a:buSzPct val="100000"/>
              <a:buFont typeface="Arial" pitchFamily="34" charset="0"/>
              <a:buChar char="•"/>
              <a:defRPr/>
            </a:pP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Income reinvested or used to pay taxes of business</a:t>
            </a:r>
          </a:p>
          <a:p>
            <a:pPr indent="-52388">
              <a:spcBef>
                <a:spcPts val="350"/>
              </a:spcBef>
              <a:spcAft>
                <a:spcPts val="1800"/>
              </a:spcAft>
              <a:buClr>
                <a:srgbClr val="060D98"/>
              </a:buClr>
              <a:buSzPct val="100000"/>
              <a:defRPr/>
            </a:pPr>
            <a:r>
              <a:rPr lang="en-US" b="1" dirty="0">
                <a:latin typeface="Source Sans Pro" panose="020B0503030403020204" pitchFamily="34" charset="0"/>
                <a:ea typeface="Source Sans Pro" panose="020B0503030403020204" pitchFamily="34" charset="0"/>
                <a:cs typeface="Times New Roman" pitchFamily="18" charset="0"/>
              </a:rPr>
              <a:t>   F</a:t>
            </a:r>
            <a:r>
              <a:rPr lang="en-US" b="1" dirty="0">
                <a:solidFill>
                  <a:schemeClr val="tx1"/>
                </a:solidFill>
                <a:latin typeface="Source Sans Pro" panose="020B0503030403020204" pitchFamily="34" charset="0"/>
                <a:ea typeface="Source Sans Pro" panose="020B0503030403020204" pitchFamily="34" charset="0"/>
                <a:cs typeface="Times New Roman" pitchFamily="18" charset="0"/>
              </a:rPr>
              <a:t>air Market Value of all assets NTE $6.5M</a:t>
            </a:r>
          </a:p>
          <a:p>
            <a:pPr marL="747712" lvl="1" indent="-342900" fontAlgn="auto">
              <a:spcBef>
                <a:spcPts val="350"/>
              </a:spcBef>
              <a:spcAft>
                <a:spcPts val="0"/>
              </a:spcAft>
              <a:buClr>
                <a:srgbClr val="060D98"/>
              </a:buClr>
              <a:buSzPct val="100000"/>
              <a:buFont typeface="Arial" pitchFamily="34" charset="0"/>
              <a:buChar char="•"/>
              <a:defRPr/>
            </a:pPr>
            <a:endParaRPr lang="en-US" dirty="0">
              <a:solidFill>
                <a:schemeClr val="tx1"/>
              </a:solidFill>
              <a:latin typeface="Calibri" pitchFamily="34" charset="0"/>
              <a:ea typeface="+mn-ea"/>
              <a:cs typeface="Times New Roman" pitchFamily="18" charset="0"/>
            </a:endParaRPr>
          </a:p>
        </p:txBody>
      </p:sp>
      <p:sp>
        <p:nvSpPr>
          <p:cNvPr id="40963" name="TextBox 10"/>
          <p:cNvSpPr txBox="1">
            <a:spLocks noChangeArrowheads="1"/>
          </p:cNvSpPr>
          <p:nvPr/>
        </p:nvSpPr>
        <p:spPr bwMode="auto">
          <a:xfrm>
            <a:off x="290091" y="5545872"/>
            <a:ext cx="8380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spcAft>
                <a:spcPct val="35000"/>
              </a:spcAft>
              <a:buClr>
                <a:srgbClr val="2BAFD0"/>
              </a:buClr>
              <a:buFont typeface="Wingdings" pitchFamily="2" charset="2"/>
              <a:buChar char="§"/>
              <a:defRPr sz="2800">
                <a:solidFill>
                  <a:srgbClr val="166276"/>
                </a:solidFill>
                <a:latin typeface="Arial" pitchFamily="34" charset="0"/>
                <a:ea typeface="ＭＳ Ｐゴシック" pitchFamily="34" charset="-128"/>
              </a:defRPr>
            </a:lvl1pPr>
            <a:lvl2pPr marL="742950" indent="-285750" eaLnBrk="0" hangingPunct="0">
              <a:spcBef>
                <a:spcPct val="20000"/>
              </a:spcBef>
              <a:spcAft>
                <a:spcPct val="35000"/>
              </a:spcAft>
              <a:buClr>
                <a:srgbClr val="2BAFD0"/>
              </a:buClr>
              <a:buFont typeface="Wingdings" pitchFamily="2" charset="2"/>
              <a:buChar char="§"/>
              <a:defRPr sz="2000">
                <a:solidFill>
                  <a:srgbClr val="727176"/>
                </a:solidFill>
                <a:latin typeface="Arial" pitchFamily="34" charset="0"/>
                <a:ea typeface="ＭＳ Ｐゴシック" pitchFamily="34" charset="-128"/>
              </a:defRPr>
            </a:lvl2pPr>
            <a:lvl3pPr eaLnBrk="0" hangingPunct="0">
              <a:spcBef>
                <a:spcPct val="20000"/>
              </a:spcBef>
              <a:spcAft>
                <a:spcPct val="35000"/>
              </a:spcAft>
              <a:buClr>
                <a:srgbClr val="2BAFD0"/>
              </a:buClr>
              <a:buFont typeface="Wingdings" pitchFamily="2" charset="2"/>
              <a:buChar char="§"/>
              <a:defRPr sz="2400">
                <a:solidFill>
                  <a:srgbClr val="2BAFD0"/>
                </a:solidFill>
                <a:latin typeface="Arial" pitchFamily="34" charset="0"/>
                <a:ea typeface="ＭＳ Ｐゴシック" pitchFamily="34" charset="-128"/>
              </a:defRPr>
            </a:lvl3pPr>
            <a:lvl4pPr marL="1600200" indent="-228600" eaLnBrk="0" hangingPunct="0">
              <a:spcBef>
                <a:spcPct val="20000"/>
              </a:spcBef>
              <a:spcAft>
                <a:spcPct val="35000"/>
              </a:spcAft>
              <a:buClr>
                <a:srgbClr val="2BAFD0"/>
              </a:buClr>
              <a:buFont typeface="Wingdings" pitchFamily="2" charset="2"/>
              <a:buChar char="§"/>
              <a:defRPr sz="1600">
                <a:solidFill>
                  <a:srgbClr val="176276"/>
                </a:solidFill>
                <a:latin typeface="Arial" pitchFamily="34" charset="0"/>
                <a:ea typeface="ＭＳ Ｐゴシック" pitchFamily="34" charset="-128"/>
              </a:defRPr>
            </a:lvl4pPr>
            <a:lvl5pPr marL="2057400" indent="-228600" eaLnBrk="0"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5pPr>
            <a:lvl6pPr marL="25146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6pPr>
            <a:lvl7pPr marL="29718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7pPr>
            <a:lvl8pPr marL="34290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8pPr>
            <a:lvl9pPr marL="38862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9pPr>
          </a:lstStyle>
          <a:p>
            <a:pPr marL="0" lvl="2" eaLnBrk="1" hangingPunct="1">
              <a:spcBef>
                <a:spcPct val="0"/>
              </a:spcBef>
              <a:spcAft>
                <a:spcPct val="0"/>
              </a:spcAft>
              <a:buClrTx/>
              <a:buFontTx/>
              <a:buNone/>
            </a:pPr>
            <a:r>
              <a:rPr lang="en-US" altLang="en-US" sz="1200" dirty="0">
                <a:solidFill>
                  <a:schemeClr val="tx1"/>
                </a:solidFill>
                <a:latin typeface="Calibri" pitchFamily="34" charset="0"/>
                <a:cs typeface="Times New Roman" pitchFamily="18" charset="0"/>
              </a:rPr>
              <a:t>* SBA Form 413 Personal Financial Statement  </a:t>
            </a:r>
          </a:p>
          <a:p>
            <a:pPr marL="0" lvl="2" eaLnBrk="1" hangingPunct="1">
              <a:spcBef>
                <a:spcPct val="0"/>
              </a:spcBef>
              <a:spcAft>
                <a:spcPct val="0"/>
              </a:spcAft>
              <a:buClrTx/>
              <a:buFontTx/>
              <a:buNone/>
            </a:pPr>
            <a:r>
              <a:rPr lang="en-US" altLang="en-US" sz="1200" dirty="0">
                <a:solidFill>
                  <a:schemeClr val="tx1"/>
                </a:solidFill>
                <a:latin typeface="Calibri" pitchFamily="34" charset="0"/>
                <a:cs typeface="Times New Roman" pitchFamily="18" charset="0"/>
              </a:rPr>
              <a:t>* *Must be IRA or other official retirement account that is unavailable until retirement age without significant penalty</a:t>
            </a:r>
          </a:p>
          <a:p>
            <a:pPr marL="0" lvl="2" eaLnBrk="1" hangingPunct="1">
              <a:spcBef>
                <a:spcPct val="0"/>
              </a:spcBef>
              <a:spcAft>
                <a:spcPct val="0"/>
              </a:spcAft>
              <a:buClrTx/>
              <a:buFontTx/>
              <a:buNone/>
            </a:pPr>
            <a:r>
              <a:rPr lang="en-US" altLang="en-US" sz="1200" dirty="0">
                <a:solidFill>
                  <a:schemeClr val="tx1"/>
                </a:solidFill>
                <a:latin typeface="Calibri" pitchFamily="34" charset="0"/>
                <a:cs typeface="Times New Roman" pitchFamily="18" charset="0"/>
              </a:rPr>
              <a:t>** *Select purposes are for that individual’s education, medical expenses or other essential support or to family member in recognition of special event</a:t>
            </a:r>
            <a:endParaRPr lang="en-US" altLang="en-US" sz="1200" dirty="0">
              <a:solidFill>
                <a:schemeClr val="tx1"/>
              </a:solidFill>
              <a:cs typeface="Times New Roman" pitchFamily="18" charset="0"/>
            </a:endParaRPr>
          </a:p>
        </p:txBody>
      </p:sp>
      <p:sp>
        <p:nvSpPr>
          <p:cNvPr id="3" name="Slide Number Placeholder 3">
            <a:extLst>
              <a:ext uri="{FF2B5EF4-FFF2-40B4-BE49-F238E27FC236}">
                <a16:creationId xmlns:a16="http://schemas.microsoft.com/office/drawing/2014/main" id="{F34862B1-E338-9B6A-6777-3136C8567984}"/>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36</a:t>
            </a:fld>
            <a:endParaRPr lang="en-US" sz="2000" dirty="0">
              <a:solidFill>
                <a:schemeClr val="tx1"/>
              </a:solidFill>
            </a:endParaRPr>
          </a:p>
        </p:txBody>
      </p:sp>
    </p:spTree>
    <p:extLst>
      <p:ext uri="{BB962C8B-B14F-4D97-AF65-F5344CB8AC3E}">
        <p14:creationId xmlns:p14="http://schemas.microsoft.com/office/powerpoint/2010/main" val="545599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CD02EAE9-6BF1-4E0D-9A15-54F9D696D807}"/>
              </a:ext>
            </a:extLst>
          </p:cNvPr>
          <p:cNvSpPr>
            <a:spLocks noGrp="1"/>
          </p:cNvSpPr>
          <p:nvPr>
            <p:ph type="title"/>
          </p:nvPr>
        </p:nvSpPr>
        <p:spPr>
          <a:xfrm>
            <a:off x="671725" y="233264"/>
            <a:ext cx="7886700" cy="731794"/>
          </a:xfrm>
        </p:spPr>
        <p:txBody>
          <a:bodyPr/>
          <a:lstStyle/>
          <a:p>
            <a:r>
              <a:rPr lang="en-US" sz="2800" dirty="0">
                <a:solidFill>
                  <a:srgbClr val="002E6D"/>
                </a:solidFill>
              </a:rPr>
              <a:t>Service-Disabled Veteran-Owned </a:t>
            </a:r>
            <a:br>
              <a:rPr lang="en-US" sz="2800" dirty="0">
                <a:solidFill>
                  <a:srgbClr val="002E6D"/>
                </a:solidFill>
              </a:rPr>
            </a:br>
            <a:r>
              <a:rPr lang="en-US" sz="2800" dirty="0">
                <a:solidFill>
                  <a:srgbClr val="002E6D"/>
                </a:solidFill>
              </a:rPr>
              <a:t>Small Business Program (SDVOSB)</a:t>
            </a:r>
          </a:p>
        </p:txBody>
      </p:sp>
      <p:pic>
        <p:nvPicPr>
          <p:cNvPr id="7" name="Picture 6" descr="Image of business man speaking to a small group of business people.">
            <a:extLst>
              <a:ext uri="{FF2B5EF4-FFF2-40B4-BE49-F238E27FC236}">
                <a16:creationId xmlns:a16="http://schemas.microsoft.com/office/drawing/2014/main" id="{AFD30C2C-367F-4606-BAF1-B5BD11A07D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217" t="5254"/>
          <a:stretch/>
        </p:blipFill>
        <p:spPr>
          <a:xfrm>
            <a:off x="0" y="1086627"/>
            <a:ext cx="8118287" cy="5250618"/>
          </a:xfrm>
          <a:prstGeom prst="rect">
            <a:avLst/>
          </a:prstGeom>
          <a:ln>
            <a:noFill/>
          </a:ln>
          <a:effectLst/>
        </p:spPr>
      </p:pic>
      <p:sp>
        <p:nvSpPr>
          <p:cNvPr id="11" name="Rectangle 10">
            <a:extLst>
              <a:ext uri="{FF2B5EF4-FFF2-40B4-BE49-F238E27FC236}">
                <a16:creationId xmlns:a16="http://schemas.microsoft.com/office/drawing/2014/main" id="{BD753A5F-7DBA-4292-8A1C-8CB48122C104}"/>
              </a:ext>
              <a:ext uri="{C183D7F6-B498-43B3-948B-1728B52AA6E4}">
                <adec:decorative xmlns:adec="http://schemas.microsoft.com/office/drawing/2017/decorative" val="1"/>
              </a:ext>
            </a:extLst>
          </p:cNvPr>
          <p:cNvSpPr/>
          <p:nvPr/>
        </p:nvSpPr>
        <p:spPr>
          <a:xfrm>
            <a:off x="5419725" y="923856"/>
            <a:ext cx="3724274" cy="563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911CFAC8-A25A-44EF-9371-33E9E10D49D5}"/>
              </a:ext>
              <a:ext uri="{C183D7F6-B498-43B3-948B-1728B52AA6E4}">
                <adec:decorative xmlns:adec="http://schemas.microsoft.com/office/drawing/2017/decorative" val="1"/>
              </a:ext>
            </a:extLst>
          </p:cNvPr>
          <p:cNvSpPr/>
          <p:nvPr/>
        </p:nvSpPr>
        <p:spPr>
          <a:xfrm flipH="1">
            <a:off x="5419724" y="1706465"/>
            <a:ext cx="3724275" cy="1133475"/>
          </a:xfrm>
          <a:prstGeom prst="snip1Rect">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5581650" y="1919259"/>
            <a:ext cx="3562350" cy="707886"/>
          </a:xfrm>
          <a:prstGeom prst="rect">
            <a:avLst/>
          </a:prstGeom>
          <a:noFill/>
        </p:spPr>
        <p:txBody>
          <a:bodyPr wrap="square" rtlCol="0" anchor="ctr">
            <a:spAutoFit/>
          </a:bodyPr>
          <a:lstStyle/>
          <a:p>
            <a:r>
              <a:rPr lang="en-US" sz="2000" b="1">
                <a:solidFill>
                  <a:schemeClr val="bg1"/>
                </a:solidFill>
                <a:latin typeface="Source Sans Pro"/>
              </a:rPr>
              <a:t>Qualify for set-aside opportunities</a:t>
            </a:r>
          </a:p>
        </p:txBody>
      </p:sp>
      <p:sp>
        <p:nvSpPr>
          <p:cNvPr id="27" name="Rectangle: Single Corner Snipped 26">
            <a:extLst>
              <a:ext uri="{FF2B5EF4-FFF2-40B4-BE49-F238E27FC236}">
                <a16:creationId xmlns:a16="http://schemas.microsoft.com/office/drawing/2014/main" id="{0718C2CB-FC27-40B2-B6F7-3A850240B571}"/>
              </a:ext>
              <a:ext uri="{C183D7F6-B498-43B3-948B-1728B52AA6E4}">
                <adec:decorative xmlns:adec="http://schemas.microsoft.com/office/drawing/2017/decorative" val="1"/>
              </a:ext>
            </a:extLst>
          </p:cNvPr>
          <p:cNvSpPr/>
          <p:nvPr/>
        </p:nvSpPr>
        <p:spPr>
          <a:xfrm flipH="1">
            <a:off x="5419725" y="3110030"/>
            <a:ext cx="3724275" cy="1133475"/>
          </a:xfrm>
          <a:prstGeom prst="snip1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TextBox 90"/>
          <p:cNvSpPr txBox="1"/>
          <p:nvPr/>
        </p:nvSpPr>
        <p:spPr>
          <a:xfrm>
            <a:off x="5581650" y="3459878"/>
            <a:ext cx="3638550" cy="400110"/>
          </a:xfrm>
          <a:prstGeom prst="rect">
            <a:avLst/>
          </a:prstGeom>
          <a:noFill/>
        </p:spPr>
        <p:txBody>
          <a:bodyPr wrap="square" rtlCol="0" anchor="ctr">
            <a:spAutoFit/>
          </a:bodyPr>
          <a:lstStyle/>
          <a:p>
            <a:r>
              <a:rPr lang="en-US" sz="2000" b="1">
                <a:solidFill>
                  <a:schemeClr val="bg1"/>
                </a:solidFill>
                <a:latin typeface="Source Sans Pro"/>
              </a:rPr>
              <a:t>Build capacity and grow</a:t>
            </a:r>
          </a:p>
        </p:txBody>
      </p:sp>
      <p:sp>
        <p:nvSpPr>
          <p:cNvPr id="28" name="Rectangle: Single Corner Snipped 27">
            <a:extLst>
              <a:ext uri="{FF2B5EF4-FFF2-40B4-BE49-F238E27FC236}">
                <a16:creationId xmlns:a16="http://schemas.microsoft.com/office/drawing/2014/main" id="{238D1D22-93D6-4EA6-8210-EBE265F62387}"/>
              </a:ext>
              <a:ext uri="{C183D7F6-B498-43B3-948B-1728B52AA6E4}">
                <adec:decorative xmlns:adec="http://schemas.microsoft.com/office/drawing/2017/decorative" val="1"/>
              </a:ext>
            </a:extLst>
          </p:cNvPr>
          <p:cNvSpPr/>
          <p:nvPr/>
        </p:nvSpPr>
        <p:spPr>
          <a:xfrm flipH="1">
            <a:off x="5419724" y="4509500"/>
            <a:ext cx="3724275" cy="1133475"/>
          </a:xfrm>
          <a:prstGeom prst="snip1Rect">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A102194-BD4A-4753-9CD6-78BCE3D41B2B}"/>
              </a:ext>
            </a:extLst>
          </p:cNvPr>
          <p:cNvSpPr txBox="1"/>
          <p:nvPr/>
        </p:nvSpPr>
        <p:spPr>
          <a:xfrm>
            <a:off x="5581650" y="4880277"/>
            <a:ext cx="3638550" cy="400110"/>
          </a:xfrm>
          <a:prstGeom prst="rect">
            <a:avLst/>
          </a:prstGeom>
          <a:noFill/>
        </p:spPr>
        <p:txBody>
          <a:bodyPr wrap="square" rtlCol="0" anchor="ctr">
            <a:spAutoFit/>
          </a:bodyPr>
          <a:lstStyle/>
          <a:p>
            <a:r>
              <a:rPr lang="en-US" sz="2000" b="1">
                <a:solidFill>
                  <a:schemeClr val="bg1"/>
                </a:solidFill>
                <a:latin typeface="Source Sans Pro"/>
              </a:rPr>
              <a:t>Establish joint ventures</a:t>
            </a:r>
          </a:p>
        </p:txBody>
      </p:sp>
      <p:sp>
        <p:nvSpPr>
          <p:cNvPr id="41" name="Slide Number Placeholder 3">
            <a:extLst>
              <a:ext uri="{FF2B5EF4-FFF2-40B4-BE49-F238E27FC236}">
                <a16:creationId xmlns:a16="http://schemas.microsoft.com/office/drawing/2014/main" id="{89E9E4D4-5A51-4467-8A05-0F41A45C950C}"/>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37</a:t>
            </a:fld>
            <a:endParaRPr lang="en-US" sz="2000" dirty="0">
              <a:solidFill>
                <a:schemeClr val="tx1"/>
              </a:solidFill>
            </a:endParaRPr>
          </a:p>
        </p:txBody>
      </p:sp>
    </p:spTree>
    <p:extLst>
      <p:ext uri="{BB962C8B-B14F-4D97-AF65-F5344CB8AC3E}">
        <p14:creationId xmlns:p14="http://schemas.microsoft.com/office/powerpoint/2010/main" val="2711990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D4AB-E77A-44D7-8463-3BC676ED1AA7}"/>
              </a:ext>
            </a:extLst>
          </p:cNvPr>
          <p:cNvSpPr>
            <a:spLocks noGrp="1"/>
          </p:cNvSpPr>
          <p:nvPr>
            <p:ph type="title"/>
          </p:nvPr>
        </p:nvSpPr>
        <p:spPr>
          <a:xfrm>
            <a:off x="688975" y="299773"/>
            <a:ext cx="7886700" cy="464315"/>
          </a:xfrm>
        </p:spPr>
        <p:txBody>
          <a:bodyPr>
            <a:normAutofit fontScale="90000"/>
          </a:bodyPr>
          <a:lstStyle/>
          <a:p>
            <a:r>
              <a:rPr lang="en-US" sz="2800" dirty="0"/>
              <a:t>What is a SDVOSB?</a:t>
            </a:r>
          </a:p>
        </p:txBody>
      </p:sp>
      <p:sp>
        <p:nvSpPr>
          <p:cNvPr id="3" name="Content Placeholder 2">
            <a:extLst>
              <a:ext uri="{FF2B5EF4-FFF2-40B4-BE49-F238E27FC236}">
                <a16:creationId xmlns:a16="http://schemas.microsoft.com/office/drawing/2014/main" id="{4044CD96-F13C-473D-9A7E-7CD3905F1F80}"/>
              </a:ext>
            </a:extLst>
          </p:cNvPr>
          <p:cNvSpPr>
            <a:spLocks noGrp="1"/>
          </p:cNvSpPr>
          <p:nvPr>
            <p:ph sz="half" idx="1"/>
          </p:nvPr>
        </p:nvSpPr>
        <p:spPr>
          <a:xfrm>
            <a:off x="568325" y="1154298"/>
            <a:ext cx="8007350" cy="3981374"/>
          </a:xfrm>
        </p:spPr>
        <p:txBody>
          <a:bodyPr>
            <a:normAutofit/>
          </a:bodyPr>
          <a:lstStyle/>
          <a:p>
            <a:r>
              <a:rPr lang="en-US" sz="2800" dirty="0"/>
              <a:t>FAR Part 2 Definitions</a:t>
            </a:r>
          </a:p>
          <a:p>
            <a:r>
              <a:rPr lang="en-US" sz="2800" b="0" i="0" dirty="0">
                <a:solidFill>
                  <a:srgbClr val="000000"/>
                </a:solidFill>
                <a:effectLst/>
                <a:latin typeface="Source Sans Pro" panose="020B0503030403020204" pitchFamily="34" charset="0"/>
                <a:ea typeface="Source Sans Pro" panose="020B0503030403020204" pitchFamily="34" charset="0"/>
              </a:rPr>
              <a:t>Service-disabled veteran means a veteran, with a disability that is service-connected</a:t>
            </a:r>
          </a:p>
          <a:p>
            <a:r>
              <a:rPr lang="en-US" sz="2800" dirty="0"/>
              <a:t>Not less than 51% owned by one or more service-disabled veterans</a:t>
            </a:r>
          </a:p>
          <a:p>
            <a:pPr lvl="1"/>
            <a:r>
              <a:rPr lang="en-US" sz="2500" dirty="0"/>
              <a:t>The management and daily business operations of which are controlled by one or more service-disabled veterans or, in the case of a service-disabled veteran with permanent and severe disability, the spouse or permanent caregiver of such veteran.</a:t>
            </a:r>
            <a:endParaRPr lang="en-US" dirty="0"/>
          </a:p>
          <a:p>
            <a:endParaRPr lang="en-US" dirty="0"/>
          </a:p>
        </p:txBody>
      </p:sp>
      <p:sp>
        <p:nvSpPr>
          <p:cNvPr id="5" name="Slide Number Placeholder 4">
            <a:extLst>
              <a:ext uri="{FF2B5EF4-FFF2-40B4-BE49-F238E27FC236}">
                <a16:creationId xmlns:a16="http://schemas.microsoft.com/office/drawing/2014/main" id="{B28D0986-6E38-4D26-9159-12CB64387672}"/>
              </a:ext>
            </a:extLst>
          </p:cNvPr>
          <p:cNvSpPr>
            <a:spLocks noGrp="1"/>
          </p:cNvSpPr>
          <p:nvPr>
            <p:ph type="sldNum" sz="quarter" idx="12"/>
          </p:nvPr>
        </p:nvSpPr>
        <p:spPr/>
        <p:txBody>
          <a:bodyPr/>
          <a:lstStyle/>
          <a:p>
            <a:fld id="{B1AB44B9-F1EC-4F4B-88D4-413245C9CD3E}" type="slidenum">
              <a:rPr lang="en-US" sz="2000" smtClean="0">
                <a:solidFill>
                  <a:schemeClr val="tx1"/>
                </a:solidFill>
              </a:rPr>
              <a:t>38</a:t>
            </a:fld>
            <a:endParaRPr lang="en-US" sz="2000" dirty="0">
              <a:solidFill>
                <a:schemeClr val="tx1"/>
              </a:solidFill>
            </a:endParaRPr>
          </a:p>
        </p:txBody>
      </p:sp>
    </p:spTree>
    <p:extLst>
      <p:ext uri="{BB962C8B-B14F-4D97-AF65-F5344CB8AC3E}">
        <p14:creationId xmlns:p14="http://schemas.microsoft.com/office/powerpoint/2010/main" val="3007756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3"/>
          <p:cNvSpPr>
            <a:spLocks noGrp="1" noChangeArrowheads="1"/>
          </p:cNvSpPr>
          <p:nvPr>
            <p:ph type="title"/>
          </p:nvPr>
        </p:nvSpPr>
        <p:spPr>
          <a:xfrm>
            <a:off x="654301" y="355218"/>
            <a:ext cx="7831168" cy="471500"/>
          </a:xfrm>
        </p:spPr>
        <p:txBody>
          <a:bodyPr>
            <a:normAutofit fontScale="90000"/>
          </a:bodyPr>
          <a:lstStyle/>
          <a:p>
            <a:pPr algn="ctr" eaLnBrk="1" hangingPunct="1">
              <a:defRPr/>
            </a:pPr>
            <a:r>
              <a:rPr lang="en-US" sz="2800" b="1" dirty="0">
                <a:latin typeface="Source Sans Pro" panose="020B0503030403020204" pitchFamily="34" charset="0"/>
                <a:ea typeface="Source Sans Pro" panose="020B0503030403020204" pitchFamily="34" charset="0"/>
              </a:rPr>
              <a:t>SDVOSB Sole Source</a:t>
            </a:r>
          </a:p>
        </p:txBody>
      </p:sp>
      <p:sp>
        <p:nvSpPr>
          <p:cNvPr id="17413" name="Rectangle 10"/>
          <p:cNvSpPr>
            <a:spLocks noGrp="1" noChangeArrowheads="1"/>
          </p:cNvSpPr>
          <p:nvPr>
            <p:ph type="body" sz="half" idx="4294967295"/>
          </p:nvPr>
        </p:nvSpPr>
        <p:spPr>
          <a:xfrm>
            <a:off x="2439333" y="1391153"/>
            <a:ext cx="4261104" cy="3043062"/>
          </a:xfrm>
        </p:spPr>
        <p:txBody>
          <a:bodyPr vert="horz" lIns="91440" tIns="45720" rIns="91440" bIns="45720" rtlCol="0" anchor="t">
            <a:normAutofit/>
          </a:bodyPr>
          <a:lstStyle/>
          <a:p>
            <a:pPr marL="513715" lvl="1" indent="-170815" eaLnBrk="1" hangingPunct="1">
              <a:lnSpc>
                <a:spcPct val="90000"/>
              </a:lnSpc>
            </a:pPr>
            <a:r>
              <a:rPr lang="en-US" altLang="en-US" sz="2400" dirty="0"/>
              <a:t>Only 1 Source</a:t>
            </a:r>
          </a:p>
          <a:p>
            <a:pPr marL="513715" lvl="1" indent="-170815" eaLnBrk="1" hangingPunct="1">
              <a:lnSpc>
                <a:spcPct val="90000"/>
              </a:lnSpc>
            </a:pPr>
            <a:endParaRPr lang="en-US" altLang="en-US" sz="2400" dirty="0"/>
          </a:p>
          <a:p>
            <a:pPr marL="513715" lvl="1" indent="-170815" eaLnBrk="1" hangingPunct="1">
              <a:lnSpc>
                <a:spcPct val="90000"/>
              </a:lnSpc>
            </a:pPr>
            <a:r>
              <a:rPr lang="en-US" altLang="en-US" sz="2400" dirty="0">
                <a:latin typeface="Source Sans Pro"/>
                <a:ea typeface="Source Sans Pro"/>
              </a:rPr>
              <a:t>Up to $7M (</a:t>
            </a:r>
            <a:r>
              <a:rPr lang="en-US" altLang="en-US" sz="2400" dirty="0" err="1">
                <a:latin typeface="Source Sans Pro"/>
                <a:ea typeface="Source Sans Pro"/>
              </a:rPr>
              <a:t>mfg</a:t>
            </a:r>
            <a:r>
              <a:rPr lang="en-US" altLang="en-US" sz="2400" dirty="0">
                <a:latin typeface="Source Sans Pro"/>
                <a:ea typeface="Source Sans Pro"/>
              </a:rPr>
              <a:t>)</a:t>
            </a:r>
          </a:p>
          <a:p>
            <a:pPr marL="513715" lvl="1" indent="-170815" eaLnBrk="1" hangingPunct="1">
              <a:lnSpc>
                <a:spcPct val="90000"/>
              </a:lnSpc>
            </a:pPr>
            <a:endParaRPr lang="en-US" altLang="en-US" sz="2400" dirty="0"/>
          </a:p>
          <a:p>
            <a:pPr marL="513715" lvl="1" indent="-170815" eaLnBrk="1" hangingPunct="1">
              <a:lnSpc>
                <a:spcPct val="90000"/>
              </a:lnSpc>
            </a:pPr>
            <a:r>
              <a:rPr lang="en-US" altLang="en-US" sz="2400" dirty="0">
                <a:latin typeface="Source Sans Pro"/>
                <a:ea typeface="Source Sans Pro"/>
              </a:rPr>
              <a:t>Up to $4M (non-</a:t>
            </a:r>
            <a:r>
              <a:rPr lang="en-US" altLang="en-US" sz="2400" dirty="0" err="1">
                <a:latin typeface="Source Sans Pro"/>
                <a:ea typeface="Source Sans Pro"/>
              </a:rPr>
              <a:t>mfg</a:t>
            </a:r>
            <a:r>
              <a:rPr lang="en-US" altLang="en-US" sz="2400" dirty="0">
                <a:latin typeface="Source Sans Pro"/>
                <a:ea typeface="Source Sans Pro"/>
              </a:rPr>
              <a:t>)</a:t>
            </a:r>
          </a:p>
          <a:p>
            <a:pPr marL="513715" lvl="1" indent="-170815" eaLnBrk="1" hangingPunct="1">
              <a:lnSpc>
                <a:spcPct val="90000"/>
              </a:lnSpc>
            </a:pPr>
            <a:endParaRPr lang="en-US" altLang="en-US" sz="2400" dirty="0"/>
          </a:p>
          <a:p>
            <a:pPr marL="513715" lvl="1" indent="-170815" eaLnBrk="1" hangingPunct="1">
              <a:lnSpc>
                <a:spcPct val="90000"/>
              </a:lnSpc>
            </a:pPr>
            <a:r>
              <a:rPr lang="en-US" altLang="en-US" sz="2400" dirty="0"/>
              <a:t>Cannot consider if currently 8(a) requirement</a:t>
            </a:r>
          </a:p>
        </p:txBody>
      </p:sp>
      <p:sp>
        <p:nvSpPr>
          <p:cNvPr id="2" name="Slide Number Placeholder 3">
            <a:extLst>
              <a:ext uri="{FF2B5EF4-FFF2-40B4-BE49-F238E27FC236}">
                <a16:creationId xmlns:a16="http://schemas.microsoft.com/office/drawing/2014/main" id="{CB5DEF3C-0951-CC5C-D5E5-CA63646565F6}"/>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39</a:t>
            </a:fld>
            <a:endParaRPr lang="en-US" sz="2000" dirty="0">
              <a:solidFill>
                <a:schemeClr val="tx1"/>
              </a:solidFill>
            </a:endParaRPr>
          </a:p>
        </p:txBody>
      </p:sp>
    </p:spTree>
    <p:extLst>
      <p:ext uri="{BB962C8B-B14F-4D97-AF65-F5344CB8AC3E}">
        <p14:creationId xmlns:p14="http://schemas.microsoft.com/office/powerpoint/2010/main" val="206620332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910219" y="299123"/>
            <a:ext cx="5475962" cy="468549"/>
          </a:xfrm>
        </p:spPr>
        <p:txBody>
          <a:bodyPr>
            <a:noAutofit/>
          </a:bodyPr>
          <a:lstStyle/>
          <a:p>
            <a:pPr algn="ctr" eaLnBrk="1" hangingPunct="1">
              <a:defRPr/>
            </a:pPr>
            <a:r>
              <a:rPr lang="en-US" sz="2800" dirty="0"/>
              <a:t>Federal</a:t>
            </a:r>
            <a:r>
              <a:rPr lang="en-US" sz="2800" b="1" dirty="0">
                <a:solidFill>
                  <a:schemeClr val="tx1"/>
                </a:solidFill>
                <a:latin typeface="+mn-lt"/>
              </a:rPr>
              <a:t> </a:t>
            </a:r>
            <a:r>
              <a:rPr lang="en-US" sz="2800" b="1" dirty="0">
                <a:latin typeface="+mn-lt"/>
              </a:rPr>
              <a:t>Contracting Facts</a:t>
            </a:r>
            <a:r>
              <a:rPr lang="en-US" sz="2800" dirty="0">
                <a:latin typeface="+mn-lt"/>
              </a:rPr>
              <a:t>	</a:t>
            </a:r>
          </a:p>
        </p:txBody>
      </p:sp>
      <p:sp>
        <p:nvSpPr>
          <p:cNvPr id="9219" name="Rectangle 3"/>
          <p:cNvSpPr>
            <a:spLocks noGrp="1" noChangeArrowheads="1"/>
          </p:cNvSpPr>
          <p:nvPr>
            <p:ph sz="quarter" idx="1"/>
          </p:nvPr>
        </p:nvSpPr>
        <p:spPr>
          <a:xfrm>
            <a:off x="685800" y="1055451"/>
            <a:ext cx="7924800" cy="5105400"/>
          </a:xfrm>
        </p:spPr>
        <p:txBody>
          <a:bodyPr vert="horz" lIns="91440" tIns="45720" rIns="91440" bIns="45720" rtlCol="0" anchor="t">
            <a:normAutofit/>
          </a:bodyPr>
          <a:lstStyle/>
          <a:p>
            <a:pPr marL="170815" indent="-170815" eaLnBrk="1" hangingPunct="1">
              <a:lnSpc>
                <a:spcPct val="80000"/>
              </a:lnSpc>
            </a:pPr>
            <a:r>
              <a:rPr lang="en-US" altLang="en-US" sz="2800" dirty="0">
                <a:cs typeface="Times New Roman" pitchFamily="18" charset="0"/>
              </a:rPr>
              <a:t>The world’s largest buyer of goods and services is the Federal Government, with purchases totaling more than $500 billion per year. </a:t>
            </a:r>
            <a:endParaRPr lang="en-US" dirty="0"/>
          </a:p>
          <a:p>
            <a:pPr marL="170815" indent="-170815" eaLnBrk="1" hangingPunct="1">
              <a:lnSpc>
                <a:spcPct val="80000"/>
              </a:lnSpc>
            </a:pPr>
            <a:endParaRPr lang="en-US" altLang="en-US" sz="2800" dirty="0">
              <a:cs typeface="Times New Roman" pitchFamily="18" charset="0"/>
            </a:endParaRPr>
          </a:p>
          <a:p>
            <a:pPr marL="170815" indent="-170815" eaLnBrk="1" hangingPunct="1">
              <a:lnSpc>
                <a:spcPct val="80000"/>
              </a:lnSpc>
            </a:pPr>
            <a:r>
              <a:rPr lang="en-US" altLang="en-US" sz="2800" dirty="0">
                <a:cs typeface="Times New Roman" pitchFamily="18" charset="0"/>
              </a:rPr>
              <a:t>Contracts exist for every item imaginable, from paper clips to armored tanks.</a:t>
            </a:r>
          </a:p>
          <a:p>
            <a:pPr marL="170815" indent="-170815" eaLnBrk="1" hangingPunct="1">
              <a:lnSpc>
                <a:spcPct val="80000"/>
              </a:lnSpc>
            </a:pPr>
            <a:endParaRPr lang="en-US" altLang="en-US" sz="2800" dirty="0">
              <a:cs typeface="Times New Roman" pitchFamily="18" charset="0"/>
            </a:endParaRPr>
          </a:p>
          <a:p>
            <a:pPr marL="170815" indent="-170815">
              <a:lnSpc>
                <a:spcPct val="80000"/>
              </a:lnSpc>
            </a:pPr>
            <a:r>
              <a:rPr lang="en-US" altLang="en-US" sz="2800" dirty="0">
                <a:latin typeface="Source Sans Pro"/>
                <a:ea typeface="Source Sans Pro"/>
                <a:cs typeface="Times New Roman"/>
              </a:rPr>
              <a:t>Federal agencies are required to establish contracting goals, </a:t>
            </a:r>
            <a:r>
              <a:rPr lang="en-US" altLang="en-US" sz="2800" b="1" dirty="0">
                <a:latin typeface="Source Sans Pro"/>
                <a:ea typeface="Source Sans Pro"/>
                <a:cs typeface="Times New Roman"/>
              </a:rPr>
              <a:t>with at least 23 percent of all government buying targeted to small firms</a:t>
            </a:r>
            <a:r>
              <a:rPr lang="en-US" altLang="en-US" sz="2800" dirty="0">
                <a:latin typeface="Source Sans Pro"/>
                <a:ea typeface="Source Sans Pro"/>
                <a:cs typeface="Times New Roman"/>
              </a:rPr>
              <a:t>.</a:t>
            </a:r>
            <a:r>
              <a:rPr lang="en-US" altLang="en-US" sz="2800" dirty="0">
                <a:latin typeface="Source Sans Pro"/>
                <a:ea typeface="Source Sans Pro"/>
              </a:rPr>
              <a:t>  </a:t>
            </a:r>
            <a:endParaRPr lang="en-US" altLang="en-US" sz="2800" dirty="0"/>
          </a:p>
        </p:txBody>
      </p:sp>
      <p:pic>
        <p:nvPicPr>
          <p:cNvPr id="3" name="Picture 2" descr="picture of a business man holding a blue folder">
            <a:extLst>
              <a:ext uri="{FF2B5EF4-FFF2-40B4-BE49-F238E27FC236}">
                <a16:creationId xmlns:a16="http://schemas.microsoft.com/office/drawing/2014/main" id="{BF853F18-7C36-47D7-90B3-C1A6F4E049A0}"/>
              </a:ext>
            </a:extLst>
          </p:cNvPr>
          <p:cNvPicPr>
            <a:picLocks noChangeAspect="1"/>
          </p:cNvPicPr>
          <p:nvPr/>
        </p:nvPicPr>
        <p:blipFill>
          <a:blip r:embed="rId4"/>
          <a:stretch>
            <a:fillRect/>
          </a:stretch>
        </p:blipFill>
        <p:spPr>
          <a:xfrm>
            <a:off x="7533094" y="4533486"/>
            <a:ext cx="1408298" cy="2810500"/>
          </a:xfrm>
          <a:prstGeom prst="rect">
            <a:avLst/>
          </a:prstGeom>
        </p:spPr>
      </p:pic>
      <p:sp>
        <p:nvSpPr>
          <p:cNvPr id="2" name="Slide Number Placeholder 3">
            <a:extLst>
              <a:ext uri="{FF2B5EF4-FFF2-40B4-BE49-F238E27FC236}">
                <a16:creationId xmlns:a16="http://schemas.microsoft.com/office/drawing/2014/main" id="{75215C1A-3AAF-C8CA-3BD4-E8358E37BBA0}"/>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4</a:t>
            </a:fld>
            <a:endParaRPr lang="en-US" sz="2000" dirty="0">
              <a:solidFill>
                <a:schemeClr val="tx1"/>
              </a:solidFill>
            </a:endParaRPr>
          </a:p>
        </p:txBody>
      </p:sp>
    </p:spTree>
    <p:custDataLst>
      <p:tags r:id="rId1"/>
    </p:custDataLst>
    <p:extLst>
      <p:ext uri="{BB962C8B-B14F-4D97-AF65-F5344CB8AC3E}">
        <p14:creationId xmlns:p14="http://schemas.microsoft.com/office/powerpoint/2010/main" val="3485336607"/>
      </p:ext>
    </p:extLst>
  </p:cSld>
  <p:clrMapOvr>
    <a:masterClrMapping/>
  </p:clrMapOvr>
  <p:transition spd="med">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D4AB-E77A-44D7-8463-3BC676ED1AA7}"/>
              </a:ext>
            </a:extLst>
          </p:cNvPr>
          <p:cNvSpPr>
            <a:spLocks noGrp="1"/>
          </p:cNvSpPr>
          <p:nvPr>
            <p:ph type="title"/>
          </p:nvPr>
        </p:nvSpPr>
        <p:spPr>
          <a:xfrm>
            <a:off x="628650" y="529586"/>
            <a:ext cx="7886700" cy="490479"/>
          </a:xfrm>
        </p:spPr>
        <p:txBody>
          <a:bodyPr>
            <a:normAutofit/>
          </a:bodyPr>
          <a:lstStyle/>
          <a:p>
            <a:r>
              <a:rPr lang="en-US" sz="2800" dirty="0"/>
              <a:t>What is a Veteran Owned Small Business (VOSB)?</a:t>
            </a:r>
          </a:p>
        </p:txBody>
      </p:sp>
      <p:sp>
        <p:nvSpPr>
          <p:cNvPr id="3" name="Content Placeholder 2">
            <a:extLst>
              <a:ext uri="{FF2B5EF4-FFF2-40B4-BE49-F238E27FC236}">
                <a16:creationId xmlns:a16="http://schemas.microsoft.com/office/drawing/2014/main" id="{4044CD96-F13C-473D-9A7E-7CD3905F1F80}"/>
              </a:ext>
            </a:extLst>
          </p:cNvPr>
          <p:cNvSpPr>
            <a:spLocks noGrp="1"/>
          </p:cNvSpPr>
          <p:nvPr>
            <p:ph sz="half" idx="1"/>
          </p:nvPr>
        </p:nvSpPr>
        <p:spPr>
          <a:xfrm>
            <a:off x="628650" y="1292114"/>
            <a:ext cx="8007350" cy="1714133"/>
          </a:xfrm>
        </p:spPr>
        <p:txBody>
          <a:bodyPr>
            <a:normAutofit/>
          </a:bodyPr>
          <a:lstStyle/>
          <a:p>
            <a:r>
              <a:rPr lang="en-US" sz="2800" dirty="0"/>
              <a:t>FAR Part 2 Definitions</a:t>
            </a:r>
          </a:p>
          <a:p>
            <a:r>
              <a:rPr lang="en-US" sz="2800" dirty="0"/>
              <a:t>Not less than 51% owned by one or more veterans</a:t>
            </a:r>
          </a:p>
          <a:p>
            <a:pPr lvl="1"/>
            <a:r>
              <a:rPr lang="en-US" sz="2500" dirty="0"/>
              <a:t>The management and daily business operations of which are controlled by one or more veterans</a:t>
            </a:r>
          </a:p>
          <a:p>
            <a:pPr marL="342875" lvl="1" indent="0">
              <a:buNone/>
            </a:pPr>
            <a:endParaRPr lang="en-US" dirty="0"/>
          </a:p>
        </p:txBody>
      </p:sp>
      <p:pic>
        <p:nvPicPr>
          <p:cNvPr id="4" name="Picture 3" descr="image of a soldier saluting with a flag in the background">
            <a:extLst>
              <a:ext uri="{FF2B5EF4-FFF2-40B4-BE49-F238E27FC236}">
                <a16:creationId xmlns:a16="http://schemas.microsoft.com/office/drawing/2014/main" id="{AB5AD481-462F-42F9-BC97-6DD84067B8A8}"/>
              </a:ext>
            </a:extLst>
          </p:cNvPr>
          <p:cNvPicPr>
            <a:picLocks noChangeAspect="1"/>
          </p:cNvPicPr>
          <p:nvPr/>
        </p:nvPicPr>
        <p:blipFill>
          <a:blip r:embed="rId2"/>
          <a:stretch>
            <a:fillRect/>
          </a:stretch>
        </p:blipFill>
        <p:spPr>
          <a:xfrm>
            <a:off x="5284718" y="3734538"/>
            <a:ext cx="3230632" cy="2103397"/>
          </a:xfrm>
          <a:prstGeom prst="rect">
            <a:avLst/>
          </a:prstGeom>
        </p:spPr>
      </p:pic>
      <p:sp>
        <p:nvSpPr>
          <p:cNvPr id="5" name="Slide Number Placeholder 4">
            <a:extLst>
              <a:ext uri="{FF2B5EF4-FFF2-40B4-BE49-F238E27FC236}">
                <a16:creationId xmlns:a16="http://schemas.microsoft.com/office/drawing/2014/main" id="{B28D0986-6E38-4D26-9159-12CB64387672}"/>
              </a:ext>
            </a:extLst>
          </p:cNvPr>
          <p:cNvSpPr>
            <a:spLocks noGrp="1"/>
          </p:cNvSpPr>
          <p:nvPr>
            <p:ph type="sldNum" sz="quarter" idx="12"/>
          </p:nvPr>
        </p:nvSpPr>
        <p:spPr/>
        <p:txBody>
          <a:bodyPr/>
          <a:lstStyle/>
          <a:p>
            <a:fld id="{B1AB44B9-F1EC-4F4B-88D4-413245C9CD3E}" type="slidenum">
              <a:rPr lang="en-US" sz="2000" smtClean="0">
                <a:solidFill>
                  <a:schemeClr val="tx1"/>
                </a:solidFill>
              </a:rPr>
              <a:t>40</a:t>
            </a:fld>
            <a:endParaRPr lang="en-US" sz="2000" dirty="0">
              <a:solidFill>
                <a:schemeClr val="tx1"/>
              </a:solidFill>
            </a:endParaRPr>
          </a:p>
        </p:txBody>
      </p:sp>
    </p:spTree>
    <p:extLst>
      <p:ext uri="{BB962C8B-B14F-4D97-AF65-F5344CB8AC3E}">
        <p14:creationId xmlns:p14="http://schemas.microsoft.com/office/powerpoint/2010/main" val="4009731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D4AB-E77A-44D7-8463-3BC676ED1AA7}"/>
              </a:ext>
            </a:extLst>
          </p:cNvPr>
          <p:cNvSpPr>
            <a:spLocks noGrp="1"/>
          </p:cNvSpPr>
          <p:nvPr>
            <p:ph type="title"/>
          </p:nvPr>
        </p:nvSpPr>
        <p:spPr>
          <a:xfrm>
            <a:off x="628650" y="377186"/>
            <a:ext cx="7886700" cy="449532"/>
          </a:xfrm>
        </p:spPr>
        <p:txBody>
          <a:bodyPr>
            <a:normAutofit fontScale="90000"/>
          </a:bodyPr>
          <a:lstStyle/>
          <a:p>
            <a:r>
              <a:rPr lang="en-US" sz="2800" dirty="0"/>
              <a:t>Veteran Small Business Certification (</a:t>
            </a:r>
            <a:r>
              <a:rPr lang="en-US" sz="2800" dirty="0" err="1"/>
              <a:t>VetCert</a:t>
            </a:r>
            <a:r>
              <a:rPr lang="en-US" sz="2800" dirty="0"/>
              <a:t>)</a:t>
            </a:r>
          </a:p>
        </p:txBody>
      </p:sp>
      <p:pic>
        <p:nvPicPr>
          <p:cNvPr id="10" name="Picture 9" descr="image and link to the SBA's Veterans Small Business Certification website">
            <a:extLst>
              <a:ext uri="{FF2B5EF4-FFF2-40B4-BE49-F238E27FC236}">
                <a16:creationId xmlns:a16="http://schemas.microsoft.com/office/drawing/2014/main" id="{EF2475C8-727D-3317-BBF2-D8FB66EC68EE}"/>
              </a:ext>
            </a:extLst>
          </p:cNvPr>
          <p:cNvPicPr>
            <a:picLocks noChangeAspect="1"/>
          </p:cNvPicPr>
          <p:nvPr/>
        </p:nvPicPr>
        <p:blipFill rotWithShape="1">
          <a:blip r:embed="rId2"/>
          <a:srcRect t="10954" r="3172"/>
          <a:stretch/>
        </p:blipFill>
        <p:spPr>
          <a:xfrm>
            <a:off x="145045" y="1266181"/>
            <a:ext cx="8853910" cy="4325637"/>
          </a:xfrm>
          <a:prstGeom prst="rect">
            <a:avLst/>
          </a:prstGeom>
        </p:spPr>
      </p:pic>
      <p:sp>
        <p:nvSpPr>
          <p:cNvPr id="15" name="TextBox 14">
            <a:extLst>
              <a:ext uri="{FF2B5EF4-FFF2-40B4-BE49-F238E27FC236}">
                <a16:creationId xmlns:a16="http://schemas.microsoft.com/office/drawing/2014/main" id="{1545D960-2F57-8729-8981-32A2A6A24AE2}"/>
              </a:ext>
            </a:extLst>
          </p:cNvPr>
          <p:cNvSpPr txBox="1"/>
          <p:nvPr/>
        </p:nvSpPr>
        <p:spPr>
          <a:xfrm>
            <a:off x="2347491" y="5809362"/>
            <a:ext cx="4572000" cy="461665"/>
          </a:xfrm>
          <a:prstGeom prst="rect">
            <a:avLst/>
          </a:prstGeom>
          <a:noFill/>
        </p:spPr>
        <p:txBody>
          <a:bodyPr wrap="square">
            <a:spAutoFit/>
          </a:bodyPr>
          <a:lstStyle/>
          <a:p>
            <a:r>
              <a:rPr lang="en-US" sz="2400" dirty="0">
                <a:hlinkClick r:id="rId3"/>
              </a:rPr>
              <a:t>https://veterans.certify.sba.gov/</a:t>
            </a:r>
            <a:endParaRPr lang="en-US" sz="2400" dirty="0"/>
          </a:p>
        </p:txBody>
      </p:sp>
      <p:sp>
        <p:nvSpPr>
          <p:cNvPr id="5" name="Slide Number Placeholder 4">
            <a:extLst>
              <a:ext uri="{FF2B5EF4-FFF2-40B4-BE49-F238E27FC236}">
                <a16:creationId xmlns:a16="http://schemas.microsoft.com/office/drawing/2014/main" id="{B28D0986-6E38-4D26-9159-12CB64387672}"/>
              </a:ext>
            </a:extLst>
          </p:cNvPr>
          <p:cNvSpPr>
            <a:spLocks noGrp="1"/>
          </p:cNvSpPr>
          <p:nvPr>
            <p:ph type="sldNum" sz="quarter" idx="12"/>
          </p:nvPr>
        </p:nvSpPr>
        <p:spPr/>
        <p:txBody>
          <a:bodyPr/>
          <a:lstStyle/>
          <a:p>
            <a:fld id="{B1AB44B9-F1EC-4F4B-88D4-413245C9CD3E}" type="slidenum">
              <a:rPr lang="en-US" sz="2000" smtClean="0">
                <a:solidFill>
                  <a:schemeClr val="tx1"/>
                </a:solidFill>
              </a:rPr>
              <a:t>41</a:t>
            </a:fld>
            <a:endParaRPr lang="en-US" sz="2000" dirty="0">
              <a:solidFill>
                <a:schemeClr val="tx1"/>
              </a:solidFill>
            </a:endParaRPr>
          </a:p>
        </p:txBody>
      </p:sp>
    </p:spTree>
    <p:extLst>
      <p:ext uri="{BB962C8B-B14F-4D97-AF65-F5344CB8AC3E}">
        <p14:creationId xmlns:p14="http://schemas.microsoft.com/office/powerpoint/2010/main" val="1591375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CD02EAE9-6BF1-4E0D-9A15-54F9D696D807}"/>
              </a:ext>
            </a:extLst>
          </p:cNvPr>
          <p:cNvSpPr>
            <a:spLocks noGrp="1"/>
          </p:cNvSpPr>
          <p:nvPr>
            <p:ph type="title"/>
          </p:nvPr>
        </p:nvSpPr>
        <p:spPr>
          <a:xfrm>
            <a:off x="671725" y="233264"/>
            <a:ext cx="7886700" cy="598904"/>
          </a:xfrm>
        </p:spPr>
        <p:txBody>
          <a:bodyPr/>
          <a:lstStyle/>
          <a:p>
            <a:r>
              <a:rPr lang="en-US" sz="2800" dirty="0">
                <a:solidFill>
                  <a:srgbClr val="002E6D"/>
                </a:solidFill>
                <a:latin typeface="Source Sans Pro" panose="020B0503030403020204"/>
              </a:rPr>
              <a:t>Women-Owned Small Business (WOSB) Program</a:t>
            </a:r>
            <a:endParaRPr lang="en-US" sz="2800" dirty="0">
              <a:solidFill>
                <a:srgbClr val="002E6D"/>
              </a:solidFill>
            </a:endParaRPr>
          </a:p>
        </p:txBody>
      </p:sp>
      <p:pic>
        <p:nvPicPr>
          <p:cNvPr id="11" name="Picture 10" descr="Image of a business woman instructing a small group.">
            <a:extLst>
              <a:ext uri="{FF2B5EF4-FFF2-40B4-BE49-F238E27FC236}">
                <a16:creationId xmlns:a16="http://schemas.microsoft.com/office/drawing/2014/main" id="{DD4FB939-991F-4128-A3FA-16D3BDB40A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8994"/>
          <a:stretch/>
        </p:blipFill>
        <p:spPr>
          <a:xfrm flipH="1">
            <a:off x="0" y="728686"/>
            <a:ext cx="7710275" cy="5648183"/>
          </a:xfrm>
          <a:prstGeom prst="rect">
            <a:avLst/>
          </a:prstGeom>
          <a:ln>
            <a:noFill/>
          </a:ln>
          <a:effectLst/>
        </p:spPr>
      </p:pic>
      <p:sp>
        <p:nvSpPr>
          <p:cNvPr id="12" name="Rectangle 11">
            <a:extLst>
              <a:ext uri="{FF2B5EF4-FFF2-40B4-BE49-F238E27FC236}">
                <a16:creationId xmlns:a16="http://schemas.microsoft.com/office/drawing/2014/main" id="{3C3645CF-BB46-490C-8149-2212030786A8}"/>
              </a:ext>
              <a:ext uri="{C183D7F6-B498-43B3-948B-1728B52AA6E4}">
                <adec:decorative xmlns:adec="http://schemas.microsoft.com/office/drawing/2017/decorative" val="1"/>
              </a:ext>
            </a:extLst>
          </p:cNvPr>
          <p:cNvSpPr/>
          <p:nvPr/>
        </p:nvSpPr>
        <p:spPr>
          <a:xfrm>
            <a:off x="5419724" y="728687"/>
            <a:ext cx="3724277" cy="5666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911CFAC8-A25A-44EF-9371-33E9E10D49D5}"/>
              </a:ext>
              <a:ext uri="{C183D7F6-B498-43B3-948B-1728B52AA6E4}">
                <adec:decorative xmlns:adec="http://schemas.microsoft.com/office/drawing/2017/decorative" val="1"/>
              </a:ext>
            </a:extLst>
          </p:cNvPr>
          <p:cNvSpPr/>
          <p:nvPr/>
        </p:nvSpPr>
        <p:spPr>
          <a:xfrm flipH="1">
            <a:off x="5419725" y="1640725"/>
            <a:ext cx="3724275" cy="1133475"/>
          </a:xfrm>
          <a:prstGeom prst="snip1Rect">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5581651" y="1853520"/>
            <a:ext cx="3562350" cy="707886"/>
          </a:xfrm>
          <a:prstGeom prst="rect">
            <a:avLst/>
          </a:prstGeom>
          <a:noFill/>
        </p:spPr>
        <p:txBody>
          <a:bodyPr wrap="square" rtlCol="0" anchor="ctr">
            <a:spAutoFit/>
          </a:bodyPr>
          <a:lstStyle/>
          <a:p>
            <a:r>
              <a:rPr lang="en-US" sz="2000" b="1">
                <a:solidFill>
                  <a:schemeClr val="bg1"/>
                </a:solidFill>
                <a:latin typeface="Source Sans Pro"/>
              </a:rPr>
              <a:t>Take advantage of annual prime contracting goals</a:t>
            </a:r>
          </a:p>
        </p:txBody>
      </p:sp>
      <p:sp>
        <p:nvSpPr>
          <p:cNvPr id="27" name="Rectangle: Single Corner Snipped 26">
            <a:extLst>
              <a:ext uri="{FF2B5EF4-FFF2-40B4-BE49-F238E27FC236}">
                <a16:creationId xmlns:a16="http://schemas.microsoft.com/office/drawing/2014/main" id="{0718C2CB-FC27-40B2-B6F7-3A850240B571}"/>
              </a:ext>
              <a:ext uri="{C183D7F6-B498-43B3-948B-1728B52AA6E4}">
                <adec:decorative xmlns:adec="http://schemas.microsoft.com/office/drawing/2017/decorative" val="1"/>
              </a:ext>
            </a:extLst>
          </p:cNvPr>
          <p:cNvSpPr/>
          <p:nvPr/>
        </p:nvSpPr>
        <p:spPr>
          <a:xfrm flipH="1">
            <a:off x="5419726" y="3044290"/>
            <a:ext cx="3724275" cy="1133475"/>
          </a:xfrm>
          <a:prstGeom prst="snip1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TextBox 90"/>
          <p:cNvSpPr txBox="1"/>
          <p:nvPr/>
        </p:nvSpPr>
        <p:spPr>
          <a:xfrm>
            <a:off x="5581651" y="3394138"/>
            <a:ext cx="3638550" cy="400110"/>
          </a:xfrm>
          <a:prstGeom prst="rect">
            <a:avLst/>
          </a:prstGeom>
          <a:noFill/>
        </p:spPr>
        <p:txBody>
          <a:bodyPr wrap="square" rtlCol="0" anchor="ctr">
            <a:spAutoFit/>
          </a:bodyPr>
          <a:lstStyle/>
          <a:p>
            <a:r>
              <a:rPr lang="en-US" sz="2000" b="1">
                <a:solidFill>
                  <a:schemeClr val="bg1"/>
                </a:solidFill>
                <a:latin typeface="Source Sans Pro"/>
              </a:rPr>
              <a:t>Build capacity and grow</a:t>
            </a:r>
          </a:p>
        </p:txBody>
      </p:sp>
      <p:sp>
        <p:nvSpPr>
          <p:cNvPr id="28" name="Rectangle: Single Corner Snipped 27">
            <a:extLst>
              <a:ext uri="{FF2B5EF4-FFF2-40B4-BE49-F238E27FC236}">
                <a16:creationId xmlns:a16="http://schemas.microsoft.com/office/drawing/2014/main" id="{238D1D22-93D6-4EA6-8210-EBE265F62387}"/>
              </a:ext>
              <a:ext uri="{C183D7F6-B498-43B3-948B-1728B52AA6E4}">
                <adec:decorative xmlns:adec="http://schemas.microsoft.com/office/drawing/2017/decorative" val="1"/>
              </a:ext>
            </a:extLst>
          </p:cNvPr>
          <p:cNvSpPr/>
          <p:nvPr/>
        </p:nvSpPr>
        <p:spPr>
          <a:xfrm flipH="1">
            <a:off x="5419725" y="4443760"/>
            <a:ext cx="3724275" cy="1133475"/>
          </a:xfrm>
          <a:prstGeom prst="snip1Rect">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A102194-BD4A-4753-9CD6-78BCE3D41B2B}"/>
              </a:ext>
            </a:extLst>
          </p:cNvPr>
          <p:cNvSpPr txBox="1"/>
          <p:nvPr/>
        </p:nvSpPr>
        <p:spPr>
          <a:xfrm>
            <a:off x="5581651" y="4660649"/>
            <a:ext cx="3638550" cy="707886"/>
          </a:xfrm>
          <a:prstGeom prst="rect">
            <a:avLst/>
          </a:prstGeom>
          <a:noFill/>
        </p:spPr>
        <p:txBody>
          <a:bodyPr wrap="square" rtlCol="0" anchor="ctr">
            <a:spAutoFit/>
          </a:bodyPr>
          <a:lstStyle/>
          <a:p>
            <a:r>
              <a:rPr lang="en-US" sz="2000" b="1">
                <a:solidFill>
                  <a:schemeClr val="bg1"/>
                </a:solidFill>
                <a:latin typeface="Source Sans Pro"/>
              </a:rPr>
              <a:t>Access set-asides for WOSB and EDWOSB</a:t>
            </a:r>
          </a:p>
        </p:txBody>
      </p:sp>
      <p:sp>
        <p:nvSpPr>
          <p:cNvPr id="41" name="Slide Number Placeholder 3">
            <a:extLst>
              <a:ext uri="{FF2B5EF4-FFF2-40B4-BE49-F238E27FC236}">
                <a16:creationId xmlns:a16="http://schemas.microsoft.com/office/drawing/2014/main" id="{89E9E4D4-5A51-4467-8A05-0F41A45C950C}"/>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42</a:t>
            </a:fld>
            <a:endParaRPr lang="en-US" sz="2000" dirty="0">
              <a:solidFill>
                <a:schemeClr val="tx1"/>
              </a:solidFill>
            </a:endParaRPr>
          </a:p>
        </p:txBody>
      </p:sp>
    </p:spTree>
    <p:extLst>
      <p:ext uri="{BB962C8B-B14F-4D97-AF65-F5344CB8AC3E}">
        <p14:creationId xmlns:p14="http://schemas.microsoft.com/office/powerpoint/2010/main" val="3237003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E658B5DB-A45B-4694-9263-A0A124025421}"/>
              </a:ext>
            </a:extLst>
          </p:cNvPr>
          <p:cNvSpPr>
            <a:spLocks noGrp="1"/>
          </p:cNvSpPr>
          <p:nvPr>
            <p:ph type="title"/>
          </p:nvPr>
        </p:nvSpPr>
        <p:spPr>
          <a:xfrm>
            <a:off x="251462" y="229044"/>
            <a:ext cx="8602447" cy="598904"/>
          </a:xfrm>
        </p:spPr>
        <p:txBody>
          <a:bodyPr/>
          <a:lstStyle/>
          <a:p>
            <a:r>
              <a:rPr lang="en-US" sz="2800" dirty="0">
                <a:solidFill>
                  <a:srgbClr val="002E6D"/>
                </a:solidFill>
              </a:rPr>
              <a:t>Is the WOSB Certification Appropriate for You?</a:t>
            </a:r>
          </a:p>
        </p:txBody>
      </p:sp>
      <p:sp>
        <p:nvSpPr>
          <p:cNvPr id="47" name="Slide Number Placeholder 3">
            <a:extLst>
              <a:ext uri="{FF2B5EF4-FFF2-40B4-BE49-F238E27FC236}">
                <a16:creationId xmlns:a16="http://schemas.microsoft.com/office/drawing/2014/main" id="{C0511147-105B-4908-8485-B81B5BB77573}"/>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43</a:t>
            </a:fld>
            <a:endParaRPr lang="en-US" sz="2000" dirty="0">
              <a:solidFill>
                <a:schemeClr val="tx1"/>
              </a:solidFill>
            </a:endParaRPr>
          </a:p>
        </p:txBody>
      </p:sp>
      <p:grpSp>
        <p:nvGrpSpPr>
          <p:cNvPr id="49" name="Group 16" descr="Icon of a box container."/>
          <p:cNvGrpSpPr/>
          <p:nvPr/>
        </p:nvGrpSpPr>
        <p:grpSpPr>
          <a:xfrm>
            <a:off x="3578533" y="3482099"/>
            <a:ext cx="1923458" cy="1451595"/>
            <a:chOff x="2822575" y="2190750"/>
            <a:chExt cx="3498850" cy="2478088"/>
          </a:xfrm>
          <a:effectLst/>
        </p:grpSpPr>
        <p:sp>
          <p:nvSpPr>
            <p:cNvPr id="50" name="Freeform 5"/>
            <p:cNvSpPr>
              <a:spLocks/>
            </p:cNvSpPr>
            <p:nvPr/>
          </p:nvSpPr>
          <p:spPr bwMode="auto">
            <a:xfrm>
              <a:off x="3195638" y="2190750"/>
              <a:ext cx="1323975" cy="576263"/>
            </a:xfrm>
            <a:custGeom>
              <a:avLst/>
              <a:gdLst/>
              <a:ahLst/>
              <a:cxnLst>
                <a:cxn ang="0">
                  <a:pos x="834" y="363"/>
                </a:cxn>
                <a:cxn ang="0">
                  <a:pos x="0" y="214"/>
                </a:cxn>
                <a:cxn ang="0">
                  <a:pos x="834" y="0"/>
                </a:cxn>
                <a:cxn ang="0">
                  <a:pos x="834" y="363"/>
                </a:cxn>
              </a:cxnLst>
              <a:rect l="0" t="0" r="r" b="b"/>
              <a:pathLst>
                <a:path w="834" h="363">
                  <a:moveTo>
                    <a:pt x="834" y="363"/>
                  </a:moveTo>
                  <a:lnTo>
                    <a:pt x="0" y="214"/>
                  </a:lnTo>
                  <a:lnTo>
                    <a:pt x="834" y="0"/>
                  </a:lnTo>
                  <a:lnTo>
                    <a:pt x="834" y="363"/>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6"/>
            <p:cNvSpPr>
              <a:spLocks/>
            </p:cNvSpPr>
            <p:nvPr/>
          </p:nvSpPr>
          <p:spPr bwMode="auto">
            <a:xfrm>
              <a:off x="4519613" y="2190750"/>
              <a:ext cx="1271588" cy="633413"/>
            </a:xfrm>
            <a:custGeom>
              <a:avLst/>
              <a:gdLst/>
              <a:ahLst/>
              <a:cxnLst>
                <a:cxn ang="0">
                  <a:pos x="199" y="399"/>
                </a:cxn>
                <a:cxn ang="0">
                  <a:pos x="0" y="363"/>
                </a:cxn>
                <a:cxn ang="0">
                  <a:pos x="0" y="0"/>
                </a:cxn>
                <a:cxn ang="0">
                  <a:pos x="801" y="116"/>
                </a:cxn>
                <a:cxn ang="0">
                  <a:pos x="199" y="399"/>
                </a:cxn>
              </a:cxnLst>
              <a:rect l="0" t="0" r="r" b="b"/>
              <a:pathLst>
                <a:path w="801" h="399">
                  <a:moveTo>
                    <a:pt x="199" y="399"/>
                  </a:moveTo>
                  <a:lnTo>
                    <a:pt x="0" y="363"/>
                  </a:lnTo>
                  <a:lnTo>
                    <a:pt x="0" y="0"/>
                  </a:lnTo>
                  <a:lnTo>
                    <a:pt x="801" y="116"/>
                  </a:lnTo>
                  <a:lnTo>
                    <a:pt x="199" y="399"/>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8"/>
            <p:cNvSpPr>
              <a:spLocks/>
            </p:cNvSpPr>
            <p:nvPr/>
          </p:nvSpPr>
          <p:spPr bwMode="auto">
            <a:xfrm>
              <a:off x="2822575" y="2530475"/>
              <a:ext cx="2012950" cy="955675"/>
            </a:xfrm>
            <a:custGeom>
              <a:avLst/>
              <a:gdLst/>
              <a:ahLst/>
              <a:cxnLst>
                <a:cxn ang="0">
                  <a:pos x="1268" y="185"/>
                </a:cxn>
                <a:cxn ang="0">
                  <a:pos x="1012" y="602"/>
                </a:cxn>
                <a:cxn ang="0">
                  <a:pos x="218" y="427"/>
                </a:cxn>
                <a:cxn ang="0">
                  <a:pos x="0" y="377"/>
                </a:cxn>
                <a:cxn ang="0">
                  <a:pos x="235" y="0"/>
                </a:cxn>
                <a:cxn ang="0">
                  <a:pos x="1069" y="149"/>
                </a:cxn>
                <a:cxn ang="0">
                  <a:pos x="1268" y="185"/>
                </a:cxn>
              </a:cxnLst>
              <a:rect l="0" t="0" r="r" b="b"/>
              <a:pathLst>
                <a:path w="1268" h="602">
                  <a:moveTo>
                    <a:pt x="1268" y="185"/>
                  </a:moveTo>
                  <a:lnTo>
                    <a:pt x="1012" y="602"/>
                  </a:lnTo>
                  <a:lnTo>
                    <a:pt x="218" y="427"/>
                  </a:lnTo>
                  <a:lnTo>
                    <a:pt x="0" y="377"/>
                  </a:lnTo>
                  <a:lnTo>
                    <a:pt x="235" y="0"/>
                  </a:lnTo>
                  <a:lnTo>
                    <a:pt x="1069" y="149"/>
                  </a:lnTo>
                  <a:lnTo>
                    <a:pt x="1268" y="185"/>
                  </a:lnTo>
                  <a:close/>
                </a:path>
              </a:pathLst>
            </a:custGeom>
            <a:solidFill>
              <a:schemeClr val="accent1">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9"/>
            <p:cNvSpPr>
              <a:spLocks/>
            </p:cNvSpPr>
            <p:nvPr/>
          </p:nvSpPr>
          <p:spPr bwMode="auto">
            <a:xfrm>
              <a:off x="3168650" y="2824163"/>
              <a:ext cx="1666875" cy="1844675"/>
            </a:xfrm>
            <a:custGeom>
              <a:avLst/>
              <a:gdLst/>
              <a:ahLst/>
              <a:cxnLst>
                <a:cxn ang="0">
                  <a:pos x="1050" y="0"/>
                </a:cxn>
                <a:cxn ang="0">
                  <a:pos x="1050" y="1162"/>
                </a:cxn>
                <a:cxn ang="0">
                  <a:pos x="0" y="878"/>
                </a:cxn>
                <a:cxn ang="0">
                  <a:pos x="0" y="242"/>
                </a:cxn>
                <a:cxn ang="0">
                  <a:pos x="794" y="417"/>
                </a:cxn>
                <a:cxn ang="0">
                  <a:pos x="1050" y="0"/>
                </a:cxn>
              </a:cxnLst>
              <a:rect l="0" t="0" r="r" b="b"/>
              <a:pathLst>
                <a:path w="1050" h="1162">
                  <a:moveTo>
                    <a:pt x="1050" y="0"/>
                  </a:moveTo>
                  <a:lnTo>
                    <a:pt x="1050" y="1162"/>
                  </a:lnTo>
                  <a:lnTo>
                    <a:pt x="0" y="878"/>
                  </a:lnTo>
                  <a:lnTo>
                    <a:pt x="0" y="242"/>
                  </a:lnTo>
                  <a:lnTo>
                    <a:pt x="794" y="417"/>
                  </a:lnTo>
                  <a:lnTo>
                    <a:pt x="105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0"/>
            <p:cNvSpPr>
              <a:spLocks/>
            </p:cNvSpPr>
            <p:nvPr/>
          </p:nvSpPr>
          <p:spPr bwMode="auto">
            <a:xfrm>
              <a:off x="4835525" y="2824163"/>
              <a:ext cx="955675" cy="1844675"/>
            </a:xfrm>
            <a:custGeom>
              <a:avLst/>
              <a:gdLst/>
              <a:ahLst/>
              <a:cxnLst>
                <a:cxn ang="0">
                  <a:pos x="0" y="1162"/>
                </a:cxn>
                <a:cxn ang="0">
                  <a:pos x="0" y="0"/>
                </a:cxn>
                <a:cxn ang="0">
                  <a:pos x="355" y="242"/>
                </a:cxn>
                <a:cxn ang="0">
                  <a:pos x="602" y="128"/>
                </a:cxn>
                <a:cxn ang="0">
                  <a:pos x="602" y="802"/>
                </a:cxn>
                <a:cxn ang="0">
                  <a:pos x="0" y="1162"/>
                </a:cxn>
              </a:cxnLst>
              <a:rect l="0" t="0" r="r" b="b"/>
              <a:pathLst>
                <a:path w="602" h="1162">
                  <a:moveTo>
                    <a:pt x="0" y="1162"/>
                  </a:moveTo>
                  <a:lnTo>
                    <a:pt x="0" y="0"/>
                  </a:lnTo>
                  <a:lnTo>
                    <a:pt x="355" y="242"/>
                  </a:lnTo>
                  <a:lnTo>
                    <a:pt x="602" y="128"/>
                  </a:lnTo>
                  <a:lnTo>
                    <a:pt x="602" y="802"/>
                  </a:lnTo>
                  <a:lnTo>
                    <a:pt x="0" y="1162"/>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1"/>
            <p:cNvSpPr>
              <a:spLocks/>
            </p:cNvSpPr>
            <p:nvPr/>
          </p:nvSpPr>
          <p:spPr bwMode="auto">
            <a:xfrm>
              <a:off x="4481513" y="2824163"/>
              <a:ext cx="354013" cy="625475"/>
            </a:xfrm>
            <a:custGeom>
              <a:avLst/>
              <a:gdLst/>
              <a:ahLst/>
              <a:cxnLst>
                <a:cxn ang="0">
                  <a:pos x="123" y="394"/>
                </a:cxn>
                <a:cxn ang="0">
                  <a:pos x="0" y="363"/>
                </a:cxn>
                <a:cxn ang="0">
                  <a:pos x="223" y="0"/>
                </a:cxn>
                <a:cxn ang="0">
                  <a:pos x="123" y="394"/>
                </a:cxn>
              </a:cxnLst>
              <a:rect l="0" t="0" r="r" b="b"/>
              <a:pathLst>
                <a:path w="223" h="394">
                  <a:moveTo>
                    <a:pt x="123" y="394"/>
                  </a:moveTo>
                  <a:lnTo>
                    <a:pt x="0" y="363"/>
                  </a:lnTo>
                  <a:lnTo>
                    <a:pt x="223" y="0"/>
                  </a:lnTo>
                  <a:lnTo>
                    <a:pt x="123" y="394"/>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2"/>
            <p:cNvSpPr>
              <a:spLocks/>
            </p:cNvSpPr>
            <p:nvPr/>
          </p:nvSpPr>
          <p:spPr bwMode="auto">
            <a:xfrm>
              <a:off x="4835525" y="2824163"/>
              <a:ext cx="477838" cy="474663"/>
            </a:xfrm>
            <a:custGeom>
              <a:avLst/>
              <a:gdLst/>
              <a:ahLst/>
              <a:cxnLst>
                <a:cxn ang="0">
                  <a:pos x="173" y="299"/>
                </a:cxn>
                <a:cxn ang="0">
                  <a:pos x="0" y="0"/>
                </a:cxn>
                <a:cxn ang="0">
                  <a:pos x="301" y="204"/>
                </a:cxn>
                <a:cxn ang="0">
                  <a:pos x="173" y="299"/>
                </a:cxn>
              </a:cxnLst>
              <a:rect l="0" t="0" r="r" b="b"/>
              <a:pathLst>
                <a:path w="301" h="299">
                  <a:moveTo>
                    <a:pt x="173" y="299"/>
                  </a:moveTo>
                  <a:lnTo>
                    <a:pt x="0" y="0"/>
                  </a:lnTo>
                  <a:lnTo>
                    <a:pt x="301" y="204"/>
                  </a:lnTo>
                  <a:lnTo>
                    <a:pt x="173" y="299"/>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7"/>
            <p:cNvSpPr>
              <a:spLocks/>
            </p:cNvSpPr>
            <p:nvPr/>
          </p:nvSpPr>
          <p:spPr bwMode="auto">
            <a:xfrm>
              <a:off x="4835525" y="2374900"/>
              <a:ext cx="1485900" cy="833438"/>
            </a:xfrm>
            <a:custGeom>
              <a:avLst/>
              <a:gdLst/>
              <a:ahLst/>
              <a:cxnLst>
                <a:cxn ang="0">
                  <a:pos x="602" y="411"/>
                </a:cxn>
                <a:cxn ang="0">
                  <a:pos x="355" y="525"/>
                </a:cxn>
                <a:cxn ang="0">
                  <a:pos x="0" y="283"/>
                </a:cxn>
                <a:cxn ang="0">
                  <a:pos x="602" y="0"/>
                </a:cxn>
                <a:cxn ang="0">
                  <a:pos x="936" y="254"/>
                </a:cxn>
                <a:cxn ang="0">
                  <a:pos x="602" y="411"/>
                </a:cxn>
              </a:cxnLst>
              <a:rect l="0" t="0" r="r" b="b"/>
              <a:pathLst>
                <a:path w="936" h="525">
                  <a:moveTo>
                    <a:pt x="602" y="411"/>
                  </a:moveTo>
                  <a:lnTo>
                    <a:pt x="355" y="525"/>
                  </a:lnTo>
                  <a:lnTo>
                    <a:pt x="0" y="283"/>
                  </a:lnTo>
                  <a:lnTo>
                    <a:pt x="602" y="0"/>
                  </a:lnTo>
                  <a:lnTo>
                    <a:pt x="936" y="254"/>
                  </a:lnTo>
                  <a:lnTo>
                    <a:pt x="602" y="411"/>
                  </a:lnTo>
                  <a:close/>
                </a:path>
              </a:pathLst>
            </a:custGeom>
            <a:solidFill>
              <a:schemeClr val="accent1">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 name="Group 83" descr="Icon of a lightbulb."/>
          <p:cNvGrpSpPr/>
          <p:nvPr/>
        </p:nvGrpSpPr>
        <p:grpSpPr>
          <a:xfrm>
            <a:off x="3739061" y="2065533"/>
            <a:ext cx="1661085" cy="1707851"/>
            <a:chOff x="3611563" y="1379538"/>
            <a:chExt cx="1920875" cy="1881188"/>
          </a:xfrm>
          <a:solidFill>
            <a:srgbClr val="F5CD00"/>
          </a:solidFill>
        </p:grpSpPr>
        <p:sp>
          <p:nvSpPr>
            <p:cNvPr id="85" name="Freeform 5"/>
            <p:cNvSpPr>
              <a:spLocks noEditPoints="1"/>
            </p:cNvSpPr>
            <p:nvPr/>
          </p:nvSpPr>
          <p:spPr bwMode="auto">
            <a:xfrm>
              <a:off x="4346575" y="2895600"/>
              <a:ext cx="452438" cy="96838"/>
            </a:xfrm>
            <a:custGeom>
              <a:avLst/>
              <a:gdLst/>
              <a:ahLst/>
              <a:cxnLst>
                <a:cxn ang="0">
                  <a:pos x="223" y="0"/>
                </a:cxn>
                <a:cxn ang="0">
                  <a:pos x="26" y="0"/>
                </a:cxn>
                <a:cxn ang="0">
                  <a:pos x="0" y="27"/>
                </a:cxn>
                <a:cxn ang="0">
                  <a:pos x="26" y="53"/>
                </a:cxn>
                <a:cxn ang="0">
                  <a:pos x="223" y="53"/>
                </a:cxn>
                <a:cxn ang="0">
                  <a:pos x="249" y="27"/>
                </a:cxn>
                <a:cxn ang="0">
                  <a:pos x="223" y="0"/>
                </a:cxn>
                <a:cxn ang="0">
                  <a:pos x="223" y="0"/>
                </a:cxn>
                <a:cxn ang="0">
                  <a:pos x="223" y="0"/>
                </a:cxn>
              </a:cxnLst>
              <a:rect l="0" t="0" r="r" b="b"/>
              <a:pathLst>
                <a:path w="249" h="53">
                  <a:moveTo>
                    <a:pt x="223" y="0"/>
                  </a:moveTo>
                  <a:cubicBezTo>
                    <a:pt x="26" y="0"/>
                    <a:pt x="26" y="0"/>
                    <a:pt x="26" y="0"/>
                  </a:cubicBezTo>
                  <a:cubicBezTo>
                    <a:pt x="12" y="0"/>
                    <a:pt x="0" y="12"/>
                    <a:pt x="0" y="27"/>
                  </a:cubicBezTo>
                  <a:cubicBezTo>
                    <a:pt x="0" y="42"/>
                    <a:pt x="12" y="53"/>
                    <a:pt x="26" y="53"/>
                  </a:cubicBezTo>
                  <a:cubicBezTo>
                    <a:pt x="223" y="53"/>
                    <a:pt x="223" y="53"/>
                    <a:pt x="223" y="53"/>
                  </a:cubicBezTo>
                  <a:cubicBezTo>
                    <a:pt x="237" y="53"/>
                    <a:pt x="249" y="42"/>
                    <a:pt x="249" y="27"/>
                  </a:cubicBezTo>
                  <a:cubicBezTo>
                    <a:pt x="249" y="12"/>
                    <a:pt x="237" y="0"/>
                    <a:pt x="223" y="0"/>
                  </a:cubicBezTo>
                  <a:close/>
                  <a:moveTo>
                    <a:pt x="223" y="0"/>
                  </a:moveTo>
                  <a:cubicBezTo>
                    <a:pt x="223" y="0"/>
                    <a:pt x="223" y="0"/>
                    <a:pt x="223"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6"/>
            <p:cNvSpPr>
              <a:spLocks noEditPoints="1"/>
            </p:cNvSpPr>
            <p:nvPr/>
          </p:nvSpPr>
          <p:spPr bwMode="auto">
            <a:xfrm>
              <a:off x="4370388" y="3065463"/>
              <a:ext cx="404813" cy="195263"/>
            </a:xfrm>
            <a:custGeom>
              <a:avLst/>
              <a:gdLst/>
              <a:ahLst/>
              <a:cxnLst>
                <a:cxn ang="0">
                  <a:pos x="60" y="64"/>
                </a:cxn>
                <a:cxn ang="0">
                  <a:pos x="60" y="78"/>
                </a:cxn>
                <a:cxn ang="0">
                  <a:pos x="89" y="108"/>
                </a:cxn>
                <a:cxn ang="0">
                  <a:pos x="133" y="108"/>
                </a:cxn>
                <a:cxn ang="0">
                  <a:pos x="163" y="78"/>
                </a:cxn>
                <a:cxn ang="0">
                  <a:pos x="163" y="64"/>
                </a:cxn>
                <a:cxn ang="0">
                  <a:pos x="223" y="0"/>
                </a:cxn>
                <a:cxn ang="0">
                  <a:pos x="0" y="0"/>
                </a:cxn>
                <a:cxn ang="0">
                  <a:pos x="60" y="64"/>
                </a:cxn>
                <a:cxn ang="0">
                  <a:pos x="60" y="64"/>
                </a:cxn>
                <a:cxn ang="0">
                  <a:pos x="60" y="64"/>
                </a:cxn>
              </a:cxnLst>
              <a:rect l="0" t="0" r="r" b="b"/>
              <a:pathLst>
                <a:path w="223" h="108">
                  <a:moveTo>
                    <a:pt x="60" y="64"/>
                  </a:moveTo>
                  <a:cubicBezTo>
                    <a:pt x="60" y="78"/>
                    <a:pt x="60" y="78"/>
                    <a:pt x="60" y="78"/>
                  </a:cubicBezTo>
                  <a:cubicBezTo>
                    <a:pt x="60" y="95"/>
                    <a:pt x="73" y="108"/>
                    <a:pt x="89" y="108"/>
                  </a:cubicBezTo>
                  <a:cubicBezTo>
                    <a:pt x="133" y="108"/>
                    <a:pt x="133" y="108"/>
                    <a:pt x="133" y="108"/>
                  </a:cubicBezTo>
                  <a:cubicBezTo>
                    <a:pt x="150" y="108"/>
                    <a:pt x="163" y="95"/>
                    <a:pt x="163" y="78"/>
                  </a:cubicBezTo>
                  <a:cubicBezTo>
                    <a:pt x="163" y="64"/>
                    <a:pt x="163" y="64"/>
                    <a:pt x="163" y="64"/>
                  </a:cubicBezTo>
                  <a:cubicBezTo>
                    <a:pt x="196" y="61"/>
                    <a:pt x="223" y="34"/>
                    <a:pt x="223" y="0"/>
                  </a:cubicBezTo>
                  <a:cubicBezTo>
                    <a:pt x="0" y="0"/>
                    <a:pt x="0" y="0"/>
                    <a:pt x="0" y="0"/>
                  </a:cubicBezTo>
                  <a:cubicBezTo>
                    <a:pt x="0" y="34"/>
                    <a:pt x="27" y="61"/>
                    <a:pt x="60" y="64"/>
                  </a:cubicBezTo>
                  <a:close/>
                  <a:moveTo>
                    <a:pt x="60" y="64"/>
                  </a:moveTo>
                  <a:cubicBezTo>
                    <a:pt x="60" y="64"/>
                    <a:pt x="60" y="64"/>
                    <a:pt x="60" y="6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7"/>
            <p:cNvSpPr>
              <a:spLocks noEditPoints="1"/>
            </p:cNvSpPr>
            <p:nvPr/>
          </p:nvSpPr>
          <p:spPr bwMode="auto">
            <a:xfrm>
              <a:off x="4090988" y="1817688"/>
              <a:ext cx="963613" cy="1011238"/>
            </a:xfrm>
            <a:custGeom>
              <a:avLst/>
              <a:gdLst/>
              <a:ahLst/>
              <a:cxnLst>
                <a:cxn ang="0">
                  <a:pos x="265" y="0"/>
                </a:cxn>
                <a:cxn ang="0">
                  <a:pos x="0" y="266"/>
                </a:cxn>
                <a:cxn ang="0">
                  <a:pos x="57" y="429"/>
                </a:cxn>
                <a:cxn ang="0">
                  <a:pos x="144" y="557"/>
                </a:cxn>
                <a:cxn ang="0">
                  <a:pos x="387" y="557"/>
                </a:cxn>
                <a:cxn ang="0">
                  <a:pos x="474" y="429"/>
                </a:cxn>
                <a:cxn ang="0">
                  <a:pos x="531" y="266"/>
                </a:cxn>
                <a:cxn ang="0">
                  <a:pos x="265" y="0"/>
                </a:cxn>
                <a:cxn ang="0">
                  <a:pos x="266" y="92"/>
                </a:cxn>
                <a:cxn ang="0">
                  <a:pos x="95" y="263"/>
                </a:cxn>
                <a:cxn ang="0">
                  <a:pos x="69" y="290"/>
                </a:cxn>
                <a:cxn ang="0">
                  <a:pos x="42" y="263"/>
                </a:cxn>
                <a:cxn ang="0">
                  <a:pos x="266" y="39"/>
                </a:cxn>
                <a:cxn ang="0">
                  <a:pos x="292" y="66"/>
                </a:cxn>
                <a:cxn ang="0">
                  <a:pos x="266" y="92"/>
                </a:cxn>
                <a:cxn ang="0">
                  <a:pos x="266" y="92"/>
                </a:cxn>
                <a:cxn ang="0">
                  <a:pos x="266" y="92"/>
                </a:cxn>
              </a:cxnLst>
              <a:rect l="0" t="0" r="r" b="b"/>
              <a:pathLst>
                <a:path w="531" h="557">
                  <a:moveTo>
                    <a:pt x="265" y="0"/>
                  </a:moveTo>
                  <a:cubicBezTo>
                    <a:pt x="119" y="0"/>
                    <a:pt x="0" y="119"/>
                    <a:pt x="0" y="266"/>
                  </a:cubicBezTo>
                  <a:cubicBezTo>
                    <a:pt x="0" y="327"/>
                    <a:pt x="21" y="384"/>
                    <a:pt x="57" y="429"/>
                  </a:cubicBezTo>
                  <a:cubicBezTo>
                    <a:pt x="88" y="469"/>
                    <a:pt x="118" y="513"/>
                    <a:pt x="144" y="557"/>
                  </a:cubicBezTo>
                  <a:cubicBezTo>
                    <a:pt x="387" y="557"/>
                    <a:pt x="387" y="557"/>
                    <a:pt x="387" y="557"/>
                  </a:cubicBezTo>
                  <a:cubicBezTo>
                    <a:pt x="413" y="512"/>
                    <a:pt x="442" y="470"/>
                    <a:pt x="474" y="429"/>
                  </a:cubicBezTo>
                  <a:cubicBezTo>
                    <a:pt x="510" y="384"/>
                    <a:pt x="531" y="327"/>
                    <a:pt x="531" y="266"/>
                  </a:cubicBezTo>
                  <a:cubicBezTo>
                    <a:pt x="531" y="119"/>
                    <a:pt x="412" y="0"/>
                    <a:pt x="265" y="0"/>
                  </a:cubicBezTo>
                  <a:close/>
                  <a:moveTo>
                    <a:pt x="266" y="92"/>
                  </a:moveTo>
                  <a:cubicBezTo>
                    <a:pt x="172" y="92"/>
                    <a:pt x="95" y="169"/>
                    <a:pt x="95" y="263"/>
                  </a:cubicBezTo>
                  <a:cubicBezTo>
                    <a:pt x="95" y="278"/>
                    <a:pt x="83" y="290"/>
                    <a:pt x="69" y="290"/>
                  </a:cubicBezTo>
                  <a:cubicBezTo>
                    <a:pt x="54" y="290"/>
                    <a:pt x="42" y="278"/>
                    <a:pt x="42" y="263"/>
                  </a:cubicBezTo>
                  <a:cubicBezTo>
                    <a:pt x="42" y="140"/>
                    <a:pt x="142" y="39"/>
                    <a:pt x="266" y="39"/>
                  </a:cubicBezTo>
                  <a:cubicBezTo>
                    <a:pt x="281" y="39"/>
                    <a:pt x="292" y="51"/>
                    <a:pt x="292" y="66"/>
                  </a:cubicBezTo>
                  <a:cubicBezTo>
                    <a:pt x="292" y="80"/>
                    <a:pt x="281" y="92"/>
                    <a:pt x="266" y="92"/>
                  </a:cubicBezTo>
                  <a:close/>
                  <a:moveTo>
                    <a:pt x="266" y="92"/>
                  </a:moveTo>
                  <a:cubicBezTo>
                    <a:pt x="266" y="92"/>
                    <a:pt x="266" y="92"/>
                    <a:pt x="266" y="9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8"/>
            <p:cNvSpPr>
              <a:spLocks noEditPoints="1"/>
            </p:cNvSpPr>
            <p:nvPr/>
          </p:nvSpPr>
          <p:spPr bwMode="auto">
            <a:xfrm>
              <a:off x="4510088" y="1379538"/>
              <a:ext cx="122238" cy="339725"/>
            </a:xfrm>
            <a:custGeom>
              <a:avLst/>
              <a:gdLst/>
              <a:ahLst/>
              <a:cxnLst>
                <a:cxn ang="0">
                  <a:pos x="34" y="187"/>
                </a:cxn>
                <a:cxn ang="0">
                  <a:pos x="67" y="153"/>
                </a:cxn>
                <a:cxn ang="0">
                  <a:pos x="67" y="33"/>
                </a:cxn>
                <a:cxn ang="0">
                  <a:pos x="34" y="0"/>
                </a:cxn>
                <a:cxn ang="0">
                  <a:pos x="0" y="33"/>
                </a:cxn>
                <a:cxn ang="0">
                  <a:pos x="0" y="153"/>
                </a:cxn>
                <a:cxn ang="0">
                  <a:pos x="34" y="187"/>
                </a:cxn>
                <a:cxn ang="0">
                  <a:pos x="34" y="187"/>
                </a:cxn>
                <a:cxn ang="0">
                  <a:pos x="34" y="187"/>
                </a:cxn>
              </a:cxnLst>
              <a:rect l="0" t="0" r="r" b="b"/>
              <a:pathLst>
                <a:path w="67" h="187">
                  <a:moveTo>
                    <a:pt x="34" y="187"/>
                  </a:moveTo>
                  <a:cubicBezTo>
                    <a:pt x="52" y="187"/>
                    <a:pt x="67" y="172"/>
                    <a:pt x="67" y="153"/>
                  </a:cubicBezTo>
                  <a:cubicBezTo>
                    <a:pt x="67" y="33"/>
                    <a:pt x="67" y="33"/>
                    <a:pt x="67" y="33"/>
                  </a:cubicBezTo>
                  <a:cubicBezTo>
                    <a:pt x="67" y="15"/>
                    <a:pt x="52" y="0"/>
                    <a:pt x="34" y="0"/>
                  </a:cubicBezTo>
                  <a:cubicBezTo>
                    <a:pt x="15" y="0"/>
                    <a:pt x="0" y="15"/>
                    <a:pt x="0" y="33"/>
                  </a:cubicBezTo>
                  <a:cubicBezTo>
                    <a:pt x="0" y="153"/>
                    <a:pt x="0" y="153"/>
                    <a:pt x="0" y="153"/>
                  </a:cubicBezTo>
                  <a:cubicBezTo>
                    <a:pt x="0" y="172"/>
                    <a:pt x="15" y="187"/>
                    <a:pt x="34" y="187"/>
                  </a:cubicBezTo>
                  <a:close/>
                  <a:moveTo>
                    <a:pt x="34" y="187"/>
                  </a:moveTo>
                  <a:cubicBezTo>
                    <a:pt x="34" y="187"/>
                    <a:pt x="34" y="187"/>
                    <a:pt x="34" y="18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9"/>
            <p:cNvSpPr>
              <a:spLocks noEditPoints="1"/>
            </p:cNvSpPr>
            <p:nvPr/>
          </p:nvSpPr>
          <p:spPr bwMode="auto">
            <a:xfrm>
              <a:off x="3875088" y="1643063"/>
              <a:ext cx="280988" cy="274638"/>
            </a:xfrm>
            <a:custGeom>
              <a:avLst/>
              <a:gdLst/>
              <a:ahLst/>
              <a:cxnLst>
                <a:cxn ang="0">
                  <a:pos x="95" y="142"/>
                </a:cxn>
                <a:cxn ang="0">
                  <a:pos x="118" y="151"/>
                </a:cxn>
                <a:cxn ang="0">
                  <a:pos x="142" y="142"/>
                </a:cxn>
                <a:cxn ang="0">
                  <a:pos x="142" y="94"/>
                </a:cxn>
                <a:cxn ang="0">
                  <a:pos x="57" y="10"/>
                </a:cxn>
                <a:cxn ang="0">
                  <a:pos x="34" y="0"/>
                </a:cxn>
                <a:cxn ang="0">
                  <a:pos x="10" y="10"/>
                </a:cxn>
                <a:cxn ang="0">
                  <a:pos x="0" y="33"/>
                </a:cxn>
                <a:cxn ang="0">
                  <a:pos x="10" y="57"/>
                </a:cxn>
                <a:cxn ang="0">
                  <a:pos x="95" y="142"/>
                </a:cxn>
                <a:cxn ang="0">
                  <a:pos x="95" y="142"/>
                </a:cxn>
                <a:cxn ang="0">
                  <a:pos x="95" y="142"/>
                </a:cxn>
              </a:cxnLst>
              <a:rect l="0" t="0" r="r" b="b"/>
              <a:pathLst>
                <a:path w="155" h="151">
                  <a:moveTo>
                    <a:pt x="95" y="142"/>
                  </a:moveTo>
                  <a:cubicBezTo>
                    <a:pt x="101" y="148"/>
                    <a:pt x="109" y="151"/>
                    <a:pt x="118" y="151"/>
                  </a:cubicBezTo>
                  <a:cubicBezTo>
                    <a:pt x="127" y="151"/>
                    <a:pt x="136" y="148"/>
                    <a:pt x="142" y="142"/>
                  </a:cubicBezTo>
                  <a:cubicBezTo>
                    <a:pt x="155" y="129"/>
                    <a:pt x="155" y="107"/>
                    <a:pt x="142" y="94"/>
                  </a:cubicBezTo>
                  <a:cubicBezTo>
                    <a:pt x="57" y="10"/>
                    <a:pt x="57" y="10"/>
                    <a:pt x="57" y="10"/>
                  </a:cubicBezTo>
                  <a:cubicBezTo>
                    <a:pt x="51" y="3"/>
                    <a:pt x="43" y="0"/>
                    <a:pt x="34" y="0"/>
                  </a:cubicBezTo>
                  <a:cubicBezTo>
                    <a:pt x="25" y="0"/>
                    <a:pt x="16" y="3"/>
                    <a:pt x="10" y="10"/>
                  </a:cubicBezTo>
                  <a:cubicBezTo>
                    <a:pt x="4" y="16"/>
                    <a:pt x="0" y="24"/>
                    <a:pt x="0" y="33"/>
                  </a:cubicBezTo>
                  <a:cubicBezTo>
                    <a:pt x="0" y="42"/>
                    <a:pt x="4" y="51"/>
                    <a:pt x="10" y="57"/>
                  </a:cubicBezTo>
                  <a:lnTo>
                    <a:pt x="95" y="142"/>
                  </a:lnTo>
                  <a:close/>
                  <a:moveTo>
                    <a:pt x="95" y="142"/>
                  </a:moveTo>
                  <a:cubicBezTo>
                    <a:pt x="95" y="142"/>
                    <a:pt x="95" y="142"/>
                    <a:pt x="95" y="14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0"/>
            <p:cNvSpPr>
              <a:spLocks noEditPoints="1"/>
            </p:cNvSpPr>
            <p:nvPr/>
          </p:nvSpPr>
          <p:spPr bwMode="auto">
            <a:xfrm>
              <a:off x="3611563" y="2278063"/>
              <a:ext cx="339725" cy="122238"/>
            </a:xfrm>
            <a:custGeom>
              <a:avLst/>
              <a:gdLst/>
              <a:ahLst/>
              <a:cxnLst>
                <a:cxn ang="0">
                  <a:pos x="187" y="34"/>
                </a:cxn>
                <a:cxn ang="0">
                  <a:pos x="153" y="0"/>
                </a:cxn>
                <a:cxn ang="0">
                  <a:pos x="34" y="0"/>
                </a:cxn>
                <a:cxn ang="0">
                  <a:pos x="0" y="34"/>
                </a:cxn>
                <a:cxn ang="0">
                  <a:pos x="34" y="67"/>
                </a:cxn>
                <a:cxn ang="0">
                  <a:pos x="153" y="67"/>
                </a:cxn>
                <a:cxn ang="0">
                  <a:pos x="187" y="34"/>
                </a:cxn>
                <a:cxn ang="0">
                  <a:pos x="187" y="34"/>
                </a:cxn>
                <a:cxn ang="0">
                  <a:pos x="187" y="34"/>
                </a:cxn>
              </a:cxnLst>
              <a:rect l="0" t="0" r="r" b="b"/>
              <a:pathLst>
                <a:path w="187" h="67">
                  <a:moveTo>
                    <a:pt x="187" y="34"/>
                  </a:moveTo>
                  <a:cubicBezTo>
                    <a:pt x="187" y="15"/>
                    <a:pt x="172" y="0"/>
                    <a:pt x="153" y="0"/>
                  </a:cubicBezTo>
                  <a:cubicBezTo>
                    <a:pt x="34" y="0"/>
                    <a:pt x="34" y="0"/>
                    <a:pt x="34" y="0"/>
                  </a:cubicBezTo>
                  <a:cubicBezTo>
                    <a:pt x="15" y="0"/>
                    <a:pt x="0" y="15"/>
                    <a:pt x="0" y="34"/>
                  </a:cubicBezTo>
                  <a:cubicBezTo>
                    <a:pt x="0" y="52"/>
                    <a:pt x="15" y="67"/>
                    <a:pt x="34" y="67"/>
                  </a:cubicBezTo>
                  <a:cubicBezTo>
                    <a:pt x="153" y="67"/>
                    <a:pt x="153" y="67"/>
                    <a:pt x="153" y="67"/>
                  </a:cubicBezTo>
                  <a:cubicBezTo>
                    <a:pt x="172" y="67"/>
                    <a:pt x="187" y="52"/>
                    <a:pt x="187" y="34"/>
                  </a:cubicBezTo>
                  <a:close/>
                  <a:moveTo>
                    <a:pt x="187" y="34"/>
                  </a:moveTo>
                  <a:cubicBezTo>
                    <a:pt x="187" y="34"/>
                    <a:pt x="187" y="34"/>
                    <a:pt x="187" y="3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1"/>
            <p:cNvSpPr>
              <a:spLocks noEditPoints="1"/>
            </p:cNvSpPr>
            <p:nvPr/>
          </p:nvSpPr>
          <p:spPr bwMode="auto">
            <a:xfrm>
              <a:off x="5192713" y="2278063"/>
              <a:ext cx="339725" cy="122238"/>
            </a:xfrm>
            <a:custGeom>
              <a:avLst/>
              <a:gdLst/>
              <a:ahLst/>
              <a:cxnLst>
                <a:cxn ang="0">
                  <a:pos x="153" y="0"/>
                </a:cxn>
                <a:cxn ang="0">
                  <a:pos x="33" y="0"/>
                </a:cxn>
                <a:cxn ang="0">
                  <a:pos x="0" y="34"/>
                </a:cxn>
                <a:cxn ang="0">
                  <a:pos x="33" y="67"/>
                </a:cxn>
                <a:cxn ang="0">
                  <a:pos x="153" y="67"/>
                </a:cxn>
                <a:cxn ang="0">
                  <a:pos x="187" y="34"/>
                </a:cxn>
                <a:cxn ang="0">
                  <a:pos x="153" y="0"/>
                </a:cxn>
                <a:cxn ang="0">
                  <a:pos x="153" y="0"/>
                </a:cxn>
                <a:cxn ang="0">
                  <a:pos x="153" y="0"/>
                </a:cxn>
              </a:cxnLst>
              <a:rect l="0" t="0" r="r" b="b"/>
              <a:pathLst>
                <a:path w="187" h="67">
                  <a:moveTo>
                    <a:pt x="153" y="0"/>
                  </a:moveTo>
                  <a:cubicBezTo>
                    <a:pt x="33" y="0"/>
                    <a:pt x="33" y="0"/>
                    <a:pt x="33" y="0"/>
                  </a:cubicBezTo>
                  <a:cubicBezTo>
                    <a:pt x="15" y="0"/>
                    <a:pt x="0" y="15"/>
                    <a:pt x="0" y="34"/>
                  </a:cubicBezTo>
                  <a:cubicBezTo>
                    <a:pt x="0" y="52"/>
                    <a:pt x="15" y="67"/>
                    <a:pt x="33" y="67"/>
                  </a:cubicBezTo>
                  <a:cubicBezTo>
                    <a:pt x="153" y="67"/>
                    <a:pt x="153" y="67"/>
                    <a:pt x="153" y="67"/>
                  </a:cubicBezTo>
                  <a:cubicBezTo>
                    <a:pt x="172" y="67"/>
                    <a:pt x="187" y="52"/>
                    <a:pt x="187" y="34"/>
                  </a:cubicBezTo>
                  <a:cubicBezTo>
                    <a:pt x="187" y="15"/>
                    <a:pt x="172" y="0"/>
                    <a:pt x="153" y="0"/>
                  </a:cubicBezTo>
                  <a:close/>
                  <a:moveTo>
                    <a:pt x="153" y="0"/>
                  </a:moveTo>
                  <a:cubicBezTo>
                    <a:pt x="153" y="0"/>
                    <a:pt x="153" y="0"/>
                    <a:pt x="153"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2"/>
            <p:cNvSpPr>
              <a:spLocks noEditPoints="1"/>
            </p:cNvSpPr>
            <p:nvPr/>
          </p:nvSpPr>
          <p:spPr bwMode="auto">
            <a:xfrm>
              <a:off x="4992688" y="1643063"/>
              <a:ext cx="276225" cy="274638"/>
            </a:xfrm>
            <a:custGeom>
              <a:avLst/>
              <a:gdLst/>
              <a:ahLst/>
              <a:cxnLst>
                <a:cxn ang="0">
                  <a:pos x="33" y="151"/>
                </a:cxn>
                <a:cxn ang="0">
                  <a:pos x="57" y="142"/>
                </a:cxn>
                <a:cxn ang="0">
                  <a:pos x="142" y="57"/>
                </a:cxn>
                <a:cxn ang="0">
                  <a:pos x="152" y="33"/>
                </a:cxn>
                <a:cxn ang="0">
                  <a:pos x="142" y="10"/>
                </a:cxn>
                <a:cxn ang="0">
                  <a:pos x="118" y="0"/>
                </a:cxn>
                <a:cxn ang="0">
                  <a:pos x="95" y="10"/>
                </a:cxn>
                <a:cxn ang="0">
                  <a:pos x="10" y="94"/>
                </a:cxn>
                <a:cxn ang="0">
                  <a:pos x="0" y="118"/>
                </a:cxn>
                <a:cxn ang="0">
                  <a:pos x="10" y="142"/>
                </a:cxn>
                <a:cxn ang="0">
                  <a:pos x="33" y="151"/>
                </a:cxn>
                <a:cxn ang="0">
                  <a:pos x="33" y="151"/>
                </a:cxn>
                <a:cxn ang="0">
                  <a:pos x="33" y="151"/>
                </a:cxn>
              </a:cxnLst>
              <a:rect l="0" t="0" r="r" b="b"/>
              <a:pathLst>
                <a:path w="152" h="151">
                  <a:moveTo>
                    <a:pt x="33" y="151"/>
                  </a:moveTo>
                  <a:cubicBezTo>
                    <a:pt x="42" y="151"/>
                    <a:pt x="51" y="148"/>
                    <a:pt x="57" y="142"/>
                  </a:cubicBezTo>
                  <a:cubicBezTo>
                    <a:pt x="142" y="57"/>
                    <a:pt x="142" y="57"/>
                    <a:pt x="142" y="57"/>
                  </a:cubicBezTo>
                  <a:cubicBezTo>
                    <a:pt x="148" y="51"/>
                    <a:pt x="152" y="42"/>
                    <a:pt x="152" y="33"/>
                  </a:cubicBezTo>
                  <a:cubicBezTo>
                    <a:pt x="152" y="24"/>
                    <a:pt x="148" y="16"/>
                    <a:pt x="142" y="10"/>
                  </a:cubicBezTo>
                  <a:cubicBezTo>
                    <a:pt x="136" y="3"/>
                    <a:pt x="127" y="0"/>
                    <a:pt x="118" y="0"/>
                  </a:cubicBezTo>
                  <a:cubicBezTo>
                    <a:pt x="109" y="0"/>
                    <a:pt x="101" y="3"/>
                    <a:pt x="95" y="10"/>
                  </a:cubicBezTo>
                  <a:cubicBezTo>
                    <a:pt x="10" y="94"/>
                    <a:pt x="10" y="94"/>
                    <a:pt x="10" y="94"/>
                  </a:cubicBezTo>
                  <a:cubicBezTo>
                    <a:pt x="3" y="101"/>
                    <a:pt x="0" y="109"/>
                    <a:pt x="0" y="118"/>
                  </a:cubicBezTo>
                  <a:cubicBezTo>
                    <a:pt x="0" y="127"/>
                    <a:pt x="3" y="135"/>
                    <a:pt x="10" y="142"/>
                  </a:cubicBezTo>
                  <a:cubicBezTo>
                    <a:pt x="16" y="148"/>
                    <a:pt x="24" y="151"/>
                    <a:pt x="33" y="151"/>
                  </a:cubicBezTo>
                  <a:close/>
                  <a:moveTo>
                    <a:pt x="33" y="151"/>
                  </a:moveTo>
                  <a:cubicBezTo>
                    <a:pt x="33" y="151"/>
                    <a:pt x="33" y="151"/>
                    <a:pt x="33" y="15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3" name="Oval 92">
            <a:extLst>
              <a:ext uri="{C183D7F6-B498-43B3-948B-1728B52AA6E4}">
                <adec:decorative xmlns:adec="http://schemas.microsoft.com/office/drawing/2017/decorative" val="1"/>
              </a:ext>
            </a:extLst>
          </p:cNvPr>
          <p:cNvSpPr/>
          <p:nvPr/>
        </p:nvSpPr>
        <p:spPr>
          <a:xfrm>
            <a:off x="2541777" y="1653179"/>
            <a:ext cx="3920131" cy="3923050"/>
          </a:xfrm>
          <a:prstGeom prst="ellipse">
            <a:avLst/>
          </a:prstGeom>
          <a:noFill/>
          <a:ln w="38100">
            <a:solidFill>
              <a:schemeClr val="tx1">
                <a:lumMod val="25000"/>
                <a:lumOff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C183D7F6-B498-43B3-948B-1728B52AA6E4}">
                <adec:decorative xmlns:adec="http://schemas.microsoft.com/office/drawing/2017/decorative" val="1"/>
              </a:ext>
            </a:extLst>
          </p:cNvPr>
          <p:cNvSpPr/>
          <p:nvPr/>
        </p:nvSpPr>
        <p:spPr>
          <a:xfrm>
            <a:off x="4176345" y="1161026"/>
            <a:ext cx="822960" cy="822960"/>
          </a:xfrm>
          <a:prstGeom prst="ellipse">
            <a:avLst/>
          </a:prstGeom>
          <a:solidFill>
            <a:schemeClr val="accent5"/>
          </a:solidFill>
          <a:ln>
            <a:noFill/>
          </a:ln>
          <a:effectLst/>
          <a:scene3d>
            <a:camera prst="orthographicFront">
              <a:rot lat="0" lon="0" rev="0"/>
            </a:camera>
            <a:lightRig rig="contrasting" dir="t">
              <a:rot lat="0" lon="0" rev="7800000"/>
            </a:lightRig>
          </a:scene3d>
          <a:sp3d>
            <a:bevelT w="139700" h="139700" prst="angle"/>
          </a:sp3d>
        </p:spPr>
        <p:style>
          <a:lnRef idx="0">
            <a:scrgbClr r="0" g="0" b="0"/>
          </a:lnRef>
          <a:fillRef idx="0">
            <a:scrgbClr r="0" g="0" b="0"/>
          </a:fillRef>
          <a:effectRef idx="0">
            <a:scrgbClr r="0" g="0" b="0"/>
          </a:effectRef>
          <a:fontRef idx="minor">
            <a:schemeClr val="lt1"/>
          </a:fontRef>
        </p:style>
        <p:txBody>
          <a:bodyPr/>
          <a:lstStyle/>
          <a:p>
            <a:endParaRPr lang="es-ES_tradnl"/>
          </a:p>
        </p:txBody>
      </p:sp>
      <p:sp>
        <p:nvSpPr>
          <p:cNvPr id="4" name="TextBox 3">
            <a:extLst>
              <a:ext uri="{FF2B5EF4-FFF2-40B4-BE49-F238E27FC236}">
                <a16:creationId xmlns:a16="http://schemas.microsoft.com/office/drawing/2014/main" id="{9F499BF0-CBF8-4D96-AD2A-65076A0CDF18}"/>
              </a:ext>
            </a:extLst>
          </p:cNvPr>
          <p:cNvSpPr txBox="1"/>
          <p:nvPr/>
        </p:nvSpPr>
        <p:spPr>
          <a:xfrm>
            <a:off x="5041077" y="1075357"/>
            <a:ext cx="2607804" cy="707886"/>
          </a:xfrm>
          <a:prstGeom prst="rect">
            <a:avLst/>
          </a:prstGeom>
          <a:noFill/>
        </p:spPr>
        <p:txBody>
          <a:bodyPr wrap="square" rtlCol="0">
            <a:spAutoFit/>
          </a:bodyPr>
          <a:lstStyle/>
          <a:p>
            <a:r>
              <a:rPr lang="en-US" sz="2000" b="1">
                <a:latin typeface="Source Sans Pro" panose="020B0503030403020204"/>
              </a:rPr>
              <a:t>51 % ownership requirements</a:t>
            </a:r>
          </a:p>
        </p:txBody>
      </p:sp>
      <p:sp>
        <p:nvSpPr>
          <p:cNvPr id="104" name="Oval 103">
            <a:extLst>
              <a:ext uri="{C183D7F6-B498-43B3-948B-1728B52AA6E4}">
                <adec:decorative xmlns:adec="http://schemas.microsoft.com/office/drawing/2017/decorative" val="1"/>
              </a:ext>
            </a:extLst>
          </p:cNvPr>
          <p:cNvSpPr/>
          <p:nvPr/>
        </p:nvSpPr>
        <p:spPr>
          <a:xfrm>
            <a:off x="5995478" y="2499640"/>
            <a:ext cx="822960" cy="822960"/>
          </a:xfrm>
          <a:prstGeom prst="ellipse">
            <a:avLst/>
          </a:prstGeom>
          <a:solidFill>
            <a:srgbClr val="003F80"/>
          </a:solidFill>
          <a:ln>
            <a:noFill/>
          </a:ln>
          <a:effectLst/>
          <a:scene3d>
            <a:camera prst="orthographicFront">
              <a:rot lat="0" lon="0" rev="0"/>
            </a:camera>
            <a:lightRig rig="contrasting" dir="t">
              <a:rot lat="0" lon="0" rev="7800000"/>
            </a:lightRig>
          </a:scene3d>
          <a:sp3d>
            <a:bevelT w="139700" h="13970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a:p>
        </p:txBody>
      </p:sp>
      <p:sp>
        <p:nvSpPr>
          <p:cNvPr id="57" name="TextBox 56">
            <a:extLst>
              <a:ext uri="{FF2B5EF4-FFF2-40B4-BE49-F238E27FC236}">
                <a16:creationId xmlns:a16="http://schemas.microsoft.com/office/drawing/2014/main" id="{C2144004-9649-466F-A689-E2592A738C49}"/>
              </a:ext>
            </a:extLst>
          </p:cNvPr>
          <p:cNvSpPr txBox="1"/>
          <p:nvPr/>
        </p:nvSpPr>
        <p:spPr>
          <a:xfrm>
            <a:off x="6842731" y="2537977"/>
            <a:ext cx="2223762" cy="707886"/>
          </a:xfrm>
          <a:prstGeom prst="rect">
            <a:avLst/>
          </a:prstGeom>
          <a:noFill/>
        </p:spPr>
        <p:txBody>
          <a:bodyPr wrap="square" rtlCol="0">
            <a:spAutoFit/>
          </a:bodyPr>
          <a:lstStyle/>
          <a:p>
            <a:r>
              <a:rPr lang="en-US" sz="2000" b="1">
                <a:latin typeface="Source Sans Pro" panose="020B0503030403020204"/>
              </a:rPr>
              <a:t>Highest officer position</a:t>
            </a:r>
          </a:p>
        </p:txBody>
      </p:sp>
      <p:sp>
        <p:nvSpPr>
          <p:cNvPr id="95" name="Oval 94">
            <a:extLst>
              <a:ext uri="{C183D7F6-B498-43B3-948B-1728B52AA6E4}">
                <adec:decorative xmlns:adec="http://schemas.microsoft.com/office/drawing/2017/decorative" val="1"/>
              </a:ext>
            </a:extLst>
          </p:cNvPr>
          <p:cNvSpPr/>
          <p:nvPr/>
        </p:nvSpPr>
        <p:spPr>
          <a:xfrm>
            <a:off x="5824123" y="4178538"/>
            <a:ext cx="822960" cy="822960"/>
          </a:xfrm>
          <a:prstGeom prst="ellipse">
            <a:avLst/>
          </a:prstGeom>
          <a:solidFill>
            <a:schemeClr val="accent1"/>
          </a:solidFill>
          <a:ln>
            <a:noFill/>
          </a:ln>
          <a:effectLst/>
          <a:scene3d>
            <a:camera prst="orthographicFront">
              <a:rot lat="0" lon="0" rev="0"/>
            </a:camera>
            <a:lightRig rig="contrasting" dir="t">
              <a:rot lat="0" lon="0" rev="7800000"/>
            </a:lightRig>
          </a:scene3d>
          <a:sp3d>
            <a:bevelT w="139700" h="139700" prst="angle"/>
          </a:sp3d>
        </p:spPr>
        <p:style>
          <a:lnRef idx="0">
            <a:scrgbClr r="0" g="0" b="0"/>
          </a:lnRef>
          <a:fillRef idx="0">
            <a:scrgbClr r="0" g="0" b="0"/>
          </a:fillRef>
          <a:effectRef idx="0">
            <a:scrgbClr r="0" g="0" b="0"/>
          </a:effectRef>
          <a:fontRef idx="minor">
            <a:schemeClr val="lt1"/>
          </a:fontRef>
        </p:style>
        <p:txBody>
          <a:bodyPr/>
          <a:lstStyle/>
          <a:p>
            <a:endParaRPr lang="es-ES_tradnl"/>
          </a:p>
        </p:txBody>
      </p:sp>
      <p:sp>
        <p:nvSpPr>
          <p:cNvPr id="58" name="TextBox 57">
            <a:extLst>
              <a:ext uri="{FF2B5EF4-FFF2-40B4-BE49-F238E27FC236}">
                <a16:creationId xmlns:a16="http://schemas.microsoft.com/office/drawing/2014/main" id="{C6579157-BF55-4114-AA6B-5E3F430DB587}"/>
              </a:ext>
            </a:extLst>
          </p:cNvPr>
          <p:cNvSpPr txBox="1"/>
          <p:nvPr/>
        </p:nvSpPr>
        <p:spPr>
          <a:xfrm>
            <a:off x="6666562" y="4226642"/>
            <a:ext cx="2223762" cy="707886"/>
          </a:xfrm>
          <a:prstGeom prst="rect">
            <a:avLst/>
          </a:prstGeom>
          <a:noFill/>
        </p:spPr>
        <p:txBody>
          <a:bodyPr wrap="square" rtlCol="0">
            <a:spAutoFit/>
          </a:bodyPr>
          <a:lstStyle/>
          <a:p>
            <a:r>
              <a:rPr lang="en-US" sz="2000" b="1" dirty="0">
                <a:latin typeface="Source Sans Pro" panose="020B0503030403020204"/>
              </a:rPr>
              <a:t>Proper NAICS codes</a:t>
            </a:r>
          </a:p>
        </p:txBody>
      </p:sp>
      <p:sp>
        <p:nvSpPr>
          <p:cNvPr id="107" name="Oval 106">
            <a:extLst>
              <a:ext uri="{C183D7F6-B498-43B3-948B-1728B52AA6E4}">
                <adec:decorative xmlns:adec="http://schemas.microsoft.com/office/drawing/2017/decorative" val="1"/>
              </a:ext>
            </a:extLst>
          </p:cNvPr>
          <p:cNvSpPr/>
          <p:nvPr/>
        </p:nvSpPr>
        <p:spPr>
          <a:xfrm>
            <a:off x="4176345" y="5204625"/>
            <a:ext cx="822960" cy="822960"/>
          </a:xfrm>
          <a:prstGeom prst="ellipse">
            <a:avLst/>
          </a:prstGeom>
          <a:solidFill>
            <a:schemeClr val="accent5"/>
          </a:solidFill>
          <a:ln>
            <a:noFill/>
          </a:ln>
          <a:effectLst/>
          <a:scene3d>
            <a:camera prst="orthographicFront">
              <a:rot lat="0" lon="0" rev="0"/>
            </a:camera>
            <a:lightRig rig="contrasting" dir="t">
              <a:rot lat="0" lon="0" rev="7800000"/>
            </a:lightRig>
          </a:scene3d>
          <a:sp3d>
            <a:bevelT w="139700" h="13970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a:p>
        </p:txBody>
      </p:sp>
      <p:sp>
        <p:nvSpPr>
          <p:cNvPr id="59" name="TextBox 58">
            <a:extLst>
              <a:ext uri="{FF2B5EF4-FFF2-40B4-BE49-F238E27FC236}">
                <a16:creationId xmlns:a16="http://schemas.microsoft.com/office/drawing/2014/main" id="{698C803B-833E-4A88-B849-D44276E29B36}"/>
              </a:ext>
            </a:extLst>
          </p:cNvPr>
          <p:cNvSpPr txBox="1"/>
          <p:nvPr/>
        </p:nvSpPr>
        <p:spPr>
          <a:xfrm>
            <a:off x="3124876" y="5976262"/>
            <a:ext cx="2916091" cy="707886"/>
          </a:xfrm>
          <a:prstGeom prst="rect">
            <a:avLst/>
          </a:prstGeom>
          <a:noFill/>
        </p:spPr>
        <p:txBody>
          <a:bodyPr wrap="square" rtlCol="0">
            <a:spAutoFit/>
          </a:bodyPr>
          <a:lstStyle/>
          <a:p>
            <a:pPr algn="ctr"/>
            <a:r>
              <a:rPr lang="en-US" sz="2000" b="1">
                <a:latin typeface="Source Sans Pro" panose="020B0503030403020204"/>
              </a:rPr>
              <a:t>Managerial </a:t>
            </a:r>
            <a:br>
              <a:rPr lang="en-US" sz="2000" b="1">
                <a:latin typeface="Source Sans Pro" panose="020B0503030403020204"/>
              </a:rPr>
            </a:br>
            <a:r>
              <a:rPr lang="en-US" sz="2000" b="1">
                <a:latin typeface="Source Sans Pro" panose="020B0503030403020204"/>
              </a:rPr>
              <a:t>experience</a:t>
            </a:r>
          </a:p>
        </p:txBody>
      </p:sp>
      <p:sp>
        <p:nvSpPr>
          <p:cNvPr id="101" name="Oval 100">
            <a:extLst>
              <a:ext uri="{C183D7F6-B498-43B3-948B-1728B52AA6E4}">
                <adec:decorative xmlns:adec="http://schemas.microsoft.com/office/drawing/2017/decorative" val="1"/>
              </a:ext>
            </a:extLst>
          </p:cNvPr>
          <p:cNvSpPr/>
          <p:nvPr/>
        </p:nvSpPr>
        <p:spPr>
          <a:xfrm>
            <a:off x="2254509" y="4178538"/>
            <a:ext cx="822960" cy="822960"/>
          </a:xfrm>
          <a:prstGeom prst="ellipse">
            <a:avLst/>
          </a:prstGeom>
          <a:solidFill>
            <a:srgbClr val="003F80"/>
          </a:solidFill>
          <a:ln>
            <a:noFill/>
          </a:ln>
          <a:effectLst/>
          <a:scene3d>
            <a:camera prst="orthographicFront">
              <a:rot lat="0" lon="0" rev="0"/>
            </a:camera>
            <a:lightRig rig="contrasting" dir="t">
              <a:rot lat="0" lon="0" rev="7800000"/>
            </a:lightRig>
          </a:scene3d>
          <a:sp3d>
            <a:bevelT w="139700" h="13970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a:p>
        </p:txBody>
      </p:sp>
      <p:sp>
        <p:nvSpPr>
          <p:cNvPr id="60" name="TextBox 59">
            <a:extLst>
              <a:ext uri="{FF2B5EF4-FFF2-40B4-BE49-F238E27FC236}">
                <a16:creationId xmlns:a16="http://schemas.microsoft.com/office/drawing/2014/main" id="{AF428E7E-2C33-4DD4-8877-ED562A51DEE1}"/>
              </a:ext>
            </a:extLst>
          </p:cNvPr>
          <p:cNvSpPr txBox="1"/>
          <p:nvPr/>
        </p:nvSpPr>
        <p:spPr>
          <a:xfrm>
            <a:off x="183726" y="4267318"/>
            <a:ext cx="2057965" cy="707886"/>
          </a:xfrm>
          <a:prstGeom prst="rect">
            <a:avLst/>
          </a:prstGeom>
          <a:noFill/>
        </p:spPr>
        <p:txBody>
          <a:bodyPr wrap="square" rtlCol="0">
            <a:spAutoFit/>
          </a:bodyPr>
          <a:lstStyle/>
          <a:p>
            <a:pPr algn="r"/>
            <a:r>
              <a:rPr lang="en-US" sz="2000" b="1">
                <a:latin typeface="Source Sans Pro" panose="020B0503030403020204"/>
              </a:rPr>
              <a:t>Manage daily operations</a:t>
            </a:r>
          </a:p>
        </p:txBody>
      </p:sp>
      <p:sp>
        <p:nvSpPr>
          <p:cNvPr id="98" name="Oval 97">
            <a:extLst>
              <a:ext uri="{C183D7F6-B498-43B3-948B-1728B52AA6E4}">
                <adec:decorative xmlns:adec="http://schemas.microsoft.com/office/drawing/2017/decorative" val="1"/>
              </a:ext>
            </a:extLst>
          </p:cNvPr>
          <p:cNvSpPr/>
          <p:nvPr/>
        </p:nvSpPr>
        <p:spPr>
          <a:xfrm>
            <a:off x="2261326" y="2499640"/>
            <a:ext cx="822960" cy="822960"/>
          </a:xfrm>
          <a:prstGeom prst="ellipse">
            <a:avLst/>
          </a:prstGeom>
          <a:ln>
            <a:noFill/>
          </a:ln>
          <a:effectLst/>
          <a:scene3d>
            <a:camera prst="orthographicFront">
              <a:rot lat="0" lon="0" rev="0"/>
            </a:camera>
            <a:lightRig rig="contrasting" dir="t">
              <a:rot lat="0" lon="0" rev="7800000"/>
            </a:lightRig>
          </a:scene3d>
          <a:sp3d>
            <a:bevelT w="139700" h="13970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a:p>
        </p:txBody>
      </p:sp>
      <p:sp>
        <p:nvSpPr>
          <p:cNvPr id="61" name="TextBox 60">
            <a:extLst>
              <a:ext uri="{FF2B5EF4-FFF2-40B4-BE49-F238E27FC236}">
                <a16:creationId xmlns:a16="http://schemas.microsoft.com/office/drawing/2014/main" id="{69FB58BB-3FB5-40E0-B874-08B6002895C8}"/>
              </a:ext>
            </a:extLst>
          </p:cNvPr>
          <p:cNvSpPr txBox="1"/>
          <p:nvPr/>
        </p:nvSpPr>
        <p:spPr>
          <a:xfrm>
            <a:off x="195477" y="2570013"/>
            <a:ext cx="2057965" cy="707886"/>
          </a:xfrm>
          <a:prstGeom prst="rect">
            <a:avLst/>
          </a:prstGeom>
          <a:noFill/>
        </p:spPr>
        <p:txBody>
          <a:bodyPr wrap="square" rtlCol="0">
            <a:spAutoFit/>
          </a:bodyPr>
          <a:lstStyle/>
          <a:p>
            <a:pPr algn="r"/>
            <a:r>
              <a:rPr lang="en-US" sz="2000" b="1">
                <a:latin typeface="Source Sans Pro" panose="020B0503030403020204"/>
              </a:rPr>
              <a:t>No minimum time in business</a:t>
            </a:r>
          </a:p>
        </p:txBody>
      </p:sp>
      <p:sp>
        <p:nvSpPr>
          <p:cNvPr id="41" name="Фигура">
            <a:extLst>
              <a:ext uri="{FF2B5EF4-FFF2-40B4-BE49-F238E27FC236}">
                <a16:creationId xmlns:a16="http://schemas.microsoft.com/office/drawing/2014/main" id="{D97F2761-0C8F-41F0-9128-42B78BDADFDA}"/>
              </a:ext>
              <a:ext uri="{C183D7F6-B498-43B3-948B-1728B52AA6E4}">
                <adec:decorative xmlns:adec="http://schemas.microsoft.com/office/drawing/2017/decorative" val="1"/>
              </a:ext>
            </a:extLst>
          </p:cNvPr>
          <p:cNvSpPr/>
          <p:nvPr/>
        </p:nvSpPr>
        <p:spPr>
          <a:xfrm>
            <a:off x="4356368" y="1328692"/>
            <a:ext cx="457200" cy="45720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9401" y="879"/>
                </a:moveTo>
                <a:lnTo>
                  <a:pt x="9401" y="3079"/>
                </a:lnTo>
                <a:cubicBezTo>
                  <a:pt x="9401" y="3333"/>
                  <a:pt x="9597" y="3538"/>
                  <a:pt x="9839" y="3538"/>
                </a:cubicBezTo>
                <a:cubicBezTo>
                  <a:pt x="10081" y="3538"/>
                  <a:pt x="10277" y="3333"/>
                  <a:pt x="10277" y="3079"/>
                </a:cubicBezTo>
                <a:lnTo>
                  <a:pt x="10277" y="879"/>
                </a:lnTo>
                <a:cubicBezTo>
                  <a:pt x="12435" y="988"/>
                  <a:pt x="14563" y="1905"/>
                  <a:pt x="16211" y="3629"/>
                </a:cubicBezTo>
                <a:cubicBezTo>
                  <a:pt x="17862" y="5357"/>
                  <a:pt x="18738" y="7590"/>
                  <a:pt x="18840" y="9853"/>
                </a:cubicBezTo>
                <a:lnTo>
                  <a:pt x="17580" y="9853"/>
                </a:lnTo>
                <a:cubicBezTo>
                  <a:pt x="17338" y="9853"/>
                  <a:pt x="17142" y="10058"/>
                  <a:pt x="17142" y="10311"/>
                </a:cubicBezTo>
                <a:cubicBezTo>
                  <a:pt x="17142" y="10565"/>
                  <a:pt x="17338" y="10770"/>
                  <a:pt x="17580" y="10770"/>
                </a:cubicBezTo>
                <a:lnTo>
                  <a:pt x="18838" y="10770"/>
                </a:lnTo>
                <a:cubicBezTo>
                  <a:pt x="18731" y="13024"/>
                  <a:pt x="17855" y="15245"/>
                  <a:pt x="16211" y="16966"/>
                </a:cubicBezTo>
                <a:cubicBezTo>
                  <a:pt x="14563" y="18690"/>
                  <a:pt x="12435" y="19607"/>
                  <a:pt x="10277" y="19716"/>
                </a:cubicBezTo>
                <a:lnTo>
                  <a:pt x="10277" y="17458"/>
                </a:lnTo>
                <a:cubicBezTo>
                  <a:pt x="10277" y="17205"/>
                  <a:pt x="10081" y="16999"/>
                  <a:pt x="9839" y="16999"/>
                </a:cubicBezTo>
                <a:cubicBezTo>
                  <a:pt x="9597" y="16999"/>
                  <a:pt x="9401" y="17205"/>
                  <a:pt x="9401" y="17458"/>
                </a:cubicBezTo>
                <a:lnTo>
                  <a:pt x="9401" y="19716"/>
                </a:lnTo>
                <a:cubicBezTo>
                  <a:pt x="7243" y="19607"/>
                  <a:pt x="5115" y="18690"/>
                  <a:pt x="3467" y="16966"/>
                </a:cubicBezTo>
                <a:cubicBezTo>
                  <a:pt x="1823" y="15245"/>
                  <a:pt x="947" y="13024"/>
                  <a:pt x="840" y="10770"/>
                </a:cubicBezTo>
                <a:lnTo>
                  <a:pt x="2079" y="10770"/>
                </a:lnTo>
                <a:cubicBezTo>
                  <a:pt x="2321" y="10770"/>
                  <a:pt x="2518" y="10565"/>
                  <a:pt x="2518" y="10311"/>
                </a:cubicBezTo>
                <a:cubicBezTo>
                  <a:pt x="2518" y="10058"/>
                  <a:pt x="2321" y="9853"/>
                  <a:pt x="2079" y="9853"/>
                </a:cubicBezTo>
                <a:lnTo>
                  <a:pt x="838" y="9853"/>
                </a:lnTo>
                <a:cubicBezTo>
                  <a:pt x="940" y="7590"/>
                  <a:pt x="1816" y="5357"/>
                  <a:pt x="3467" y="3629"/>
                </a:cubicBezTo>
                <a:cubicBezTo>
                  <a:pt x="5115" y="1905"/>
                  <a:pt x="7243" y="988"/>
                  <a:pt x="9401" y="879"/>
                </a:cubicBezTo>
                <a:close/>
                <a:moveTo>
                  <a:pt x="6410" y="4479"/>
                </a:moveTo>
                <a:cubicBezTo>
                  <a:pt x="5863" y="4484"/>
                  <a:pt x="5316" y="4699"/>
                  <a:pt x="4898" y="5134"/>
                </a:cubicBezTo>
                <a:cubicBezTo>
                  <a:pt x="4061" y="6006"/>
                  <a:pt x="4062" y="7425"/>
                  <a:pt x="4898" y="8299"/>
                </a:cubicBezTo>
                <a:cubicBezTo>
                  <a:pt x="4955" y="8359"/>
                  <a:pt x="5014" y="8413"/>
                  <a:pt x="5075" y="8464"/>
                </a:cubicBezTo>
                <a:cubicBezTo>
                  <a:pt x="4085" y="9032"/>
                  <a:pt x="3323" y="9983"/>
                  <a:pt x="2936" y="11107"/>
                </a:cubicBezTo>
                <a:cubicBezTo>
                  <a:pt x="2841" y="11383"/>
                  <a:pt x="2758" y="11664"/>
                  <a:pt x="2696" y="11952"/>
                </a:cubicBezTo>
                <a:cubicBezTo>
                  <a:pt x="2631" y="12253"/>
                  <a:pt x="2589" y="12560"/>
                  <a:pt x="2572" y="12873"/>
                </a:cubicBezTo>
                <a:cubicBezTo>
                  <a:pt x="2556" y="13016"/>
                  <a:pt x="2599" y="13160"/>
                  <a:pt x="2689" y="13269"/>
                </a:cubicBezTo>
                <a:cubicBezTo>
                  <a:pt x="2763" y="13360"/>
                  <a:pt x="2866" y="13420"/>
                  <a:pt x="2979" y="13440"/>
                </a:cubicBezTo>
                <a:lnTo>
                  <a:pt x="4913" y="13435"/>
                </a:lnTo>
                <a:cubicBezTo>
                  <a:pt x="5011" y="13438"/>
                  <a:pt x="5108" y="13409"/>
                  <a:pt x="5191" y="13355"/>
                </a:cubicBezTo>
                <a:cubicBezTo>
                  <a:pt x="5279" y="13297"/>
                  <a:pt x="5347" y="13213"/>
                  <a:pt x="5387" y="13114"/>
                </a:cubicBezTo>
                <a:cubicBezTo>
                  <a:pt x="5529" y="12603"/>
                  <a:pt x="5729" y="12110"/>
                  <a:pt x="5982" y="11648"/>
                </a:cubicBezTo>
                <a:cubicBezTo>
                  <a:pt x="6270" y="11120"/>
                  <a:pt x="6626" y="10636"/>
                  <a:pt x="7038" y="10209"/>
                </a:cubicBezTo>
                <a:cubicBezTo>
                  <a:pt x="7113" y="10141"/>
                  <a:pt x="7157" y="10043"/>
                  <a:pt x="7160" y="9940"/>
                </a:cubicBezTo>
                <a:cubicBezTo>
                  <a:pt x="7161" y="9879"/>
                  <a:pt x="7149" y="9820"/>
                  <a:pt x="7122" y="9766"/>
                </a:cubicBezTo>
                <a:cubicBezTo>
                  <a:pt x="6849" y="9167"/>
                  <a:pt x="6771" y="8490"/>
                  <a:pt x="6900" y="7840"/>
                </a:cubicBezTo>
                <a:cubicBezTo>
                  <a:pt x="7047" y="7102"/>
                  <a:pt x="7451" y="6448"/>
                  <a:pt x="8032" y="6003"/>
                </a:cubicBezTo>
                <a:cubicBezTo>
                  <a:pt x="8133" y="5944"/>
                  <a:pt x="8201" y="5838"/>
                  <a:pt x="8216" y="5718"/>
                </a:cubicBezTo>
                <a:cubicBezTo>
                  <a:pt x="8224" y="5652"/>
                  <a:pt x="8216" y="5585"/>
                  <a:pt x="8191" y="5524"/>
                </a:cubicBezTo>
                <a:cubicBezTo>
                  <a:pt x="8118" y="5382"/>
                  <a:pt x="8030" y="5253"/>
                  <a:pt x="7923" y="5134"/>
                </a:cubicBezTo>
                <a:cubicBezTo>
                  <a:pt x="7518" y="4685"/>
                  <a:pt x="6963" y="4475"/>
                  <a:pt x="6410" y="4479"/>
                </a:cubicBezTo>
                <a:close/>
                <a:moveTo>
                  <a:pt x="13264" y="4479"/>
                </a:moveTo>
                <a:cubicBezTo>
                  <a:pt x="12712" y="4475"/>
                  <a:pt x="12156" y="4685"/>
                  <a:pt x="11752" y="5134"/>
                </a:cubicBezTo>
                <a:cubicBezTo>
                  <a:pt x="11645" y="5253"/>
                  <a:pt x="11557" y="5382"/>
                  <a:pt x="11484" y="5524"/>
                </a:cubicBezTo>
                <a:cubicBezTo>
                  <a:pt x="11459" y="5585"/>
                  <a:pt x="11451" y="5652"/>
                  <a:pt x="11459" y="5718"/>
                </a:cubicBezTo>
                <a:cubicBezTo>
                  <a:pt x="11474" y="5838"/>
                  <a:pt x="11542" y="5944"/>
                  <a:pt x="11643" y="6003"/>
                </a:cubicBezTo>
                <a:cubicBezTo>
                  <a:pt x="12224" y="6448"/>
                  <a:pt x="12627" y="7102"/>
                  <a:pt x="12774" y="7840"/>
                </a:cubicBezTo>
                <a:cubicBezTo>
                  <a:pt x="12904" y="8490"/>
                  <a:pt x="12826" y="9167"/>
                  <a:pt x="12553" y="9766"/>
                </a:cubicBezTo>
                <a:cubicBezTo>
                  <a:pt x="12526" y="9820"/>
                  <a:pt x="12513" y="9879"/>
                  <a:pt x="12515" y="9940"/>
                </a:cubicBezTo>
                <a:cubicBezTo>
                  <a:pt x="12517" y="10043"/>
                  <a:pt x="12562" y="10141"/>
                  <a:pt x="12636" y="10209"/>
                </a:cubicBezTo>
                <a:cubicBezTo>
                  <a:pt x="13049" y="10636"/>
                  <a:pt x="13405" y="11120"/>
                  <a:pt x="13693" y="11648"/>
                </a:cubicBezTo>
                <a:cubicBezTo>
                  <a:pt x="13946" y="12110"/>
                  <a:pt x="14146" y="12603"/>
                  <a:pt x="14288" y="13114"/>
                </a:cubicBezTo>
                <a:cubicBezTo>
                  <a:pt x="14328" y="13213"/>
                  <a:pt x="14396" y="13297"/>
                  <a:pt x="14484" y="13355"/>
                </a:cubicBezTo>
                <a:cubicBezTo>
                  <a:pt x="14567" y="13409"/>
                  <a:pt x="14663" y="13438"/>
                  <a:pt x="14762" y="13435"/>
                </a:cubicBezTo>
                <a:lnTo>
                  <a:pt x="16696" y="13440"/>
                </a:lnTo>
                <a:cubicBezTo>
                  <a:pt x="16809" y="13420"/>
                  <a:pt x="16911" y="13360"/>
                  <a:pt x="16986" y="13269"/>
                </a:cubicBezTo>
                <a:cubicBezTo>
                  <a:pt x="17076" y="13160"/>
                  <a:pt x="17119" y="13016"/>
                  <a:pt x="17103" y="12873"/>
                </a:cubicBezTo>
                <a:cubicBezTo>
                  <a:pt x="17086" y="12560"/>
                  <a:pt x="17044" y="12253"/>
                  <a:pt x="16979" y="11952"/>
                </a:cubicBezTo>
                <a:cubicBezTo>
                  <a:pt x="16917" y="11664"/>
                  <a:pt x="16834" y="11383"/>
                  <a:pt x="16739" y="11107"/>
                </a:cubicBezTo>
                <a:cubicBezTo>
                  <a:pt x="16352" y="9983"/>
                  <a:pt x="15589" y="9032"/>
                  <a:pt x="14600" y="8464"/>
                </a:cubicBezTo>
                <a:cubicBezTo>
                  <a:pt x="14661" y="8413"/>
                  <a:pt x="14720" y="8359"/>
                  <a:pt x="14777" y="8299"/>
                </a:cubicBezTo>
                <a:cubicBezTo>
                  <a:pt x="15613" y="7425"/>
                  <a:pt x="15614" y="6006"/>
                  <a:pt x="14777" y="5134"/>
                </a:cubicBezTo>
                <a:cubicBezTo>
                  <a:pt x="14359" y="4699"/>
                  <a:pt x="13811" y="4484"/>
                  <a:pt x="13264" y="4479"/>
                </a:cubicBezTo>
                <a:close/>
                <a:moveTo>
                  <a:pt x="6410" y="5355"/>
                </a:moveTo>
                <a:cubicBezTo>
                  <a:pt x="6680" y="5355"/>
                  <a:pt x="6949" y="5444"/>
                  <a:pt x="7176" y="5618"/>
                </a:cubicBezTo>
                <a:cubicBezTo>
                  <a:pt x="6633" y="6142"/>
                  <a:pt x="6249" y="6825"/>
                  <a:pt x="6083" y="7581"/>
                </a:cubicBezTo>
                <a:cubicBezTo>
                  <a:pt x="6051" y="7723"/>
                  <a:pt x="6030" y="7867"/>
                  <a:pt x="6015" y="8011"/>
                </a:cubicBezTo>
                <a:cubicBezTo>
                  <a:pt x="5823" y="7948"/>
                  <a:pt x="5643" y="7838"/>
                  <a:pt x="5491" y="7679"/>
                </a:cubicBezTo>
                <a:cubicBezTo>
                  <a:pt x="4983" y="7148"/>
                  <a:pt x="4983" y="6286"/>
                  <a:pt x="5491" y="5754"/>
                </a:cubicBezTo>
                <a:cubicBezTo>
                  <a:pt x="5745" y="5488"/>
                  <a:pt x="6078" y="5355"/>
                  <a:pt x="6410" y="5355"/>
                </a:cubicBezTo>
                <a:close/>
                <a:moveTo>
                  <a:pt x="13264" y="5355"/>
                </a:moveTo>
                <a:cubicBezTo>
                  <a:pt x="13597" y="5355"/>
                  <a:pt x="13930" y="5488"/>
                  <a:pt x="14184" y="5754"/>
                </a:cubicBezTo>
                <a:cubicBezTo>
                  <a:pt x="14692" y="6286"/>
                  <a:pt x="14692" y="7148"/>
                  <a:pt x="14184" y="7679"/>
                </a:cubicBezTo>
                <a:cubicBezTo>
                  <a:pt x="14032" y="7838"/>
                  <a:pt x="13852" y="7948"/>
                  <a:pt x="13660" y="8011"/>
                </a:cubicBezTo>
                <a:cubicBezTo>
                  <a:pt x="13645" y="7867"/>
                  <a:pt x="13624" y="7723"/>
                  <a:pt x="13592" y="7581"/>
                </a:cubicBezTo>
                <a:cubicBezTo>
                  <a:pt x="13425" y="6825"/>
                  <a:pt x="13042" y="6142"/>
                  <a:pt x="12498" y="5618"/>
                </a:cubicBezTo>
                <a:cubicBezTo>
                  <a:pt x="12726" y="5444"/>
                  <a:pt x="12995" y="5355"/>
                  <a:pt x="13264" y="5355"/>
                </a:cubicBezTo>
                <a:close/>
                <a:moveTo>
                  <a:pt x="9839" y="6265"/>
                </a:moveTo>
                <a:cubicBezTo>
                  <a:pt x="9292" y="6265"/>
                  <a:pt x="8744" y="6483"/>
                  <a:pt x="8327" y="6920"/>
                </a:cubicBezTo>
                <a:cubicBezTo>
                  <a:pt x="7491" y="7794"/>
                  <a:pt x="7491" y="9212"/>
                  <a:pt x="8327" y="10086"/>
                </a:cubicBezTo>
                <a:cubicBezTo>
                  <a:pt x="8383" y="10145"/>
                  <a:pt x="8443" y="10199"/>
                  <a:pt x="8504" y="10251"/>
                </a:cubicBezTo>
                <a:cubicBezTo>
                  <a:pt x="7514" y="10818"/>
                  <a:pt x="6752" y="11770"/>
                  <a:pt x="6364" y="12894"/>
                </a:cubicBezTo>
                <a:cubicBezTo>
                  <a:pt x="6269" y="13169"/>
                  <a:pt x="6186" y="13450"/>
                  <a:pt x="6124" y="13739"/>
                </a:cubicBezTo>
                <a:cubicBezTo>
                  <a:pt x="6060" y="14039"/>
                  <a:pt x="6018" y="14347"/>
                  <a:pt x="6000" y="14659"/>
                </a:cubicBezTo>
                <a:cubicBezTo>
                  <a:pt x="5985" y="14803"/>
                  <a:pt x="6027" y="14946"/>
                  <a:pt x="6117" y="15056"/>
                </a:cubicBezTo>
                <a:cubicBezTo>
                  <a:pt x="6192" y="15146"/>
                  <a:pt x="6295" y="15206"/>
                  <a:pt x="6407" y="15226"/>
                </a:cubicBezTo>
                <a:lnTo>
                  <a:pt x="13208" y="15226"/>
                </a:lnTo>
                <a:cubicBezTo>
                  <a:pt x="13357" y="15232"/>
                  <a:pt x="13501" y="15170"/>
                  <a:pt x="13603" y="15056"/>
                </a:cubicBezTo>
                <a:cubicBezTo>
                  <a:pt x="13694" y="14954"/>
                  <a:pt x="13743" y="14820"/>
                  <a:pt x="13740" y="14681"/>
                </a:cubicBezTo>
                <a:cubicBezTo>
                  <a:pt x="13686" y="13903"/>
                  <a:pt x="13493" y="13142"/>
                  <a:pt x="13172" y="12439"/>
                </a:cubicBezTo>
                <a:cubicBezTo>
                  <a:pt x="12947" y="11946"/>
                  <a:pt x="12656" y="11484"/>
                  <a:pt x="12308" y="11093"/>
                </a:cubicBezTo>
                <a:cubicBezTo>
                  <a:pt x="11988" y="10735"/>
                  <a:pt x="11616" y="10436"/>
                  <a:pt x="11180" y="10247"/>
                </a:cubicBezTo>
                <a:cubicBezTo>
                  <a:pt x="11239" y="10197"/>
                  <a:pt x="11296" y="10143"/>
                  <a:pt x="11351" y="10086"/>
                </a:cubicBezTo>
                <a:cubicBezTo>
                  <a:pt x="12187" y="9212"/>
                  <a:pt x="12187" y="7794"/>
                  <a:pt x="11351" y="6920"/>
                </a:cubicBezTo>
                <a:cubicBezTo>
                  <a:pt x="10934" y="6483"/>
                  <a:pt x="10386" y="6265"/>
                  <a:pt x="9839" y="6265"/>
                </a:cubicBezTo>
                <a:close/>
                <a:moveTo>
                  <a:pt x="9839" y="7142"/>
                </a:moveTo>
                <a:cubicBezTo>
                  <a:pt x="10172" y="7142"/>
                  <a:pt x="10505" y="7275"/>
                  <a:pt x="10759" y="7541"/>
                </a:cubicBezTo>
                <a:cubicBezTo>
                  <a:pt x="11267" y="8072"/>
                  <a:pt x="11267" y="8934"/>
                  <a:pt x="10759" y="9465"/>
                </a:cubicBezTo>
                <a:cubicBezTo>
                  <a:pt x="10251" y="9997"/>
                  <a:pt x="9427" y="9997"/>
                  <a:pt x="8919" y="9465"/>
                </a:cubicBezTo>
                <a:cubicBezTo>
                  <a:pt x="8411" y="8934"/>
                  <a:pt x="8411" y="8072"/>
                  <a:pt x="8919" y="7541"/>
                </a:cubicBezTo>
                <a:cubicBezTo>
                  <a:pt x="9173" y="7275"/>
                  <a:pt x="9506" y="7142"/>
                  <a:pt x="9839" y="7142"/>
                </a:cubicBezTo>
                <a:close/>
                <a:moveTo>
                  <a:pt x="6029" y="9013"/>
                </a:moveTo>
                <a:cubicBezTo>
                  <a:pt x="6050" y="9154"/>
                  <a:pt x="6077" y="9294"/>
                  <a:pt x="6113" y="9432"/>
                </a:cubicBezTo>
                <a:cubicBezTo>
                  <a:pt x="6148" y="9570"/>
                  <a:pt x="6190" y="9706"/>
                  <a:pt x="6240" y="9840"/>
                </a:cubicBezTo>
                <a:cubicBezTo>
                  <a:pt x="5825" y="10292"/>
                  <a:pt x="5469" y="10802"/>
                  <a:pt x="5184" y="11354"/>
                </a:cubicBezTo>
                <a:cubicBezTo>
                  <a:pt x="4992" y="11728"/>
                  <a:pt x="4836" y="12120"/>
                  <a:pt x="4712" y="12523"/>
                </a:cubicBezTo>
                <a:lnTo>
                  <a:pt x="3451" y="12523"/>
                </a:lnTo>
                <a:cubicBezTo>
                  <a:pt x="3447" y="12058"/>
                  <a:pt x="3697" y="11266"/>
                  <a:pt x="4145" y="10548"/>
                </a:cubicBezTo>
                <a:cubicBezTo>
                  <a:pt x="4593" y="9829"/>
                  <a:pt x="5239" y="9185"/>
                  <a:pt x="6029" y="9013"/>
                </a:cubicBezTo>
                <a:close/>
                <a:moveTo>
                  <a:pt x="13645" y="9013"/>
                </a:moveTo>
                <a:cubicBezTo>
                  <a:pt x="14436" y="9185"/>
                  <a:pt x="15082" y="9829"/>
                  <a:pt x="15530" y="10548"/>
                </a:cubicBezTo>
                <a:cubicBezTo>
                  <a:pt x="15978" y="11266"/>
                  <a:pt x="16228" y="12058"/>
                  <a:pt x="16224" y="12523"/>
                </a:cubicBezTo>
                <a:lnTo>
                  <a:pt x="14963" y="12523"/>
                </a:lnTo>
                <a:cubicBezTo>
                  <a:pt x="14839" y="12120"/>
                  <a:pt x="14683" y="11728"/>
                  <a:pt x="14491" y="11354"/>
                </a:cubicBezTo>
                <a:cubicBezTo>
                  <a:pt x="14206" y="10802"/>
                  <a:pt x="13850" y="10292"/>
                  <a:pt x="13435" y="9840"/>
                </a:cubicBezTo>
                <a:cubicBezTo>
                  <a:pt x="13484" y="9706"/>
                  <a:pt x="13527" y="9570"/>
                  <a:pt x="13562" y="9432"/>
                </a:cubicBezTo>
                <a:cubicBezTo>
                  <a:pt x="13598" y="9294"/>
                  <a:pt x="13625" y="9154"/>
                  <a:pt x="13645" y="9013"/>
                </a:cubicBezTo>
                <a:close/>
                <a:moveTo>
                  <a:pt x="9893" y="10754"/>
                </a:moveTo>
                <a:cubicBezTo>
                  <a:pt x="11694" y="10775"/>
                  <a:pt x="12646" y="13184"/>
                  <a:pt x="12828" y="14310"/>
                </a:cubicBezTo>
                <a:lnTo>
                  <a:pt x="6879" y="14310"/>
                </a:lnTo>
                <a:cubicBezTo>
                  <a:pt x="6872" y="13295"/>
                  <a:pt x="8063" y="10732"/>
                  <a:pt x="9893" y="10754"/>
                </a:cubicBezTo>
                <a:close/>
              </a:path>
            </a:pathLst>
          </a:custGeom>
          <a:solidFill>
            <a:schemeClr val="bg1"/>
          </a:solidFill>
          <a:ln w="12700" cap="flat">
            <a:solidFill>
              <a:schemeClr val="bg1"/>
            </a:solidFill>
            <a:miter lim="400000"/>
          </a:ln>
          <a:effectLst/>
        </p:spPr>
        <p:txBody>
          <a:bodyPr wrap="square" lIns="38100" tIns="38100" rIns="38100" bIns="38100" numCol="1" anchor="ctr">
            <a:noAutofit/>
          </a:bodyPr>
          <a:lstStyle/>
          <a:p>
            <a:pPr>
              <a:defRPr sz="3200">
                <a:solidFill>
                  <a:srgbClr val="FFFFFF"/>
                </a:solidFill>
              </a:defRPr>
            </a:pPr>
            <a:endParaRPr/>
          </a:p>
        </p:txBody>
      </p:sp>
      <p:grpSp>
        <p:nvGrpSpPr>
          <p:cNvPr id="42" name="Group 41">
            <a:extLst>
              <a:ext uri="{FF2B5EF4-FFF2-40B4-BE49-F238E27FC236}">
                <a16:creationId xmlns:a16="http://schemas.microsoft.com/office/drawing/2014/main" id="{D9E3D54D-0844-41E0-B795-4C05A267A87D}"/>
              </a:ext>
              <a:ext uri="{C183D7F6-B498-43B3-948B-1728B52AA6E4}">
                <adec:decorative xmlns:adec="http://schemas.microsoft.com/office/drawing/2017/decorative" val="1"/>
              </a:ext>
            </a:extLst>
          </p:cNvPr>
          <p:cNvGrpSpPr/>
          <p:nvPr/>
        </p:nvGrpSpPr>
        <p:grpSpPr>
          <a:xfrm>
            <a:off x="2460128" y="2715963"/>
            <a:ext cx="411721" cy="412756"/>
            <a:chOff x="2308904" y="4503298"/>
            <a:chExt cx="871320" cy="873513"/>
          </a:xfrm>
          <a:solidFill>
            <a:schemeClr val="bg1"/>
          </a:solidFill>
        </p:grpSpPr>
        <p:sp>
          <p:nvSpPr>
            <p:cNvPr id="43" name="Freeform 262">
              <a:extLst>
                <a:ext uri="{FF2B5EF4-FFF2-40B4-BE49-F238E27FC236}">
                  <a16:creationId xmlns:a16="http://schemas.microsoft.com/office/drawing/2014/main" id="{E9912FDE-BCB0-4459-9DA3-AD620DE851BB}"/>
                </a:ext>
              </a:extLst>
            </p:cNvPr>
            <p:cNvSpPr>
              <a:spLocks/>
            </p:cNvSpPr>
            <p:nvPr/>
          </p:nvSpPr>
          <p:spPr bwMode="auto">
            <a:xfrm>
              <a:off x="2308904" y="4503298"/>
              <a:ext cx="814256" cy="873513"/>
            </a:xfrm>
            <a:custGeom>
              <a:avLst/>
              <a:gdLst>
                <a:gd name="T0" fmla="*/ 1127 w 1855"/>
                <a:gd name="T1" fmla="*/ 1779 h 1989"/>
                <a:gd name="T2" fmla="*/ 1016 w 1855"/>
                <a:gd name="T3" fmla="*/ 1790 h 1989"/>
                <a:gd name="T4" fmla="*/ 873 w 1855"/>
                <a:gd name="T5" fmla="*/ 1781 h 1989"/>
                <a:gd name="T6" fmla="*/ 685 w 1855"/>
                <a:gd name="T7" fmla="*/ 1727 h 1989"/>
                <a:gd name="T8" fmla="*/ 518 w 1855"/>
                <a:gd name="T9" fmla="*/ 1632 h 1989"/>
                <a:gd name="T10" fmla="*/ 381 w 1855"/>
                <a:gd name="T11" fmla="*/ 1500 h 1989"/>
                <a:gd name="T12" fmla="*/ 278 w 1855"/>
                <a:gd name="T13" fmla="*/ 1339 h 1989"/>
                <a:gd name="T14" fmla="*/ 215 w 1855"/>
                <a:gd name="T15" fmla="*/ 1154 h 1989"/>
                <a:gd name="T16" fmla="*/ 199 w 1855"/>
                <a:gd name="T17" fmla="*/ 994 h 1989"/>
                <a:gd name="T18" fmla="*/ 208 w 1855"/>
                <a:gd name="T19" fmla="*/ 872 h 1989"/>
                <a:gd name="T20" fmla="*/ 236 w 1855"/>
                <a:gd name="T21" fmla="*/ 755 h 1989"/>
                <a:gd name="T22" fmla="*/ 280 w 1855"/>
                <a:gd name="T23" fmla="*/ 645 h 1989"/>
                <a:gd name="T24" fmla="*/ 339 w 1855"/>
                <a:gd name="T25" fmla="*/ 545 h 1989"/>
                <a:gd name="T26" fmla="*/ 411 w 1855"/>
                <a:gd name="T27" fmla="*/ 454 h 1989"/>
                <a:gd name="T28" fmla="*/ 496 w 1855"/>
                <a:gd name="T29" fmla="*/ 374 h 1989"/>
                <a:gd name="T30" fmla="*/ 584 w 1855"/>
                <a:gd name="T31" fmla="*/ 313 h 1989"/>
                <a:gd name="T32" fmla="*/ 719 w 1855"/>
                <a:gd name="T33" fmla="*/ 248 h 1989"/>
                <a:gd name="T34" fmla="*/ 868 w 1855"/>
                <a:gd name="T35" fmla="*/ 209 h 1989"/>
                <a:gd name="T36" fmla="*/ 994 w 1855"/>
                <a:gd name="T37" fmla="*/ 199 h 1989"/>
                <a:gd name="T38" fmla="*/ 1110 w 1855"/>
                <a:gd name="T39" fmla="*/ 207 h 1989"/>
                <a:gd name="T40" fmla="*/ 1220 w 1855"/>
                <a:gd name="T41" fmla="*/ 231 h 1989"/>
                <a:gd name="T42" fmla="*/ 1324 w 1855"/>
                <a:gd name="T43" fmla="*/ 271 h 1989"/>
                <a:gd name="T44" fmla="*/ 1421 w 1855"/>
                <a:gd name="T45" fmla="*/ 323 h 1989"/>
                <a:gd name="T46" fmla="*/ 1587 w 1855"/>
                <a:gd name="T47" fmla="*/ 466 h 1989"/>
                <a:gd name="T48" fmla="*/ 1822 w 1855"/>
                <a:gd name="T49" fmla="*/ 445 h 1989"/>
                <a:gd name="T50" fmla="*/ 1723 w 1855"/>
                <a:gd name="T51" fmla="*/ 318 h 1989"/>
                <a:gd name="T52" fmla="*/ 1605 w 1855"/>
                <a:gd name="T53" fmla="*/ 210 h 1989"/>
                <a:gd name="T54" fmla="*/ 1470 w 1855"/>
                <a:gd name="T55" fmla="*/ 121 h 1989"/>
                <a:gd name="T56" fmla="*/ 1322 w 1855"/>
                <a:gd name="T57" fmla="*/ 56 h 1989"/>
                <a:gd name="T58" fmla="*/ 1162 w 1855"/>
                <a:gd name="T59" fmla="*/ 14 h 1989"/>
                <a:gd name="T60" fmla="*/ 994 w 1855"/>
                <a:gd name="T61" fmla="*/ 0 h 1989"/>
                <a:gd name="T62" fmla="*/ 847 w 1855"/>
                <a:gd name="T63" fmla="*/ 11 h 1989"/>
                <a:gd name="T64" fmla="*/ 674 w 1855"/>
                <a:gd name="T65" fmla="*/ 53 h 1989"/>
                <a:gd name="T66" fmla="*/ 514 w 1855"/>
                <a:gd name="T67" fmla="*/ 123 h 1989"/>
                <a:gd name="T68" fmla="*/ 404 w 1855"/>
                <a:gd name="T69" fmla="*/ 194 h 1989"/>
                <a:gd name="T70" fmla="*/ 289 w 1855"/>
                <a:gd name="T71" fmla="*/ 293 h 1989"/>
                <a:gd name="T72" fmla="*/ 191 w 1855"/>
                <a:gd name="T73" fmla="*/ 409 h 1989"/>
                <a:gd name="T74" fmla="*/ 110 w 1855"/>
                <a:gd name="T75" fmla="*/ 539 h 1989"/>
                <a:gd name="T76" fmla="*/ 51 w 1855"/>
                <a:gd name="T77" fmla="*/ 681 h 1989"/>
                <a:gd name="T78" fmla="*/ 13 w 1855"/>
                <a:gd name="T79" fmla="*/ 834 h 1989"/>
                <a:gd name="T80" fmla="*/ 0 w 1855"/>
                <a:gd name="T81" fmla="*/ 994 h 1989"/>
                <a:gd name="T82" fmla="*/ 5 w 1855"/>
                <a:gd name="T83" fmla="*/ 1097 h 1989"/>
                <a:gd name="T84" fmla="*/ 26 w 1855"/>
                <a:gd name="T85" fmla="*/ 1219 h 1989"/>
                <a:gd name="T86" fmla="*/ 78 w 1855"/>
                <a:gd name="T87" fmla="*/ 1382 h 1989"/>
                <a:gd name="T88" fmla="*/ 197 w 1855"/>
                <a:gd name="T89" fmla="*/ 1590 h 1989"/>
                <a:gd name="T90" fmla="*/ 362 w 1855"/>
                <a:gd name="T91" fmla="*/ 1762 h 1989"/>
                <a:gd name="T92" fmla="*/ 563 w 1855"/>
                <a:gd name="T93" fmla="*/ 1891 h 1989"/>
                <a:gd name="T94" fmla="*/ 745 w 1855"/>
                <a:gd name="T95" fmla="*/ 1958 h 1989"/>
                <a:gd name="T96" fmla="*/ 868 w 1855"/>
                <a:gd name="T97" fmla="*/ 1981 h 1989"/>
                <a:gd name="T98" fmla="*/ 994 w 1855"/>
                <a:gd name="T99" fmla="*/ 1989 h 1989"/>
                <a:gd name="T100" fmla="*/ 1097 w 1855"/>
                <a:gd name="T101" fmla="*/ 1984 h 1989"/>
                <a:gd name="T102" fmla="*/ 1222 w 1855"/>
                <a:gd name="T103" fmla="*/ 1963 h 1989"/>
                <a:gd name="T104" fmla="*/ 1341 w 1855"/>
                <a:gd name="T105" fmla="*/ 1926 h 1989"/>
                <a:gd name="T106" fmla="*/ 1322 w 1855"/>
                <a:gd name="T107" fmla="*/ 1881 h 1989"/>
                <a:gd name="T108" fmla="*/ 1167 w 1855"/>
                <a:gd name="T109" fmla="*/ 1777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55" h="1989">
                  <a:moveTo>
                    <a:pt x="1167" y="1777"/>
                  </a:moveTo>
                  <a:lnTo>
                    <a:pt x="1170" y="1771"/>
                  </a:lnTo>
                  <a:lnTo>
                    <a:pt x="1170" y="1771"/>
                  </a:lnTo>
                  <a:lnTo>
                    <a:pt x="1148" y="1775"/>
                  </a:lnTo>
                  <a:lnTo>
                    <a:pt x="1127" y="1779"/>
                  </a:lnTo>
                  <a:lnTo>
                    <a:pt x="1106" y="1782"/>
                  </a:lnTo>
                  <a:lnTo>
                    <a:pt x="1084" y="1785"/>
                  </a:lnTo>
                  <a:lnTo>
                    <a:pt x="1061" y="1787"/>
                  </a:lnTo>
                  <a:lnTo>
                    <a:pt x="1039" y="1789"/>
                  </a:lnTo>
                  <a:lnTo>
                    <a:pt x="1016" y="1790"/>
                  </a:lnTo>
                  <a:lnTo>
                    <a:pt x="994" y="1790"/>
                  </a:lnTo>
                  <a:lnTo>
                    <a:pt x="994" y="1790"/>
                  </a:lnTo>
                  <a:lnTo>
                    <a:pt x="953" y="1789"/>
                  </a:lnTo>
                  <a:lnTo>
                    <a:pt x="913" y="1786"/>
                  </a:lnTo>
                  <a:lnTo>
                    <a:pt x="873" y="1781"/>
                  </a:lnTo>
                  <a:lnTo>
                    <a:pt x="834" y="1774"/>
                  </a:lnTo>
                  <a:lnTo>
                    <a:pt x="795" y="1765"/>
                  </a:lnTo>
                  <a:lnTo>
                    <a:pt x="758" y="1754"/>
                  </a:lnTo>
                  <a:lnTo>
                    <a:pt x="721" y="1741"/>
                  </a:lnTo>
                  <a:lnTo>
                    <a:pt x="685" y="1727"/>
                  </a:lnTo>
                  <a:lnTo>
                    <a:pt x="649" y="1711"/>
                  </a:lnTo>
                  <a:lnTo>
                    <a:pt x="615" y="1694"/>
                  </a:lnTo>
                  <a:lnTo>
                    <a:pt x="582" y="1675"/>
                  </a:lnTo>
                  <a:lnTo>
                    <a:pt x="550" y="1654"/>
                  </a:lnTo>
                  <a:lnTo>
                    <a:pt x="518" y="1632"/>
                  </a:lnTo>
                  <a:lnTo>
                    <a:pt x="489" y="1608"/>
                  </a:lnTo>
                  <a:lnTo>
                    <a:pt x="460" y="1583"/>
                  </a:lnTo>
                  <a:lnTo>
                    <a:pt x="432" y="1556"/>
                  </a:lnTo>
                  <a:lnTo>
                    <a:pt x="406" y="1529"/>
                  </a:lnTo>
                  <a:lnTo>
                    <a:pt x="381" y="1500"/>
                  </a:lnTo>
                  <a:lnTo>
                    <a:pt x="357" y="1470"/>
                  </a:lnTo>
                  <a:lnTo>
                    <a:pt x="334" y="1439"/>
                  </a:lnTo>
                  <a:lnTo>
                    <a:pt x="314" y="1407"/>
                  </a:lnTo>
                  <a:lnTo>
                    <a:pt x="295" y="1373"/>
                  </a:lnTo>
                  <a:lnTo>
                    <a:pt x="278" y="1339"/>
                  </a:lnTo>
                  <a:lnTo>
                    <a:pt x="262" y="1304"/>
                  </a:lnTo>
                  <a:lnTo>
                    <a:pt x="248" y="1267"/>
                  </a:lnTo>
                  <a:lnTo>
                    <a:pt x="235" y="1231"/>
                  </a:lnTo>
                  <a:lnTo>
                    <a:pt x="224" y="1193"/>
                  </a:lnTo>
                  <a:lnTo>
                    <a:pt x="215" y="1154"/>
                  </a:lnTo>
                  <a:lnTo>
                    <a:pt x="208" y="1116"/>
                  </a:lnTo>
                  <a:lnTo>
                    <a:pt x="203" y="1075"/>
                  </a:lnTo>
                  <a:lnTo>
                    <a:pt x="200" y="1035"/>
                  </a:lnTo>
                  <a:lnTo>
                    <a:pt x="199" y="994"/>
                  </a:lnTo>
                  <a:lnTo>
                    <a:pt x="199" y="994"/>
                  </a:lnTo>
                  <a:lnTo>
                    <a:pt x="199" y="969"/>
                  </a:lnTo>
                  <a:lnTo>
                    <a:pt x="200" y="945"/>
                  </a:lnTo>
                  <a:lnTo>
                    <a:pt x="202" y="920"/>
                  </a:lnTo>
                  <a:lnTo>
                    <a:pt x="205" y="895"/>
                  </a:lnTo>
                  <a:lnTo>
                    <a:pt x="208" y="872"/>
                  </a:lnTo>
                  <a:lnTo>
                    <a:pt x="212" y="848"/>
                  </a:lnTo>
                  <a:lnTo>
                    <a:pt x="217" y="824"/>
                  </a:lnTo>
                  <a:lnTo>
                    <a:pt x="222" y="800"/>
                  </a:lnTo>
                  <a:lnTo>
                    <a:pt x="229" y="777"/>
                  </a:lnTo>
                  <a:lnTo>
                    <a:pt x="236" y="755"/>
                  </a:lnTo>
                  <a:lnTo>
                    <a:pt x="244" y="733"/>
                  </a:lnTo>
                  <a:lnTo>
                    <a:pt x="252" y="710"/>
                  </a:lnTo>
                  <a:lnTo>
                    <a:pt x="261" y="688"/>
                  </a:lnTo>
                  <a:lnTo>
                    <a:pt x="270" y="666"/>
                  </a:lnTo>
                  <a:lnTo>
                    <a:pt x="280" y="645"/>
                  </a:lnTo>
                  <a:lnTo>
                    <a:pt x="290" y="625"/>
                  </a:lnTo>
                  <a:lnTo>
                    <a:pt x="301" y="603"/>
                  </a:lnTo>
                  <a:lnTo>
                    <a:pt x="313" y="583"/>
                  </a:lnTo>
                  <a:lnTo>
                    <a:pt x="325" y="564"/>
                  </a:lnTo>
                  <a:lnTo>
                    <a:pt x="339" y="545"/>
                  </a:lnTo>
                  <a:lnTo>
                    <a:pt x="353" y="526"/>
                  </a:lnTo>
                  <a:lnTo>
                    <a:pt x="366" y="506"/>
                  </a:lnTo>
                  <a:lnTo>
                    <a:pt x="381" y="488"/>
                  </a:lnTo>
                  <a:lnTo>
                    <a:pt x="396" y="471"/>
                  </a:lnTo>
                  <a:lnTo>
                    <a:pt x="411" y="454"/>
                  </a:lnTo>
                  <a:lnTo>
                    <a:pt x="427" y="437"/>
                  </a:lnTo>
                  <a:lnTo>
                    <a:pt x="445" y="420"/>
                  </a:lnTo>
                  <a:lnTo>
                    <a:pt x="461" y="404"/>
                  </a:lnTo>
                  <a:lnTo>
                    <a:pt x="479" y="389"/>
                  </a:lnTo>
                  <a:lnTo>
                    <a:pt x="496" y="374"/>
                  </a:lnTo>
                  <a:lnTo>
                    <a:pt x="515" y="360"/>
                  </a:lnTo>
                  <a:lnTo>
                    <a:pt x="533" y="347"/>
                  </a:lnTo>
                  <a:lnTo>
                    <a:pt x="533" y="347"/>
                  </a:lnTo>
                  <a:lnTo>
                    <a:pt x="559" y="329"/>
                  </a:lnTo>
                  <a:lnTo>
                    <a:pt x="584" y="313"/>
                  </a:lnTo>
                  <a:lnTo>
                    <a:pt x="609" y="298"/>
                  </a:lnTo>
                  <a:lnTo>
                    <a:pt x="636" y="284"/>
                  </a:lnTo>
                  <a:lnTo>
                    <a:pt x="664" y="271"/>
                  </a:lnTo>
                  <a:lnTo>
                    <a:pt x="691" y="259"/>
                  </a:lnTo>
                  <a:lnTo>
                    <a:pt x="719" y="248"/>
                  </a:lnTo>
                  <a:lnTo>
                    <a:pt x="748" y="238"/>
                  </a:lnTo>
                  <a:lnTo>
                    <a:pt x="778" y="228"/>
                  </a:lnTo>
                  <a:lnTo>
                    <a:pt x="807" y="221"/>
                  </a:lnTo>
                  <a:lnTo>
                    <a:pt x="837" y="214"/>
                  </a:lnTo>
                  <a:lnTo>
                    <a:pt x="868" y="209"/>
                  </a:lnTo>
                  <a:lnTo>
                    <a:pt x="899" y="204"/>
                  </a:lnTo>
                  <a:lnTo>
                    <a:pt x="930" y="201"/>
                  </a:lnTo>
                  <a:lnTo>
                    <a:pt x="961" y="199"/>
                  </a:lnTo>
                  <a:lnTo>
                    <a:pt x="994" y="199"/>
                  </a:lnTo>
                  <a:lnTo>
                    <a:pt x="994" y="199"/>
                  </a:lnTo>
                  <a:lnTo>
                    <a:pt x="1017" y="199"/>
                  </a:lnTo>
                  <a:lnTo>
                    <a:pt x="1040" y="200"/>
                  </a:lnTo>
                  <a:lnTo>
                    <a:pt x="1063" y="202"/>
                  </a:lnTo>
                  <a:lnTo>
                    <a:pt x="1087" y="204"/>
                  </a:lnTo>
                  <a:lnTo>
                    <a:pt x="1110" y="207"/>
                  </a:lnTo>
                  <a:lnTo>
                    <a:pt x="1132" y="211"/>
                  </a:lnTo>
                  <a:lnTo>
                    <a:pt x="1154" y="215"/>
                  </a:lnTo>
                  <a:lnTo>
                    <a:pt x="1177" y="220"/>
                  </a:lnTo>
                  <a:lnTo>
                    <a:pt x="1199" y="225"/>
                  </a:lnTo>
                  <a:lnTo>
                    <a:pt x="1220" y="231"/>
                  </a:lnTo>
                  <a:lnTo>
                    <a:pt x="1241" y="239"/>
                  </a:lnTo>
                  <a:lnTo>
                    <a:pt x="1262" y="246"/>
                  </a:lnTo>
                  <a:lnTo>
                    <a:pt x="1284" y="254"/>
                  </a:lnTo>
                  <a:lnTo>
                    <a:pt x="1304" y="262"/>
                  </a:lnTo>
                  <a:lnTo>
                    <a:pt x="1324" y="271"/>
                  </a:lnTo>
                  <a:lnTo>
                    <a:pt x="1344" y="281"/>
                  </a:lnTo>
                  <a:lnTo>
                    <a:pt x="1363" y="290"/>
                  </a:lnTo>
                  <a:lnTo>
                    <a:pt x="1384" y="301"/>
                  </a:lnTo>
                  <a:lnTo>
                    <a:pt x="1402" y="312"/>
                  </a:lnTo>
                  <a:lnTo>
                    <a:pt x="1421" y="323"/>
                  </a:lnTo>
                  <a:lnTo>
                    <a:pt x="1457" y="349"/>
                  </a:lnTo>
                  <a:lnTo>
                    <a:pt x="1492" y="375"/>
                  </a:lnTo>
                  <a:lnTo>
                    <a:pt x="1525" y="403"/>
                  </a:lnTo>
                  <a:lnTo>
                    <a:pt x="1557" y="434"/>
                  </a:lnTo>
                  <a:lnTo>
                    <a:pt x="1587" y="466"/>
                  </a:lnTo>
                  <a:lnTo>
                    <a:pt x="1616" y="499"/>
                  </a:lnTo>
                  <a:lnTo>
                    <a:pt x="1855" y="499"/>
                  </a:lnTo>
                  <a:lnTo>
                    <a:pt x="1855" y="499"/>
                  </a:lnTo>
                  <a:lnTo>
                    <a:pt x="1839" y="472"/>
                  </a:lnTo>
                  <a:lnTo>
                    <a:pt x="1822" y="445"/>
                  </a:lnTo>
                  <a:lnTo>
                    <a:pt x="1804" y="418"/>
                  </a:lnTo>
                  <a:lnTo>
                    <a:pt x="1784" y="392"/>
                  </a:lnTo>
                  <a:lnTo>
                    <a:pt x="1764" y="367"/>
                  </a:lnTo>
                  <a:lnTo>
                    <a:pt x="1744" y="343"/>
                  </a:lnTo>
                  <a:lnTo>
                    <a:pt x="1723" y="318"/>
                  </a:lnTo>
                  <a:lnTo>
                    <a:pt x="1701" y="295"/>
                  </a:lnTo>
                  <a:lnTo>
                    <a:pt x="1677" y="273"/>
                  </a:lnTo>
                  <a:lnTo>
                    <a:pt x="1654" y="252"/>
                  </a:lnTo>
                  <a:lnTo>
                    <a:pt x="1630" y="230"/>
                  </a:lnTo>
                  <a:lnTo>
                    <a:pt x="1605" y="210"/>
                  </a:lnTo>
                  <a:lnTo>
                    <a:pt x="1579" y="191"/>
                  </a:lnTo>
                  <a:lnTo>
                    <a:pt x="1553" y="172"/>
                  </a:lnTo>
                  <a:lnTo>
                    <a:pt x="1526" y="155"/>
                  </a:lnTo>
                  <a:lnTo>
                    <a:pt x="1499" y="137"/>
                  </a:lnTo>
                  <a:lnTo>
                    <a:pt x="1470" y="121"/>
                  </a:lnTo>
                  <a:lnTo>
                    <a:pt x="1442" y="107"/>
                  </a:lnTo>
                  <a:lnTo>
                    <a:pt x="1413" y="93"/>
                  </a:lnTo>
                  <a:lnTo>
                    <a:pt x="1384" y="79"/>
                  </a:lnTo>
                  <a:lnTo>
                    <a:pt x="1353" y="67"/>
                  </a:lnTo>
                  <a:lnTo>
                    <a:pt x="1322" y="56"/>
                  </a:lnTo>
                  <a:lnTo>
                    <a:pt x="1292" y="46"/>
                  </a:lnTo>
                  <a:lnTo>
                    <a:pt x="1259" y="36"/>
                  </a:lnTo>
                  <a:lnTo>
                    <a:pt x="1228" y="27"/>
                  </a:lnTo>
                  <a:lnTo>
                    <a:pt x="1196" y="20"/>
                  </a:lnTo>
                  <a:lnTo>
                    <a:pt x="1162" y="14"/>
                  </a:lnTo>
                  <a:lnTo>
                    <a:pt x="1130" y="9"/>
                  </a:lnTo>
                  <a:lnTo>
                    <a:pt x="1096" y="5"/>
                  </a:lnTo>
                  <a:lnTo>
                    <a:pt x="1062" y="2"/>
                  </a:lnTo>
                  <a:lnTo>
                    <a:pt x="1028" y="1"/>
                  </a:lnTo>
                  <a:lnTo>
                    <a:pt x="994" y="0"/>
                  </a:lnTo>
                  <a:lnTo>
                    <a:pt x="994" y="0"/>
                  </a:lnTo>
                  <a:lnTo>
                    <a:pt x="956" y="1"/>
                  </a:lnTo>
                  <a:lnTo>
                    <a:pt x="920" y="3"/>
                  </a:lnTo>
                  <a:lnTo>
                    <a:pt x="884" y="6"/>
                  </a:lnTo>
                  <a:lnTo>
                    <a:pt x="847" y="11"/>
                  </a:lnTo>
                  <a:lnTo>
                    <a:pt x="812" y="16"/>
                  </a:lnTo>
                  <a:lnTo>
                    <a:pt x="777" y="24"/>
                  </a:lnTo>
                  <a:lnTo>
                    <a:pt x="742" y="32"/>
                  </a:lnTo>
                  <a:lnTo>
                    <a:pt x="708" y="41"/>
                  </a:lnTo>
                  <a:lnTo>
                    <a:pt x="674" y="53"/>
                  </a:lnTo>
                  <a:lnTo>
                    <a:pt x="641" y="65"/>
                  </a:lnTo>
                  <a:lnTo>
                    <a:pt x="608" y="78"/>
                  </a:lnTo>
                  <a:lnTo>
                    <a:pt x="577" y="92"/>
                  </a:lnTo>
                  <a:lnTo>
                    <a:pt x="544" y="107"/>
                  </a:lnTo>
                  <a:lnTo>
                    <a:pt x="514" y="123"/>
                  </a:lnTo>
                  <a:lnTo>
                    <a:pt x="484" y="141"/>
                  </a:lnTo>
                  <a:lnTo>
                    <a:pt x="455" y="159"/>
                  </a:lnTo>
                  <a:lnTo>
                    <a:pt x="455" y="159"/>
                  </a:lnTo>
                  <a:lnTo>
                    <a:pt x="429" y="176"/>
                  </a:lnTo>
                  <a:lnTo>
                    <a:pt x="404" y="194"/>
                  </a:lnTo>
                  <a:lnTo>
                    <a:pt x="380" y="212"/>
                  </a:lnTo>
                  <a:lnTo>
                    <a:pt x="357" y="231"/>
                  </a:lnTo>
                  <a:lnTo>
                    <a:pt x="333" y="252"/>
                  </a:lnTo>
                  <a:lnTo>
                    <a:pt x="311" y="272"/>
                  </a:lnTo>
                  <a:lnTo>
                    <a:pt x="289" y="293"/>
                  </a:lnTo>
                  <a:lnTo>
                    <a:pt x="268" y="315"/>
                  </a:lnTo>
                  <a:lnTo>
                    <a:pt x="248" y="338"/>
                  </a:lnTo>
                  <a:lnTo>
                    <a:pt x="228" y="361"/>
                  </a:lnTo>
                  <a:lnTo>
                    <a:pt x="209" y="385"/>
                  </a:lnTo>
                  <a:lnTo>
                    <a:pt x="191" y="409"/>
                  </a:lnTo>
                  <a:lnTo>
                    <a:pt x="173" y="434"/>
                  </a:lnTo>
                  <a:lnTo>
                    <a:pt x="157" y="459"/>
                  </a:lnTo>
                  <a:lnTo>
                    <a:pt x="141" y="485"/>
                  </a:lnTo>
                  <a:lnTo>
                    <a:pt x="124" y="511"/>
                  </a:lnTo>
                  <a:lnTo>
                    <a:pt x="110" y="539"/>
                  </a:lnTo>
                  <a:lnTo>
                    <a:pt x="97" y="567"/>
                  </a:lnTo>
                  <a:lnTo>
                    <a:pt x="84" y="594"/>
                  </a:lnTo>
                  <a:lnTo>
                    <a:pt x="72" y="623"/>
                  </a:lnTo>
                  <a:lnTo>
                    <a:pt x="61" y="652"/>
                  </a:lnTo>
                  <a:lnTo>
                    <a:pt x="51" y="681"/>
                  </a:lnTo>
                  <a:lnTo>
                    <a:pt x="42" y="710"/>
                  </a:lnTo>
                  <a:lnTo>
                    <a:pt x="33" y="741"/>
                  </a:lnTo>
                  <a:lnTo>
                    <a:pt x="26" y="771"/>
                  </a:lnTo>
                  <a:lnTo>
                    <a:pt x="18" y="802"/>
                  </a:lnTo>
                  <a:lnTo>
                    <a:pt x="13" y="834"/>
                  </a:lnTo>
                  <a:lnTo>
                    <a:pt x="8" y="865"/>
                  </a:lnTo>
                  <a:lnTo>
                    <a:pt x="5" y="897"/>
                  </a:lnTo>
                  <a:lnTo>
                    <a:pt x="2" y="930"/>
                  </a:lnTo>
                  <a:lnTo>
                    <a:pt x="1" y="962"/>
                  </a:lnTo>
                  <a:lnTo>
                    <a:pt x="0" y="994"/>
                  </a:lnTo>
                  <a:lnTo>
                    <a:pt x="0" y="994"/>
                  </a:lnTo>
                  <a:lnTo>
                    <a:pt x="0" y="1020"/>
                  </a:lnTo>
                  <a:lnTo>
                    <a:pt x="1" y="1046"/>
                  </a:lnTo>
                  <a:lnTo>
                    <a:pt x="3" y="1071"/>
                  </a:lnTo>
                  <a:lnTo>
                    <a:pt x="5" y="1097"/>
                  </a:lnTo>
                  <a:lnTo>
                    <a:pt x="8" y="1121"/>
                  </a:lnTo>
                  <a:lnTo>
                    <a:pt x="11" y="1146"/>
                  </a:lnTo>
                  <a:lnTo>
                    <a:pt x="15" y="1170"/>
                  </a:lnTo>
                  <a:lnTo>
                    <a:pt x="20" y="1195"/>
                  </a:lnTo>
                  <a:lnTo>
                    <a:pt x="26" y="1219"/>
                  </a:lnTo>
                  <a:lnTo>
                    <a:pt x="32" y="1243"/>
                  </a:lnTo>
                  <a:lnTo>
                    <a:pt x="38" y="1266"/>
                  </a:lnTo>
                  <a:lnTo>
                    <a:pt x="45" y="1291"/>
                  </a:lnTo>
                  <a:lnTo>
                    <a:pt x="61" y="1336"/>
                  </a:lnTo>
                  <a:lnTo>
                    <a:pt x="78" y="1382"/>
                  </a:lnTo>
                  <a:lnTo>
                    <a:pt x="98" y="1426"/>
                  </a:lnTo>
                  <a:lnTo>
                    <a:pt x="120" y="1468"/>
                  </a:lnTo>
                  <a:lnTo>
                    <a:pt x="144" y="1510"/>
                  </a:lnTo>
                  <a:lnTo>
                    <a:pt x="170" y="1550"/>
                  </a:lnTo>
                  <a:lnTo>
                    <a:pt x="197" y="1590"/>
                  </a:lnTo>
                  <a:lnTo>
                    <a:pt x="227" y="1627"/>
                  </a:lnTo>
                  <a:lnTo>
                    <a:pt x="259" y="1663"/>
                  </a:lnTo>
                  <a:lnTo>
                    <a:pt x="291" y="1698"/>
                  </a:lnTo>
                  <a:lnTo>
                    <a:pt x="325" y="1730"/>
                  </a:lnTo>
                  <a:lnTo>
                    <a:pt x="362" y="1762"/>
                  </a:lnTo>
                  <a:lnTo>
                    <a:pt x="399" y="1792"/>
                  </a:lnTo>
                  <a:lnTo>
                    <a:pt x="438" y="1819"/>
                  </a:lnTo>
                  <a:lnTo>
                    <a:pt x="479" y="1845"/>
                  </a:lnTo>
                  <a:lnTo>
                    <a:pt x="520" y="1869"/>
                  </a:lnTo>
                  <a:lnTo>
                    <a:pt x="563" y="1891"/>
                  </a:lnTo>
                  <a:lnTo>
                    <a:pt x="607" y="1911"/>
                  </a:lnTo>
                  <a:lnTo>
                    <a:pt x="653" y="1928"/>
                  </a:lnTo>
                  <a:lnTo>
                    <a:pt x="698" y="1944"/>
                  </a:lnTo>
                  <a:lnTo>
                    <a:pt x="722" y="1952"/>
                  </a:lnTo>
                  <a:lnTo>
                    <a:pt x="745" y="1958"/>
                  </a:lnTo>
                  <a:lnTo>
                    <a:pt x="770" y="1964"/>
                  </a:lnTo>
                  <a:lnTo>
                    <a:pt x="794" y="1969"/>
                  </a:lnTo>
                  <a:lnTo>
                    <a:pt x="818" y="1974"/>
                  </a:lnTo>
                  <a:lnTo>
                    <a:pt x="842" y="1978"/>
                  </a:lnTo>
                  <a:lnTo>
                    <a:pt x="868" y="1981"/>
                  </a:lnTo>
                  <a:lnTo>
                    <a:pt x="892" y="1984"/>
                  </a:lnTo>
                  <a:lnTo>
                    <a:pt x="917" y="1986"/>
                  </a:lnTo>
                  <a:lnTo>
                    <a:pt x="942" y="1988"/>
                  </a:lnTo>
                  <a:lnTo>
                    <a:pt x="969" y="1989"/>
                  </a:lnTo>
                  <a:lnTo>
                    <a:pt x="994" y="1989"/>
                  </a:lnTo>
                  <a:lnTo>
                    <a:pt x="994" y="1989"/>
                  </a:lnTo>
                  <a:lnTo>
                    <a:pt x="1020" y="1989"/>
                  </a:lnTo>
                  <a:lnTo>
                    <a:pt x="1046" y="1988"/>
                  </a:lnTo>
                  <a:lnTo>
                    <a:pt x="1072" y="1986"/>
                  </a:lnTo>
                  <a:lnTo>
                    <a:pt x="1097" y="1984"/>
                  </a:lnTo>
                  <a:lnTo>
                    <a:pt x="1123" y="1981"/>
                  </a:lnTo>
                  <a:lnTo>
                    <a:pt x="1147" y="1977"/>
                  </a:lnTo>
                  <a:lnTo>
                    <a:pt x="1173" y="1973"/>
                  </a:lnTo>
                  <a:lnTo>
                    <a:pt x="1198" y="1968"/>
                  </a:lnTo>
                  <a:lnTo>
                    <a:pt x="1222" y="1963"/>
                  </a:lnTo>
                  <a:lnTo>
                    <a:pt x="1246" y="1957"/>
                  </a:lnTo>
                  <a:lnTo>
                    <a:pt x="1270" y="1949"/>
                  </a:lnTo>
                  <a:lnTo>
                    <a:pt x="1295" y="1942"/>
                  </a:lnTo>
                  <a:lnTo>
                    <a:pt x="1318" y="1934"/>
                  </a:lnTo>
                  <a:lnTo>
                    <a:pt x="1341" y="1926"/>
                  </a:lnTo>
                  <a:lnTo>
                    <a:pt x="1364" y="1917"/>
                  </a:lnTo>
                  <a:lnTo>
                    <a:pt x="1387" y="1908"/>
                  </a:lnTo>
                  <a:lnTo>
                    <a:pt x="1387" y="1908"/>
                  </a:lnTo>
                  <a:lnTo>
                    <a:pt x="1353" y="1895"/>
                  </a:lnTo>
                  <a:lnTo>
                    <a:pt x="1322" y="1881"/>
                  </a:lnTo>
                  <a:lnTo>
                    <a:pt x="1307" y="1873"/>
                  </a:lnTo>
                  <a:lnTo>
                    <a:pt x="1293" y="1865"/>
                  </a:lnTo>
                  <a:lnTo>
                    <a:pt x="1279" y="1855"/>
                  </a:lnTo>
                  <a:lnTo>
                    <a:pt x="1265" y="1846"/>
                  </a:lnTo>
                  <a:lnTo>
                    <a:pt x="1167" y="1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63">
              <a:extLst>
                <a:ext uri="{FF2B5EF4-FFF2-40B4-BE49-F238E27FC236}">
                  <a16:creationId xmlns:a16="http://schemas.microsoft.com/office/drawing/2014/main" id="{89E9CAD0-8AA9-4FED-BD49-CD259C44872F}"/>
                </a:ext>
              </a:extLst>
            </p:cNvPr>
            <p:cNvSpPr>
              <a:spLocks/>
            </p:cNvSpPr>
            <p:nvPr/>
          </p:nvSpPr>
          <p:spPr bwMode="auto">
            <a:xfrm>
              <a:off x="2881737" y="4773253"/>
              <a:ext cx="298487" cy="603558"/>
            </a:xfrm>
            <a:custGeom>
              <a:avLst/>
              <a:gdLst>
                <a:gd name="T0" fmla="*/ 344 w 682"/>
                <a:gd name="T1" fmla="*/ 544 h 1376"/>
                <a:gd name="T2" fmla="*/ 286 w 682"/>
                <a:gd name="T3" fmla="*/ 510 h 1376"/>
                <a:gd name="T4" fmla="*/ 255 w 682"/>
                <a:gd name="T5" fmla="*/ 477 h 1376"/>
                <a:gd name="T6" fmla="*/ 246 w 682"/>
                <a:gd name="T7" fmla="*/ 445 h 1376"/>
                <a:gd name="T8" fmla="*/ 247 w 682"/>
                <a:gd name="T9" fmla="*/ 420 h 1376"/>
                <a:gd name="T10" fmla="*/ 260 w 682"/>
                <a:gd name="T11" fmla="*/ 389 h 1376"/>
                <a:gd name="T12" fmla="*/ 290 w 682"/>
                <a:gd name="T13" fmla="*/ 363 h 1376"/>
                <a:gd name="T14" fmla="*/ 336 w 682"/>
                <a:gd name="T15" fmla="*/ 348 h 1376"/>
                <a:gd name="T16" fmla="*/ 384 w 682"/>
                <a:gd name="T17" fmla="*/ 346 h 1376"/>
                <a:gd name="T18" fmla="*/ 457 w 682"/>
                <a:gd name="T19" fmla="*/ 357 h 1376"/>
                <a:gd name="T20" fmla="*/ 532 w 682"/>
                <a:gd name="T21" fmla="*/ 388 h 1376"/>
                <a:gd name="T22" fmla="*/ 626 w 682"/>
                <a:gd name="T23" fmla="*/ 214 h 1376"/>
                <a:gd name="T24" fmla="*/ 563 w 682"/>
                <a:gd name="T25" fmla="*/ 183 h 1376"/>
                <a:gd name="T26" fmla="*/ 469 w 682"/>
                <a:gd name="T27" fmla="*/ 159 h 1376"/>
                <a:gd name="T28" fmla="*/ 259 w 682"/>
                <a:gd name="T29" fmla="*/ 167 h 1376"/>
                <a:gd name="T30" fmla="*/ 184 w 682"/>
                <a:gd name="T31" fmla="*/ 196 h 1376"/>
                <a:gd name="T32" fmla="*/ 103 w 682"/>
                <a:gd name="T33" fmla="*/ 254 h 1376"/>
                <a:gd name="T34" fmla="*/ 48 w 682"/>
                <a:gd name="T35" fmla="*/ 334 h 1376"/>
                <a:gd name="T36" fmla="*/ 24 w 682"/>
                <a:gd name="T37" fmla="*/ 430 h 1376"/>
                <a:gd name="T38" fmla="*/ 24 w 682"/>
                <a:gd name="T39" fmla="*/ 488 h 1376"/>
                <a:gd name="T40" fmla="*/ 37 w 682"/>
                <a:gd name="T41" fmla="*/ 545 h 1376"/>
                <a:gd name="T42" fmla="*/ 60 w 682"/>
                <a:gd name="T43" fmla="*/ 595 h 1376"/>
                <a:gd name="T44" fmla="*/ 93 w 682"/>
                <a:gd name="T45" fmla="*/ 638 h 1376"/>
                <a:gd name="T46" fmla="*/ 179 w 682"/>
                <a:gd name="T47" fmla="*/ 706 h 1376"/>
                <a:gd name="T48" fmla="*/ 281 w 682"/>
                <a:gd name="T49" fmla="*/ 757 h 1376"/>
                <a:gd name="T50" fmla="*/ 352 w 682"/>
                <a:gd name="T51" fmla="*/ 788 h 1376"/>
                <a:gd name="T52" fmla="*/ 414 w 682"/>
                <a:gd name="T53" fmla="*/ 825 h 1376"/>
                <a:gd name="T54" fmla="*/ 445 w 682"/>
                <a:gd name="T55" fmla="*/ 862 h 1376"/>
                <a:gd name="T56" fmla="*/ 457 w 682"/>
                <a:gd name="T57" fmla="*/ 897 h 1376"/>
                <a:gd name="T58" fmla="*/ 455 w 682"/>
                <a:gd name="T59" fmla="*/ 936 h 1376"/>
                <a:gd name="T60" fmla="*/ 435 w 682"/>
                <a:gd name="T61" fmla="*/ 977 h 1376"/>
                <a:gd name="T62" fmla="*/ 398 w 682"/>
                <a:gd name="T63" fmla="*/ 1005 h 1376"/>
                <a:gd name="T64" fmla="*/ 346 w 682"/>
                <a:gd name="T65" fmla="*/ 1020 h 1376"/>
                <a:gd name="T66" fmla="*/ 289 w 682"/>
                <a:gd name="T67" fmla="*/ 1021 h 1376"/>
                <a:gd name="T68" fmla="*/ 185 w 682"/>
                <a:gd name="T69" fmla="*/ 998 h 1376"/>
                <a:gd name="T70" fmla="*/ 67 w 682"/>
                <a:gd name="T71" fmla="*/ 931 h 1376"/>
                <a:gd name="T72" fmla="*/ 48 w 682"/>
                <a:gd name="T73" fmla="*/ 1155 h 1376"/>
                <a:gd name="T74" fmla="*/ 155 w 682"/>
                <a:gd name="T75" fmla="*/ 1198 h 1376"/>
                <a:gd name="T76" fmla="*/ 248 w 682"/>
                <a:gd name="T77" fmla="*/ 1376 h 1376"/>
                <a:gd name="T78" fmla="*/ 462 w 682"/>
                <a:gd name="T79" fmla="*/ 1196 h 1376"/>
                <a:gd name="T80" fmla="*/ 558 w 682"/>
                <a:gd name="T81" fmla="*/ 1146 h 1376"/>
                <a:gd name="T82" fmla="*/ 630 w 682"/>
                <a:gd name="T83" fmla="*/ 1073 h 1376"/>
                <a:gd name="T84" fmla="*/ 672 w 682"/>
                <a:gd name="T85" fmla="*/ 981 h 1376"/>
                <a:gd name="T86" fmla="*/ 682 w 682"/>
                <a:gd name="T87" fmla="*/ 902 h 1376"/>
                <a:gd name="T88" fmla="*/ 676 w 682"/>
                <a:gd name="T89" fmla="*/ 835 h 1376"/>
                <a:gd name="T90" fmla="*/ 658 w 682"/>
                <a:gd name="T91" fmla="*/ 777 h 1376"/>
                <a:gd name="T92" fmla="*/ 630 w 682"/>
                <a:gd name="T93" fmla="*/ 727 h 1376"/>
                <a:gd name="T94" fmla="*/ 574 w 682"/>
                <a:gd name="T95" fmla="*/ 666 h 1376"/>
                <a:gd name="T96" fmla="*/ 483 w 682"/>
                <a:gd name="T97" fmla="*/ 608 h 1376"/>
                <a:gd name="T98" fmla="*/ 413 w 682"/>
                <a:gd name="T99" fmla="*/ 574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2" h="1376">
                  <a:moveTo>
                    <a:pt x="413" y="574"/>
                  </a:moveTo>
                  <a:lnTo>
                    <a:pt x="413" y="574"/>
                  </a:lnTo>
                  <a:lnTo>
                    <a:pt x="364" y="553"/>
                  </a:lnTo>
                  <a:lnTo>
                    <a:pt x="344" y="544"/>
                  </a:lnTo>
                  <a:lnTo>
                    <a:pt x="326" y="535"/>
                  </a:lnTo>
                  <a:lnTo>
                    <a:pt x="311" y="526"/>
                  </a:lnTo>
                  <a:lnTo>
                    <a:pt x="297" y="518"/>
                  </a:lnTo>
                  <a:lnTo>
                    <a:pt x="286" y="510"/>
                  </a:lnTo>
                  <a:lnTo>
                    <a:pt x="275" y="502"/>
                  </a:lnTo>
                  <a:lnTo>
                    <a:pt x="267" y="494"/>
                  </a:lnTo>
                  <a:lnTo>
                    <a:pt x="260" y="486"/>
                  </a:lnTo>
                  <a:lnTo>
                    <a:pt x="255" y="477"/>
                  </a:lnTo>
                  <a:lnTo>
                    <a:pt x="251" y="470"/>
                  </a:lnTo>
                  <a:lnTo>
                    <a:pt x="248" y="462"/>
                  </a:lnTo>
                  <a:lnTo>
                    <a:pt x="247" y="454"/>
                  </a:lnTo>
                  <a:lnTo>
                    <a:pt x="246" y="445"/>
                  </a:lnTo>
                  <a:lnTo>
                    <a:pt x="245" y="437"/>
                  </a:lnTo>
                  <a:lnTo>
                    <a:pt x="245" y="437"/>
                  </a:lnTo>
                  <a:lnTo>
                    <a:pt x="246" y="429"/>
                  </a:lnTo>
                  <a:lnTo>
                    <a:pt x="247" y="420"/>
                  </a:lnTo>
                  <a:lnTo>
                    <a:pt x="249" y="412"/>
                  </a:lnTo>
                  <a:lnTo>
                    <a:pt x="252" y="404"/>
                  </a:lnTo>
                  <a:lnTo>
                    <a:pt x="255" y="397"/>
                  </a:lnTo>
                  <a:lnTo>
                    <a:pt x="260" y="389"/>
                  </a:lnTo>
                  <a:lnTo>
                    <a:pt x="266" y="381"/>
                  </a:lnTo>
                  <a:lnTo>
                    <a:pt x="272" y="375"/>
                  </a:lnTo>
                  <a:lnTo>
                    <a:pt x="280" y="369"/>
                  </a:lnTo>
                  <a:lnTo>
                    <a:pt x="290" y="363"/>
                  </a:lnTo>
                  <a:lnTo>
                    <a:pt x="300" y="358"/>
                  </a:lnTo>
                  <a:lnTo>
                    <a:pt x="311" y="354"/>
                  </a:lnTo>
                  <a:lnTo>
                    <a:pt x="323" y="351"/>
                  </a:lnTo>
                  <a:lnTo>
                    <a:pt x="336" y="348"/>
                  </a:lnTo>
                  <a:lnTo>
                    <a:pt x="351" y="347"/>
                  </a:lnTo>
                  <a:lnTo>
                    <a:pt x="367" y="346"/>
                  </a:lnTo>
                  <a:lnTo>
                    <a:pt x="367" y="346"/>
                  </a:lnTo>
                  <a:lnTo>
                    <a:pt x="384" y="346"/>
                  </a:lnTo>
                  <a:lnTo>
                    <a:pt x="401" y="348"/>
                  </a:lnTo>
                  <a:lnTo>
                    <a:pt x="416" y="349"/>
                  </a:lnTo>
                  <a:lnTo>
                    <a:pt x="430" y="351"/>
                  </a:lnTo>
                  <a:lnTo>
                    <a:pt x="457" y="357"/>
                  </a:lnTo>
                  <a:lnTo>
                    <a:pt x="480" y="364"/>
                  </a:lnTo>
                  <a:lnTo>
                    <a:pt x="501" y="372"/>
                  </a:lnTo>
                  <a:lnTo>
                    <a:pt x="518" y="380"/>
                  </a:lnTo>
                  <a:lnTo>
                    <a:pt x="532" y="388"/>
                  </a:lnTo>
                  <a:lnTo>
                    <a:pt x="543" y="394"/>
                  </a:lnTo>
                  <a:lnTo>
                    <a:pt x="587" y="419"/>
                  </a:lnTo>
                  <a:lnTo>
                    <a:pt x="658" y="233"/>
                  </a:lnTo>
                  <a:lnTo>
                    <a:pt x="626" y="214"/>
                  </a:lnTo>
                  <a:lnTo>
                    <a:pt x="626" y="214"/>
                  </a:lnTo>
                  <a:lnTo>
                    <a:pt x="606" y="203"/>
                  </a:lnTo>
                  <a:lnTo>
                    <a:pt x="584" y="192"/>
                  </a:lnTo>
                  <a:lnTo>
                    <a:pt x="563" y="183"/>
                  </a:lnTo>
                  <a:lnTo>
                    <a:pt x="540" y="175"/>
                  </a:lnTo>
                  <a:lnTo>
                    <a:pt x="518" y="169"/>
                  </a:lnTo>
                  <a:lnTo>
                    <a:pt x="493" y="163"/>
                  </a:lnTo>
                  <a:lnTo>
                    <a:pt x="469" y="159"/>
                  </a:lnTo>
                  <a:lnTo>
                    <a:pt x="444" y="156"/>
                  </a:lnTo>
                  <a:lnTo>
                    <a:pt x="444" y="0"/>
                  </a:lnTo>
                  <a:lnTo>
                    <a:pt x="259" y="0"/>
                  </a:lnTo>
                  <a:lnTo>
                    <a:pt x="259" y="167"/>
                  </a:lnTo>
                  <a:lnTo>
                    <a:pt x="259" y="167"/>
                  </a:lnTo>
                  <a:lnTo>
                    <a:pt x="232" y="175"/>
                  </a:lnTo>
                  <a:lnTo>
                    <a:pt x="207" y="184"/>
                  </a:lnTo>
                  <a:lnTo>
                    <a:pt x="184" y="196"/>
                  </a:lnTo>
                  <a:lnTo>
                    <a:pt x="161" y="209"/>
                  </a:lnTo>
                  <a:lnTo>
                    <a:pt x="140" y="223"/>
                  </a:lnTo>
                  <a:lnTo>
                    <a:pt x="120" y="238"/>
                  </a:lnTo>
                  <a:lnTo>
                    <a:pt x="103" y="254"/>
                  </a:lnTo>
                  <a:lnTo>
                    <a:pt x="87" y="272"/>
                  </a:lnTo>
                  <a:lnTo>
                    <a:pt x="71" y="292"/>
                  </a:lnTo>
                  <a:lnTo>
                    <a:pt x="59" y="313"/>
                  </a:lnTo>
                  <a:lnTo>
                    <a:pt x="48" y="334"/>
                  </a:lnTo>
                  <a:lnTo>
                    <a:pt x="39" y="356"/>
                  </a:lnTo>
                  <a:lnTo>
                    <a:pt x="32" y="379"/>
                  </a:lnTo>
                  <a:lnTo>
                    <a:pt x="27" y="405"/>
                  </a:lnTo>
                  <a:lnTo>
                    <a:pt x="24" y="430"/>
                  </a:lnTo>
                  <a:lnTo>
                    <a:pt x="22" y="455"/>
                  </a:lnTo>
                  <a:lnTo>
                    <a:pt x="22" y="455"/>
                  </a:lnTo>
                  <a:lnTo>
                    <a:pt x="23" y="471"/>
                  </a:lnTo>
                  <a:lnTo>
                    <a:pt x="24" y="488"/>
                  </a:lnTo>
                  <a:lnTo>
                    <a:pt x="26" y="503"/>
                  </a:lnTo>
                  <a:lnTo>
                    <a:pt x="29" y="517"/>
                  </a:lnTo>
                  <a:lnTo>
                    <a:pt x="32" y="531"/>
                  </a:lnTo>
                  <a:lnTo>
                    <a:pt x="37" y="545"/>
                  </a:lnTo>
                  <a:lnTo>
                    <a:pt x="42" y="558"/>
                  </a:lnTo>
                  <a:lnTo>
                    <a:pt x="47" y="570"/>
                  </a:lnTo>
                  <a:lnTo>
                    <a:pt x="53" y="584"/>
                  </a:lnTo>
                  <a:lnTo>
                    <a:pt x="60" y="595"/>
                  </a:lnTo>
                  <a:lnTo>
                    <a:pt x="67" y="606"/>
                  </a:lnTo>
                  <a:lnTo>
                    <a:pt x="75" y="617"/>
                  </a:lnTo>
                  <a:lnTo>
                    <a:pt x="85" y="628"/>
                  </a:lnTo>
                  <a:lnTo>
                    <a:pt x="93" y="638"/>
                  </a:lnTo>
                  <a:lnTo>
                    <a:pt x="113" y="657"/>
                  </a:lnTo>
                  <a:lnTo>
                    <a:pt x="133" y="675"/>
                  </a:lnTo>
                  <a:lnTo>
                    <a:pt x="156" y="691"/>
                  </a:lnTo>
                  <a:lnTo>
                    <a:pt x="179" y="706"/>
                  </a:lnTo>
                  <a:lnTo>
                    <a:pt x="204" y="720"/>
                  </a:lnTo>
                  <a:lnTo>
                    <a:pt x="230" y="733"/>
                  </a:lnTo>
                  <a:lnTo>
                    <a:pt x="255" y="745"/>
                  </a:lnTo>
                  <a:lnTo>
                    <a:pt x="281" y="757"/>
                  </a:lnTo>
                  <a:lnTo>
                    <a:pt x="309" y="768"/>
                  </a:lnTo>
                  <a:lnTo>
                    <a:pt x="309" y="768"/>
                  </a:lnTo>
                  <a:lnTo>
                    <a:pt x="332" y="778"/>
                  </a:lnTo>
                  <a:lnTo>
                    <a:pt x="352" y="788"/>
                  </a:lnTo>
                  <a:lnTo>
                    <a:pt x="371" y="797"/>
                  </a:lnTo>
                  <a:lnTo>
                    <a:pt x="387" y="807"/>
                  </a:lnTo>
                  <a:lnTo>
                    <a:pt x="402" y="816"/>
                  </a:lnTo>
                  <a:lnTo>
                    <a:pt x="414" y="825"/>
                  </a:lnTo>
                  <a:lnTo>
                    <a:pt x="424" y="835"/>
                  </a:lnTo>
                  <a:lnTo>
                    <a:pt x="432" y="844"/>
                  </a:lnTo>
                  <a:lnTo>
                    <a:pt x="439" y="853"/>
                  </a:lnTo>
                  <a:lnTo>
                    <a:pt x="445" y="862"/>
                  </a:lnTo>
                  <a:lnTo>
                    <a:pt x="449" y="871"/>
                  </a:lnTo>
                  <a:lnTo>
                    <a:pt x="453" y="880"/>
                  </a:lnTo>
                  <a:lnTo>
                    <a:pt x="455" y="888"/>
                  </a:lnTo>
                  <a:lnTo>
                    <a:pt x="457" y="897"/>
                  </a:lnTo>
                  <a:lnTo>
                    <a:pt x="458" y="913"/>
                  </a:lnTo>
                  <a:lnTo>
                    <a:pt x="458" y="913"/>
                  </a:lnTo>
                  <a:lnTo>
                    <a:pt x="457" y="925"/>
                  </a:lnTo>
                  <a:lnTo>
                    <a:pt x="455" y="936"/>
                  </a:lnTo>
                  <a:lnTo>
                    <a:pt x="452" y="947"/>
                  </a:lnTo>
                  <a:lnTo>
                    <a:pt x="447" y="958"/>
                  </a:lnTo>
                  <a:lnTo>
                    <a:pt x="442" y="968"/>
                  </a:lnTo>
                  <a:lnTo>
                    <a:pt x="435" y="977"/>
                  </a:lnTo>
                  <a:lnTo>
                    <a:pt x="428" y="985"/>
                  </a:lnTo>
                  <a:lnTo>
                    <a:pt x="419" y="993"/>
                  </a:lnTo>
                  <a:lnTo>
                    <a:pt x="409" y="999"/>
                  </a:lnTo>
                  <a:lnTo>
                    <a:pt x="398" y="1005"/>
                  </a:lnTo>
                  <a:lnTo>
                    <a:pt x="386" y="1010"/>
                  </a:lnTo>
                  <a:lnTo>
                    <a:pt x="373" y="1015"/>
                  </a:lnTo>
                  <a:lnTo>
                    <a:pt x="360" y="1018"/>
                  </a:lnTo>
                  <a:lnTo>
                    <a:pt x="346" y="1020"/>
                  </a:lnTo>
                  <a:lnTo>
                    <a:pt x="331" y="1022"/>
                  </a:lnTo>
                  <a:lnTo>
                    <a:pt x="316" y="1022"/>
                  </a:lnTo>
                  <a:lnTo>
                    <a:pt x="316" y="1022"/>
                  </a:lnTo>
                  <a:lnTo>
                    <a:pt x="289" y="1021"/>
                  </a:lnTo>
                  <a:lnTo>
                    <a:pt x="262" y="1018"/>
                  </a:lnTo>
                  <a:lnTo>
                    <a:pt x="236" y="1014"/>
                  </a:lnTo>
                  <a:lnTo>
                    <a:pt x="210" y="1007"/>
                  </a:lnTo>
                  <a:lnTo>
                    <a:pt x="185" y="998"/>
                  </a:lnTo>
                  <a:lnTo>
                    <a:pt x="160" y="988"/>
                  </a:lnTo>
                  <a:lnTo>
                    <a:pt x="137" y="976"/>
                  </a:lnTo>
                  <a:lnTo>
                    <a:pt x="115" y="963"/>
                  </a:lnTo>
                  <a:lnTo>
                    <a:pt x="67" y="931"/>
                  </a:lnTo>
                  <a:lnTo>
                    <a:pt x="0" y="1121"/>
                  </a:lnTo>
                  <a:lnTo>
                    <a:pt x="27" y="1140"/>
                  </a:lnTo>
                  <a:lnTo>
                    <a:pt x="27" y="1140"/>
                  </a:lnTo>
                  <a:lnTo>
                    <a:pt x="48" y="1155"/>
                  </a:lnTo>
                  <a:lnTo>
                    <a:pt x="72" y="1167"/>
                  </a:lnTo>
                  <a:lnTo>
                    <a:pt x="99" y="1179"/>
                  </a:lnTo>
                  <a:lnTo>
                    <a:pt x="126" y="1189"/>
                  </a:lnTo>
                  <a:lnTo>
                    <a:pt x="155" y="1198"/>
                  </a:lnTo>
                  <a:lnTo>
                    <a:pt x="186" y="1205"/>
                  </a:lnTo>
                  <a:lnTo>
                    <a:pt x="217" y="1211"/>
                  </a:lnTo>
                  <a:lnTo>
                    <a:pt x="248" y="1215"/>
                  </a:lnTo>
                  <a:lnTo>
                    <a:pt x="248" y="1376"/>
                  </a:lnTo>
                  <a:lnTo>
                    <a:pt x="435" y="1376"/>
                  </a:lnTo>
                  <a:lnTo>
                    <a:pt x="435" y="1204"/>
                  </a:lnTo>
                  <a:lnTo>
                    <a:pt x="435" y="1204"/>
                  </a:lnTo>
                  <a:lnTo>
                    <a:pt x="462" y="1196"/>
                  </a:lnTo>
                  <a:lnTo>
                    <a:pt x="488" y="1186"/>
                  </a:lnTo>
                  <a:lnTo>
                    <a:pt x="514" y="1175"/>
                  </a:lnTo>
                  <a:lnTo>
                    <a:pt x="537" y="1162"/>
                  </a:lnTo>
                  <a:lnTo>
                    <a:pt x="558" y="1146"/>
                  </a:lnTo>
                  <a:lnTo>
                    <a:pt x="579" y="1130"/>
                  </a:lnTo>
                  <a:lnTo>
                    <a:pt x="597" y="1112"/>
                  </a:lnTo>
                  <a:lnTo>
                    <a:pt x="615" y="1093"/>
                  </a:lnTo>
                  <a:lnTo>
                    <a:pt x="630" y="1073"/>
                  </a:lnTo>
                  <a:lnTo>
                    <a:pt x="644" y="1051"/>
                  </a:lnTo>
                  <a:lnTo>
                    <a:pt x="655" y="1029"/>
                  </a:lnTo>
                  <a:lnTo>
                    <a:pt x="665" y="1005"/>
                  </a:lnTo>
                  <a:lnTo>
                    <a:pt x="672" y="981"/>
                  </a:lnTo>
                  <a:lnTo>
                    <a:pt x="678" y="955"/>
                  </a:lnTo>
                  <a:lnTo>
                    <a:pt x="681" y="929"/>
                  </a:lnTo>
                  <a:lnTo>
                    <a:pt x="682" y="902"/>
                  </a:lnTo>
                  <a:lnTo>
                    <a:pt x="682" y="902"/>
                  </a:lnTo>
                  <a:lnTo>
                    <a:pt x="682" y="885"/>
                  </a:lnTo>
                  <a:lnTo>
                    <a:pt x="680" y="868"/>
                  </a:lnTo>
                  <a:lnTo>
                    <a:pt x="678" y="850"/>
                  </a:lnTo>
                  <a:lnTo>
                    <a:pt x="676" y="835"/>
                  </a:lnTo>
                  <a:lnTo>
                    <a:pt x="672" y="820"/>
                  </a:lnTo>
                  <a:lnTo>
                    <a:pt x="668" y="805"/>
                  </a:lnTo>
                  <a:lnTo>
                    <a:pt x="663" y="791"/>
                  </a:lnTo>
                  <a:lnTo>
                    <a:pt x="658" y="777"/>
                  </a:lnTo>
                  <a:lnTo>
                    <a:pt x="652" y="763"/>
                  </a:lnTo>
                  <a:lnTo>
                    <a:pt x="645" y="751"/>
                  </a:lnTo>
                  <a:lnTo>
                    <a:pt x="638" y="739"/>
                  </a:lnTo>
                  <a:lnTo>
                    <a:pt x="630" y="727"/>
                  </a:lnTo>
                  <a:lnTo>
                    <a:pt x="622" y="716"/>
                  </a:lnTo>
                  <a:lnTo>
                    <a:pt x="613" y="706"/>
                  </a:lnTo>
                  <a:lnTo>
                    <a:pt x="594" y="686"/>
                  </a:lnTo>
                  <a:lnTo>
                    <a:pt x="574" y="666"/>
                  </a:lnTo>
                  <a:lnTo>
                    <a:pt x="553" y="650"/>
                  </a:lnTo>
                  <a:lnTo>
                    <a:pt x="531" y="634"/>
                  </a:lnTo>
                  <a:lnTo>
                    <a:pt x="508" y="620"/>
                  </a:lnTo>
                  <a:lnTo>
                    <a:pt x="483" y="608"/>
                  </a:lnTo>
                  <a:lnTo>
                    <a:pt x="460" y="596"/>
                  </a:lnTo>
                  <a:lnTo>
                    <a:pt x="436" y="585"/>
                  </a:lnTo>
                  <a:lnTo>
                    <a:pt x="413" y="574"/>
                  </a:lnTo>
                  <a:lnTo>
                    <a:pt x="413" y="5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269">
              <a:extLst>
                <a:ext uri="{FF2B5EF4-FFF2-40B4-BE49-F238E27FC236}">
                  <a16:creationId xmlns:a16="http://schemas.microsoft.com/office/drawing/2014/main" id="{424BBECD-8E99-40EE-875D-98D456F25903}"/>
                </a:ext>
              </a:extLst>
            </p:cNvPr>
            <p:cNvSpPr>
              <a:spLocks noChangeArrowheads="1"/>
            </p:cNvSpPr>
            <p:nvPr/>
          </p:nvSpPr>
          <p:spPr bwMode="auto">
            <a:xfrm>
              <a:off x="2734688" y="4650346"/>
              <a:ext cx="35116" cy="3182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270">
              <a:extLst>
                <a:ext uri="{FF2B5EF4-FFF2-40B4-BE49-F238E27FC236}">
                  <a16:creationId xmlns:a16="http://schemas.microsoft.com/office/drawing/2014/main" id="{A0FE0B3A-2CCF-46B7-9FC7-6F37A7C56BFE}"/>
                </a:ext>
              </a:extLst>
            </p:cNvPr>
            <p:cNvSpPr>
              <a:spLocks noChangeArrowheads="1"/>
            </p:cNvSpPr>
            <p:nvPr/>
          </p:nvSpPr>
          <p:spPr bwMode="auto">
            <a:xfrm>
              <a:off x="2521796" y="4933470"/>
              <a:ext cx="221671" cy="35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8" name="Group 47">
            <a:extLst>
              <a:ext uri="{FF2B5EF4-FFF2-40B4-BE49-F238E27FC236}">
                <a16:creationId xmlns:a16="http://schemas.microsoft.com/office/drawing/2014/main" id="{EB93CD61-B4C1-444F-8116-C0E7D23048AD}"/>
              </a:ext>
              <a:ext uri="{C183D7F6-B498-43B3-948B-1728B52AA6E4}">
                <adec:decorative xmlns:adec="http://schemas.microsoft.com/office/drawing/2017/decorative" val="1"/>
              </a:ext>
            </a:extLst>
          </p:cNvPr>
          <p:cNvGrpSpPr/>
          <p:nvPr/>
        </p:nvGrpSpPr>
        <p:grpSpPr>
          <a:xfrm>
            <a:off x="6178112" y="2670920"/>
            <a:ext cx="420692" cy="420692"/>
            <a:chOff x="7023101" y="1343025"/>
            <a:chExt cx="287338" cy="287338"/>
          </a:xfrm>
          <a:solidFill>
            <a:schemeClr val="bg1"/>
          </a:solidFill>
        </p:grpSpPr>
        <p:sp>
          <p:nvSpPr>
            <p:cNvPr id="55" name="Freeform 252">
              <a:extLst>
                <a:ext uri="{FF2B5EF4-FFF2-40B4-BE49-F238E27FC236}">
                  <a16:creationId xmlns:a16="http://schemas.microsoft.com/office/drawing/2014/main" id="{14A944CD-423F-4671-A20E-2230DD29B1D4}"/>
                </a:ext>
              </a:extLst>
            </p:cNvPr>
            <p:cNvSpPr>
              <a:spLocks/>
            </p:cNvSpPr>
            <p:nvPr/>
          </p:nvSpPr>
          <p:spPr bwMode="auto">
            <a:xfrm>
              <a:off x="7023101" y="1620838"/>
              <a:ext cx="287338" cy="9525"/>
            </a:xfrm>
            <a:custGeom>
              <a:avLst/>
              <a:gdLst>
                <a:gd name="T0" fmla="*/ 888 w 903"/>
                <a:gd name="T1" fmla="*/ 0 h 31"/>
                <a:gd name="T2" fmla="*/ 15 w 903"/>
                <a:gd name="T3" fmla="*/ 0 h 31"/>
                <a:gd name="T4" fmla="*/ 12 w 903"/>
                <a:gd name="T5" fmla="*/ 1 h 31"/>
                <a:gd name="T6" fmla="*/ 10 w 903"/>
                <a:gd name="T7" fmla="*/ 2 h 31"/>
                <a:gd name="T8" fmla="*/ 7 w 903"/>
                <a:gd name="T9" fmla="*/ 4 h 31"/>
                <a:gd name="T10" fmla="*/ 4 w 903"/>
                <a:gd name="T11" fmla="*/ 6 h 31"/>
                <a:gd name="T12" fmla="*/ 3 w 903"/>
                <a:gd name="T13" fmla="*/ 8 h 31"/>
                <a:gd name="T14" fmla="*/ 1 w 903"/>
                <a:gd name="T15" fmla="*/ 10 h 31"/>
                <a:gd name="T16" fmla="*/ 1 w 903"/>
                <a:gd name="T17" fmla="*/ 13 h 31"/>
                <a:gd name="T18" fmla="*/ 0 w 903"/>
                <a:gd name="T19" fmla="*/ 16 h 31"/>
                <a:gd name="T20" fmla="*/ 1 w 903"/>
                <a:gd name="T21" fmla="*/ 19 h 31"/>
                <a:gd name="T22" fmla="*/ 1 w 903"/>
                <a:gd name="T23" fmla="*/ 22 h 31"/>
                <a:gd name="T24" fmla="*/ 3 w 903"/>
                <a:gd name="T25" fmla="*/ 24 h 31"/>
                <a:gd name="T26" fmla="*/ 4 w 903"/>
                <a:gd name="T27" fmla="*/ 26 h 31"/>
                <a:gd name="T28" fmla="*/ 7 w 903"/>
                <a:gd name="T29" fmla="*/ 28 h 31"/>
                <a:gd name="T30" fmla="*/ 10 w 903"/>
                <a:gd name="T31" fmla="*/ 29 h 31"/>
                <a:gd name="T32" fmla="*/ 12 w 903"/>
                <a:gd name="T33" fmla="*/ 30 h 31"/>
                <a:gd name="T34" fmla="*/ 15 w 903"/>
                <a:gd name="T35" fmla="*/ 31 h 31"/>
                <a:gd name="T36" fmla="*/ 888 w 903"/>
                <a:gd name="T37" fmla="*/ 30 h 31"/>
                <a:gd name="T38" fmla="*/ 891 w 903"/>
                <a:gd name="T39" fmla="*/ 30 h 31"/>
                <a:gd name="T40" fmla="*/ 895 w 903"/>
                <a:gd name="T41" fmla="*/ 29 h 31"/>
                <a:gd name="T42" fmla="*/ 897 w 903"/>
                <a:gd name="T43" fmla="*/ 28 h 31"/>
                <a:gd name="T44" fmla="*/ 899 w 903"/>
                <a:gd name="T45" fmla="*/ 26 h 31"/>
                <a:gd name="T46" fmla="*/ 901 w 903"/>
                <a:gd name="T47" fmla="*/ 24 h 31"/>
                <a:gd name="T48" fmla="*/ 902 w 903"/>
                <a:gd name="T49" fmla="*/ 22 h 31"/>
                <a:gd name="T50" fmla="*/ 903 w 903"/>
                <a:gd name="T51" fmla="*/ 19 h 31"/>
                <a:gd name="T52" fmla="*/ 903 w 903"/>
                <a:gd name="T53" fmla="*/ 16 h 31"/>
                <a:gd name="T54" fmla="*/ 903 w 903"/>
                <a:gd name="T55" fmla="*/ 13 h 31"/>
                <a:gd name="T56" fmla="*/ 902 w 903"/>
                <a:gd name="T57" fmla="*/ 10 h 31"/>
                <a:gd name="T58" fmla="*/ 901 w 903"/>
                <a:gd name="T59" fmla="*/ 8 h 31"/>
                <a:gd name="T60" fmla="*/ 899 w 903"/>
                <a:gd name="T61" fmla="*/ 6 h 31"/>
                <a:gd name="T62" fmla="*/ 897 w 903"/>
                <a:gd name="T63" fmla="*/ 4 h 31"/>
                <a:gd name="T64" fmla="*/ 895 w 903"/>
                <a:gd name="T65" fmla="*/ 2 h 31"/>
                <a:gd name="T66" fmla="*/ 891 w 903"/>
                <a:gd name="T67" fmla="*/ 1 h 31"/>
                <a:gd name="T68" fmla="*/ 888 w 903"/>
                <a:gd name="T69" fmla="*/ 1 h 31"/>
                <a:gd name="T70" fmla="*/ 888 w 903"/>
                <a:gd name="T7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3" h="31">
                  <a:moveTo>
                    <a:pt x="888" y="0"/>
                  </a:moveTo>
                  <a:lnTo>
                    <a:pt x="15" y="0"/>
                  </a:lnTo>
                  <a:lnTo>
                    <a:pt x="12" y="1"/>
                  </a:lnTo>
                  <a:lnTo>
                    <a:pt x="10" y="2"/>
                  </a:lnTo>
                  <a:lnTo>
                    <a:pt x="7" y="4"/>
                  </a:lnTo>
                  <a:lnTo>
                    <a:pt x="4" y="6"/>
                  </a:lnTo>
                  <a:lnTo>
                    <a:pt x="3" y="8"/>
                  </a:lnTo>
                  <a:lnTo>
                    <a:pt x="1" y="10"/>
                  </a:lnTo>
                  <a:lnTo>
                    <a:pt x="1" y="13"/>
                  </a:lnTo>
                  <a:lnTo>
                    <a:pt x="0" y="16"/>
                  </a:lnTo>
                  <a:lnTo>
                    <a:pt x="1" y="19"/>
                  </a:lnTo>
                  <a:lnTo>
                    <a:pt x="1" y="22"/>
                  </a:lnTo>
                  <a:lnTo>
                    <a:pt x="3" y="24"/>
                  </a:lnTo>
                  <a:lnTo>
                    <a:pt x="4" y="26"/>
                  </a:lnTo>
                  <a:lnTo>
                    <a:pt x="7" y="28"/>
                  </a:lnTo>
                  <a:lnTo>
                    <a:pt x="10" y="29"/>
                  </a:lnTo>
                  <a:lnTo>
                    <a:pt x="12" y="30"/>
                  </a:lnTo>
                  <a:lnTo>
                    <a:pt x="15" y="31"/>
                  </a:lnTo>
                  <a:lnTo>
                    <a:pt x="888" y="30"/>
                  </a:lnTo>
                  <a:lnTo>
                    <a:pt x="891" y="30"/>
                  </a:lnTo>
                  <a:lnTo>
                    <a:pt x="895" y="29"/>
                  </a:lnTo>
                  <a:lnTo>
                    <a:pt x="897" y="28"/>
                  </a:lnTo>
                  <a:lnTo>
                    <a:pt x="899" y="26"/>
                  </a:lnTo>
                  <a:lnTo>
                    <a:pt x="901" y="24"/>
                  </a:lnTo>
                  <a:lnTo>
                    <a:pt x="902" y="22"/>
                  </a:lnTo>
                  <a:lnTo>
                    <a:pt x="903" y="19"/>
                  </a:lnTo>
                  <a:lnTo>
                    <a:pt x="903" y="16"/>
                  </a:lnTo>
                  <a:lnTo>
                    <a:pt x="903" y="13"/>
                  </a:lnTo>
                  <a:lnTo>
                    <a:pt x="902" y="10"/>
                  </a:lnTo>
                  <a:lnTo>
                    <a:pt x="901" y="8"/>
                  </a:lnTo>
                  <a:lnTo>
                    <a:pt x="899" y="6"/>
                  </a:lnTo>
                  <a:lnTo>
                    <a:pt x="897" y="4"/>
                  </a:lnTo>
                  <a:lnTo>
                    <a:pt x="895" y="2"/>
                  </a:lnTo>
                  <a:lnTo>
                    <a:pt x="891" y="1"/>
                  </a:lnTo>
                  <a:lnTo>
                    <a:pt x="888" y="1"/>
                  </a:lnTo>
                  <a:lnTo>
                    <a:pt x="88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253">
              <a:extLst>
                <a:ext uri="{FF2B5EF4-FFF2-40B4-BE49-F238E27FC236}">
                  <a16:creationId xmlns:a16="http://schemas.microsoft.com/office/drawing/2014/main" id="{6DC3DDD4-961F-4B52-9D7C-9A7218C3B230}"/>
                </a:ext>
              </a:extLst>
            </p:cNvPr>
            <p:cNvSpPr>
              <a:spLocks noEditPoints="1"/>
            </p:cNvSpPr>
            <p:nvPr/>
          </p:nvSpPr>
          <p:spPr bwMode="auto">
            <a:xfrm>
              <a:off x="7023101" y="1343025"/>
              <a:ext cx="287338" cy="258762"/>
            </a:xfrm>
            <a:custGeom>
              <a:avLst/>
              <a:gdLst>
                <a:gd name="T0" fmla="*/ 768 w 903"/>
                <a:gd name="T1" fmla="*/ 723 h 813"/>
                <a:gd name="T2" fmla="*/ 90 w 903"/>
                <a:gd name="T3" fmla="*/ 783 h 813"/>
                <a:gd name="T4" fmla="*/ 181 w 903"/>
                <a:gd name="T5" fmla="*/ 331 h 813"/>
                <a:gd name="T6" fmla="*/ 151 w 903"/>
                <a:gd name="T7" fmla="*/ 331 h 813"/>
                <a:gd name="T8" fmla="*/ 843 w 903"/>
                <a:gd name="T9" fmla="*/ 301 h 813"/>
                <a:gd name="T10" fmla="*/ 60 w 903"/>
                <a:gd name="T11" fmla="*/ 301 h 813"/>
                <a:gd name="T12" fmla="*/ 797 w 903"/>
                <a:gd name="T13" fmla="*/ 211 h 813"/>
                <a:gd name="T14" fmla="*/ 211 w 903"/>
                <a:gd name="T15" fmla="*/ 693 h 813"/>
                <a:gd name="T16" fmla="*/ 301 w 903"/>
                <a:gd name="T17" fmla="*/ 693 h 813"/>
                <a:gd name="T18" fmla="*/ 331 w 903"/>
                <a:gd name="T19" fmla="*/ 331 h 813"/>
                <a:gd name="T20" fmla="*/ 331 w 903"/>
                <a:gd name="T21" fmla="*/ 693 h 813"/>
                <a:gd name="T22" fmla="*/ 512 w 903"/>
                <a:gd name="T23" fmla="*/ 331 h 813"/>
                <a:gd name="T24" fmla="*/ 542 w 903"/>
                <a:gd name="T25" fmla="*/ 693 h 813"/>
                <a:gd name="T26" fmla="*/ 573 w 903"/>
                <a:gd name="T27" fmla="*/ 693 h 813"/>
                <a:gd name="T28" fmla="*/ 603 w 903"/>
                <a:gd name="T29" fmla="*/ 331 h 813"/>
                <a:gd name="T30" fmla="*/ 603 w 903"/>
                <a:gd name="T31" fmla="*/ 693 h 813"/>
                <a:gd name="T32" fmla="*/ 723 w 903"/>
                <a:gd name="T33" fmla="*/ 331 h 813"/>
                <a:gd name="T34" fmla="*/ 15 w 903"/>
                <a:gd name="T35" fmla="*/ 813 h 813"/>
                <a:gd name="T36" fmla="*/ 888 w 903"/>
                <a:gd name="T37" fmla="*/ 813 h 813"/>
                <a:gd name="T38" fmla="*/ 897 w 903"/>
                <a:gd name="T39" fmla="*/ 811 h 813"/>
                <a:gd name="T40" fmla="*/ 902 w 903"/>
                <a:gd name="T41" fmla="*/ 805 h 813"/>
                <a:gd name="T42" fmla="*/ 903 w 903"/>
                <a:gd name="T43" fmla="*/ 796 h 813"/>
                <a:gd name="T44" fmla="*/ 899 w 903"/>
                <a:gd name="T45" fmla="*/ 787 h 813"/>
                <a:gd name="T46" fmla="*/ 891 w 903"/>
                <a:gd name="T47" fmla="*/ 784 h 813"/>
                <a:gd name="T48" fmla="*/ 843 w 903"/>
                <a:gd name="T49" fmla="*/ 708 h 813"/>
                <a:gd name="T50" fmla="*/ 841 w 903"/>
                <a:gd name="T51" fmla="*/ 699 h 813"/>
                <a:gd name="T52" fmla="*/ 834 w 903"/>
                <a:gd name="T53" fmla="*/ 694 h 813"/>
                <a:gd name="T54" fmla="*/ 783 w 903"/>
                <a:gd name="T55" fmla="*/ 693 h 813"/>
                <a:gd name="T56" fmla="*/ 861 w 903"/>
                <a:gd name="T57" fmla="*/ 331 h 813"/>
                <a:gd name="T58" fmla="*/ 869 w 903"/>
                <a:gd name="T59" fmla="*/ 327 h 813"/>
                <a:gd name="T60" fmla="*/ 873 w 903"/>
                <a:gd name="T61" fmla="*/ 320 h 813"/>
                <a:gd name="T62" fmla="*/ 873 w 903"/>
                <a:gd name="T63" fmla="*/ 227 h 813"/>
                <a:gd name="T64" fmla="*/ 871 w 903"/>
                <a:gd name="T65" fmla="*/ 218 h 813"/>
                <a:gd name="T66" fmla="*/ 459 w 903"/>
                <a:gd name="T67" fmla="*/ 2 h 813"/>
                <a:gd name="T68" fmla="*/ 448 w 903"/>
                <a:gd name="T69" fmla="*/ 1 h 813"/>
                <a:gd name="T70" fmla="*/ 38 w 903"/>
                <a:gd name="T71" fmla="*/ 213 h 813"/>
                <a:gd name="T72" fmla="*/ 34 w 903"/>
                <a:gd name="T73" fmla="*/ 216 h 813"/>
                <a:gd name="T74" fmla="*/ 31 w 903"/>
                <a:gd name="T75" fmla="*/ 221 h 813"/>
                <a:gd name="T76" fmla="*/ 30 w 903"/>
                <a:gd name="T77" fmla="*/ 225 h 813"/>
                <a:gd name="T78" fmla="*/ 30 w 903"/>
                <a:gd name="T79" fmla="*/ 316 h 813"/>
                <a:gd name="T80" fmla="*/ 33 w 903"/>
                <a:gd name="T81" fmla="*/ 325 h 813"/>
                <a:gd name="T82" fmla="*/ 40 w 903"/>
                <a:gd name="T83" fmla="*/ 330 h 813"/>
                <a:gd name="T84" fmla="*/ 121 w 903"/>
                <a:gd name="T85" fmla="*/ 331 h 813"/>
                <a:gd name="T86" fmla="*/ 73 w 903"/>
                <a:gd name="T87" fmla="*/ 693 h 813"/>
                <a:gd name="T88" fmla="*/ 64 w 903"/>
                <a:gd name="T89" fmla="*/ 697 h 813"/>
                <a:gd name="T90" fmla="*/ 61 w 903"/>
                <a:gd name="T91" fmla="*/ 705 h 813"/>
                <a:gd name="T92" fmla="*/ 15 w 903"/>
                <a:gd name="T93" fmla="*/ 783 h 813"/>
                <a:gd name="T94" fmla="*/ 7 w 903"/>
                <a:gd name="T95" fmla="*/ 786 h 813"/>
                <a:gd name="T96" fmla="*/ 1 w 903"/>
                <a:gd name="T97" fmla="*/ 793 h 813"/>
                <a:gd name="T98" fmla="*/ 1 w 903"/>
                <a:gd name="T99" fmla="*/ 801 h 813"/>
                <a:gd name="T100" fmla="*/ 4 w 903"/>
                <a:gd name="T101" fmla="*/ 809 h 813"/>
                <a:gd name="T102" fmla="*/ 12 w 903"/>
                <a:gd name="T103" fmla="*/ 81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3" h="813">
                  <a:moveTo>
                    <a:pt x="90" y="723"/>
                  </a:moveTo>
                  <a:lnTo>
                    <a:pt x="136" y="723"/>
                  </a:lnTo>
                  <a:lnTo>
                    <a:pt x="768" y="723"/>
                  </a:lnTo>
                  <a:lnTo>
                    <a:pt x="813" y="723"/>
                  </a:lnTo>
                  <a:lnTo>
                    <a:pt x="813" y="783"/>
                  </a:lnTo>
                  <a:lnTo>
                    <a:pt x="90" y="783"/>
                  </a:lnTo>
                  <a:lnTo>
                    <a:pt x="90" y="723"/>
                  </a:lnTo>
                  <a:close/>
                  <a:moveTo>
                    <a:pt x="151" y="331"/>
                  </a:moveTo>
                  <a:lnTo>
                    <a:pt x="181" y="331"/>
                  </a:lnTo>
                  <a:lnTo>
                    <a:pt x="181" y="693"/>
                  </a:lnTo>
                  <a:lnTo>
                    <a:pt x="151" y="693"/>
                  </a:lnTo>
                  <a:lnTo>
                    <a:pt x="151" y="331"/>
                  </a:lnTo>
                  <a:close/>
                  <a:moveTo>
                    <a:pt x="60" y="241"/>
                  </a:moveTo>
                  <a:lnTo>
                    <a:pt x="843" y="241"/>
                  </a:lnTo>
                  <a:lnTo>
                    <a:pt x="843" y="301"/>
                  </a:lnTo>
                  <a:lnTo>
                    <a:pt x="768" y="301"/>
                  </a:lnTo>
                  <a:lnTo>
                    <a:pt x="136" y="301"/>
                  </a:lnTo>
                  <a:lnTo>
                    <a:pt x="60" y="301"/>
                  </a:lnTo>
                  <a:lnTo>
                    <a:pt x="60" y="241"/>
                  </a:lnTo>
                  <a:close/>
                  <a:moveTo>
                    <a:pt x="452" y="32"/>
                  </a:moveTo>
                  <a:lnTo>
                    <a:pt x="797" y="211"/>
                  </a:lnTo>
                  <a:lnTo>
                    <a:pt x="107" y="211"/>
                  </a:lnTo>
                  <a:lnTo>
                    <a:pt x="452" y="32"/>
                  </a:lnTo>
                  <a:close/>
                  <a:moveTo>
                    <a:pt x="211" y="693"/>
                  </a:moveTo>
                  <a:lnTo>
                    <a:pt x="211" y="331"/>
                  </a:lnTo>
                  <a:lnTo>
                    <a:pt x="301" y="331"/>
                  </a:lnTo>
                  <a:lnTo>
                    <a:pt x="301" y="693"/>
                  </a:lnTo>
                  <a:lnTo>
                    <a:pt x="211" y="693"/>
                  </a:lnTo>
                  <a:close/>
                  <a:moveTo>
                    <a:pt x="331" y="693"/>
                  </a:moveTo>
                  <a:lnTo>
                    <a:pt x="331" y="331"/>
                  </a:lnTo>
                  <a:lnTo>
                    <a:pt x="362" y="331"/>
                  </a:lnTo>
                  <a:lnTo>
                    <a:pt x="362" y="693"/>
                  </a:lnTo>
                  <a:lnTo>
                    <a:pt x="331" y="693"/>
                  </a:lnTo>
                  <a:close/>
                  <a:moveTo>
                    <a:pt x="392" y="693"/>
                  </a:moveTo>
                  <a:lnTo>
                    <a:pt x="392" y="331"/>
                  </a:lnTo>
                  <a:lnTo>
                    <a:pt x="512" y="331"/>
                  </a:lnTo>
                  <a:lnTo>
                    <a:pt x="512" y="693"/>
                  </a:lnTo>
                  <a:lnTo>
                    <a:pt x="392" y="693"/>
                  </a:lnTo>
                  <a:close/>
                  <a:moveTo>
                    <a:pt x="542" y="693"/>
                  </a:moveTo>
                  <a:lnTo>
                    <a:pt x="542" y="331"/>
                  </a:lnTo>
                  <a:lnTo>
                    <a:pt x="573" y="331"/>
                  </a:lnTo>
                  <a:lnTo>
                    <a:pt x="573" y="693"/>
                  </a:lnTo>
                  <a:lnTo>
                    <a:pt x="542" y="693"/>
                  </a:lnTo>
                  <a:close/>
                  <a:moveTo>
                    <a:pt x="603" y="693"/>
                  </a:moveTo>
                  <a:lnTo>
                    <a:pt x="603" y="331"/>
                  </a:lnTo>
                  <a:lnTo>
                    <a:pt x="693" y="331"/>
                  </a:lnTo>
                  <a:lnTo>
                    <a:pt x="693" y="693"/>
                  </a:lnTo>
                  <a:lnTo>
                    <a:pt x="603" y="693"/>
                  </a:lnTo>
                  <a:close/>
                  <a:moveTo>
                    <a:pt x="753" y="693"/>
                  </a:moveTo>
                  <a:lnTo>
                    <a:pt x="723" y="693"/>
                  </a:lnTo>
                  <a:lnTo>
                    <a:pt x="723" y="331"/>
                  </a:lnTo>
                  <a:lnTo>
                    <a:pt x="753" y="331"/>
                  </a:lnTo>
                  <a:lnTo>
                    <a:pt x="753" y="693"/>
                  </a:lnTo>
                  <a:close/>
                  <a:moveTo>
                    <a:pt x="15" y="813"/>
                  </a:moveTo>
                  <a:lnTo>
                    <a:pt x="75" y="813"/>
                  </a:lnTo>
                  <a:lnTo>
                    <a:pt x="828" y="813"/>
                  </a:lnTo>
                  <a:lnTo>
                    <a:pt x="888" y="813"/>
                  </a:lnTo>
                  <a:lnTo>
                    <a:pt x="891" y="813"/>
                  </a:lnTo>
                  <a:lnTo>
                    <a:pt x="895" y="812"/>
                  </a:lnTo>
                  <a:lnTo>
                    <a:pt x="897" y="811"/>
                  </a:lnTo>
                  <a:lnTo>
                    <a:pt x="899" y="809"/>
                  </a:lnTo>
                  <a:lnTo>
                    <a:pt x="901" y="807"/>
                  </a:lnTo>
                  <a:lnTo>
                    <a:pt x="902" y="805"/>
                  </a:lnTo>
                  <a:lnTo>
                    <a:pt x="903" y="801"/>
                  </a:lnTo>
                  <a:lnTo>
                    <a:pt x="903" y="798"/>
                  </a:lnTo>
                  <a:lnTo>
                    <a:pt x="903" y="796"/>
                  </a:lnTo>
                  <a:lnTo>
                    <a:pt x="902" y="793"/>
                  </a:lnTo>
                  <a:lnTo>
                    <a:pt x="901" y="791"/>
                  </a:lnTo>
                  <a:lnTo>
                    <a:pt x="899" y="787"/>
                  </a:lnTo>
                  <a:lnTo>
                    <a:pt x="897" y="786"/>
                  </a:lnTo>
                  <a:lnTo>
                    <a:pt x="895" y="784"/>
                  </a:lnTo>
                  <a:lnTo>
                    <a:pt x="891" y="784"/>
                  </a:lnTo>
                  <a:lnTo>
                    <a:pt x="888" y="783"/>
                  </a:lnTo>
                  <a:lnTo>
                    <a:pt x="843" y="783"/>
                  </a:lnTo>
                  <a:lnTo>
                    <a:pt x="843" y="708"/>
                  </a:lnTo>
                  <a:lnTo>
                    <a:pt x="843" y="705"/>
                  </a:lnTo>
                  <a:lnTo>
                    <a:pt x="842" y="703"/>
                  </a:lnTo>
                  <a:lnTo>
                    <a:pt x="841" y="699"/>
                  </a:lnTo>
                  <a:lnTo>
                    <a:pt x="839" y="697"/>
                  </a:lnTo>
                  <a:lnTo>
                    <a:pt x="837" y="696"/>
                  </a:lnTo>
                  <a:lnTo>
                    <a:pt x="834" y="694"/>
                  </a:lnTo>
                  <a:lnTo>
                    <a:pt x="831" y="693"/>
                  </a:lnTo>
                  <a:lnTo>
                    <a:pt x="828" y="693"/>
                  </a:lnTo>
                  <a:lnTo>
                    <a:pt x="783" y="693"/>
                  </a:lnTo>
                  <a:lnTo>
                    <a:pt x="783" y="331"/>
                  </a:lnTo>
                  <a:lnTo>
                    <a:pt x="858" y="331"/>
                  </a:lnTo>
                  <a:lnTo>
                    <a:pt x="861" y="331"/>
                  </a:lnTo>
                  <a:lnTo>
                    <a:pt x="865" y="330"/>
                  </a:lnTo>
                  <a:lnTo>
                    <a:pt x="867" y="329"/>
                  </a:lnTo>
                  <a:lnTo>
                    <a:pt x="869" y="327"/>
                  </a:lnTo>
                  <a:lnTo>
                    <a:pt x="871" y="325"/>
                  </a:lnTo>
                  <a:lnTo>
                    <a:pt x="872" y="323"/>
                  </a:lnTo>
                  <a:lnTo>
                    <a:pt x="873" y="320"/>
                  </a:lnTo>
                  <a:lnTo>
                    <a:pt x="873" y="316"/>
                  </a:lnTo>
                  <a:lnTo>
                    <a:pt x="873" y="227"/>
                  </a:lnTo>
                  <a:lnTo>
                    <a:pt x="873" y="227"/>
                  </a:lnTo>
                  <a:lnTo>
                    <a:pt x="874" y="226"/>
                  </a:lnTo>
                  <a:lnTo>
                    <a:pt x="873" y="222"/>
                  </a:lnTo>
                  <a:lnTo>
                    <a:pt x="871" y="218"/>
                  </a:lnTo>
                  <a:lnTo>
                    <a:pt x="868" y="215"/>
                  </a:lnTo>
                  <a:lnTo>
                    <a:pt x="863" y="212"/>
                  </a:lnTo>
                  <a:lnTo>
                    <a:pt x="459" y="2"/>
                  </a:lnTo>
                  <a:lnTo>
                    <a:pt x="456" y="1"/>
                  </a:lnTo>
                  <a:lnTo>
                    <a:pt x="452" y="0"/>
                  </a:lnTo>
                  <a:lnTo>
                    <a:pt x="448" y="1"/>
                  </a:lnTo>
                  <a:lnTo>
                    <a:pt x="445" y="2"/>
                  </a:lnTo>
                  <a:lnTo>
                    <a:pt x="39" y="213"/>
                  </a:lnTo>
                  <a:lnTo>
                    <a:pt x="38" y="213"/>
                  </a:lnTo>
                  <a:lnTo>
                    <a:pt x="35" y="215"/>
                  </a:lnTo>
                  <a:lnTo>
                    <a:pt x="35" y="216"/>
                  </a:lnTo>
                  <a:lnTo>
                    <a:pt x="34" y="216"/>
                  </a:lnTo>
                  <a:lnTo>
                    <a:pt x="33" y="218"/>
                  </a:lnTo>
                  <a:lnTo>
                    <a:pt x="32" y="220"/>
                  </a:lnTo>
                  <a:lnTo>
                    <a:pt x="31" y="221"/>
                  </a:lnTo>
                  <a:lnTo>
                    <a:pt x="31" y="222"/>
                  </a:lnTo>
                  <a:lnTo>
                    <a:pt x="31" y="223"/>
                  </a:lnTo>
                  <a:lnTo>
                    <a:pt x="30" y="225"/>
                  </a:lnTo>
                  <a:lnTo>
                    <a:pt x="30" y="226"/>
                  </a:lnTo>
                  <a:lnTo>
                    <a:pt x="30" y="226"/>
                  </a:lnTo>
                  <a:lnTo>
                    <a:pt x="30" y="316"/>
                  </a:lnTo>
                  <a:lnTo>
                    <a:pt x="31" y="320"/>
                  </a:lnTo>
                  <a:lnTo>
                    <a:pt x="31" y="323"/>
                  </a:lnTo>
                  <a:lnTo>
                    <a:pt x="33" y="325"/>
                  </a:lnTo>
                  <a:lnTo>
                    <a:pt x="34" y="327"/>
                  </a:lnTo>
                  <a:lnTo>
                    <a:pt x="38" y="329"/>
                  </a:lnTo>
                  <a:lnTo>
                    <a:pt x="40" y="330"/>
                  </a:lnTo>
                  <a:lnTo>
                    <a:pt x="43" y="331"/>
                  </a:lnTo>
                  <a:lnTo>
                    <a:pt x="45" y="331"/>
                  </a:lnTo>
                  <a:lnTo>
                    <a:pt x="121" y="331"/>
                  </a:lnTo>
                  <a:lnTo>
                    <a:pt x="121" y="693"/>
                  </a:lnTo>
                  <a:lnTo>
                    <a:pt x="75" y="693"/>
                  </a:lnTo>
                  <a:lnTo>
                    <a:pt x="73" y="693"/>
                  </a:lnTo>
                  <a:lnTo>
                    <a:pt x="70" y="694"/>
                  </a:lnTo>
                  <a:lnTo>
                    <a:pt x="68" y="695"/>
                  </a:lnTo>
                  <a:lnTo>
                    <a:pt x="64" y="697"/>
                  </a:lnTo>
                  <a:lnTo>
                    <a:pt x="63" y="699"/>
                  </a:lnTo>
                  <a:lnTo>
                    <a:pt x="61" y="703"/>
                  </a:lnTo>
                  <a:lnTo>
                    <a:pt x="61" y="705"/>
                  </a:lnTo>
                  <a:lnTo>
                    <a:pt x="60" y="708"/>
                  </a:lnTo>
                  <a:lnTo>
                    <a:pt x="60" y="783"/>
                  </a:lnTo>
                  <a:lnTo>
                    <a:pt x="15" y="783"/>
                  </a:lnTo>
                  <a:lnTo>
                    <a:pt x="12" y="784"/>
                  </a:lnTo>
                  <a:lnTo>
                    <a:pt x="10" y="784"/>
                  </a:lnTo>
                  <a:lnTo>
                    <a:pt x="7" y="786"/>
                  </a:lnTo>
                  <a:lnTo>
                    <a:pt x="4" y="787"/>
                  </a:lnTo>
                  <a:lnTo>
                    <a:pt x="3" y="791"/>
                  </a:lnTo>
                  <a:lnTo>
                    <a:pt x="1" y="793"/>
                  </a:lnTo>
                  <a:lnTo>
                    <a:pt x="1" y="796"/>
                  </a:lnTo>
                  <a:lnTo>
                    <a:pt x="0" y="798"/>
                  </a:lnTo>
                  <a:lnTo>
                    <a:pt x="1" y="801"/>
                  </a:lnTo>
                  <a:lnTo>
                    <a:pt x="1" y="805"/>
                  </a:lnTo>
                  <a:lnTo>
                    <a:pt x="3" y="807"/>
                  </a:lnTo>
                  <a:lnTo>
                    <a:pt x="4" y="809"/>
                  </a:lnTo>
                  <a:lnTo>
                    <a:pt x="7" y="811"/>
                  </a:lnTo>
                  <a:lnTo>
                    <a:pt x="10" y="812"/>
                  </a:lnTo>
                  <a:lnTo>
                    <a:pt x="12" y="813"/>
                  </a:lnTo>
                  <a:lnTo>
                    <a:pt x="15" y="813"/>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3" name="Фигура">
            <a:extLst>
              <a:ext uri="{FF2B5EF4-FFF2-40B4-BE49-F238E27FC236}">
                <a16:creationId xmlns:a16="http://schemas.microsoft.com/office/drawing/2014/main" id="{780B90A7-7932-42F0-AA90-2E989557D43E}"/>
              </a:ext>
              <a:ext uri="{C183D7F6-B498-43B3-948B-1728B52AA6E4}">
                <adec:decorative xmlns:adec="http://schemas.microsoft.com/office/drawing/2017/decorative" val="1"/>
              </a:ext>
            </a:extLst>
          </p:cNvPr>
          <p:cNvSpPr/>
          <p:nvPr/>
        </p:nvSpPr>
        <p:spPr>
          <a:xfrm>
            <a:off x="2420815" y="4358975"/>
            <a:ext cx="457200" cy="411480"/>
          </a:xfrm>
          <a:custGeom>
            <a:avLst/>
            <a:gdLst/>
            <a:ahLst/>
            <a:cxnLst>
              <a:cxn ang="0">
                <a:pos x="wd2" y="hd2"/>
              </a:cxn>
              <a:cxn ang="5400000">
                <a:pos x="wd2" y="hd2"/>
              </a:cxn>
              <a:cxn ang="10800000">
                <a:pos x="wd2" y="hd2"/>
              </a:cxn>
              <a:cxn ang="16200000">
                <a:pos x="wd2" y="hd2"/>
              </a:cxn>
            </a:cxnLst>
            <a:rect l="0" t="0" r="r" b="b"/>
            <a:pathLst>
              <a:path w="21600" h="21600" extrusionOk="0">
                <a:moveTo>
                  <a:pt x="9189" y="0"/>
                </a:moveTo>
                <a:cubicBezTo>
                  <a:pt x="8614" y="0"/>
                  <a:pt x="8323" y="1"/>
                  <a:pt x="8016" y="118"/>
                </a:cubicBezTo>
                <a:cubicBezTo>
                  <a:pt x="7678" y="266"/>
                  <a:pt x="7411" y="586"/>
                  <a:pt x="7288" y="992"/>
                </a:cubicBezTo>
                <a:cubicBezTo>
                  <a:pt x="7190" y="1363"/>
                  <a:pt x="7190" y="1712"/>
                  <a:pt x="7190" y="2400"/>
                </a:cubicBezTo>
                <a:lnTo>
                  <a:pt x="7190" y="3240"/>
                </a:lnTo>
                <a:lnTo>
                  <a:pt x="1940" y="3240"/>
                </a:lnTo>
                <a:lnTo>
                  <a:pt x="1931" y="3240"/>
                </a:lnTo>
                <a:cubicBezTo>
                  <a:pt x="1376" y="3240"/>
                  <a:pt x="1094" y="3241"/>
                  <a:pt x="798" y="3354"/>
                </a:cubicBezTo>
                <a:cubicBezTo>
                  <a:pt x="471" y="3496"/>
                  <a:pt x="214" y="3805"/>
                  <a:pt x="95" y="4197"/>
                </a:cubicBezTo>
                <a:cubicBezTo>
                  <a:pt x="0" y="4556"/>
                  <a:pt x="0" y="4893"/>
                  <a:pt x="0" y="5558"/>
                </a:cubicBezTo>
                <a:lnTo>
                  <a:pt x="0" y="19271"/>
                </a:lnTo>
                <a:cubicBezTo>
                  <a:pt x="0" y="19946"/>
                  <a:pt x="0" y="20284"/>
                  <a:pt x="95" y="20642"/>
                </a:cubicBezTo>
                <a:cubicBezTo>
                  <a:pt x="214" y="21035"/>
                  <a:pt x="471" y="21343"/>
                  <a:pt x="798" y="21486"/>
                </a:cubicBezTo>
                <a:cubicBezTo>
                  <a:pt x="1096" y="21600"/>
                  <a:pt x="1377" y="21600"/>
                  <a:pt x="1931" y="21600"/>
                </a:cubicBezTo>
                <a:lnTo>
                  <a:pt x="19660" y="21600"/>
                </a:lnTo>
                <a:cubicBezTo>
                  <a:pt x="20223" y="21600"/>
                  <a:pt x="20504" y="21600"/>
                  <a:pt x="20802" y="21486"/>
                </a:cubicBezTo>
                <a:cubicBezTo>
                  <a:pt x="21129" y="21343"/>
                  <a:pt x="21386" y="21035"/>
                  <a:pt x="21505" y="20642"/>
                </a:cubicBezTo>
                <a:cubicBezTo>
                  <a:pt x="21600" y="20284"/>
                  <a:pt x="21600" y="19947"/>
                  <a:pt x="21600" y="19282"/>
                </a:cubicBezTo>
                <a:lnTo>
                  <a:pt x="21600" y="5568"/>
                </a:lnTo>
                <a:cubicBezTo>
                  <a:pt x="21600" y="4893"/>
                  <a:pt x="21600" y="4556"/>
                  <a:pt x="21505" y="4197"/>
                </a:cubicBezTo>
                <a:cubicBezTo>
                  <a:pt x="21386" y="3805"/>
                  <a:pt x="21129" y="3496"/>
                  <a:pt x="20802" y="3354"/>
                </a:cubicBezTo>
                <a:cubicBezTo>
                  <a:pt x="20504" y="3240"/>
                  <a:pt x="20223" y="3240"/>
                  <a:pt x="19669" y="3240"/>
                </a:cubicBezTo>
                <a:lnTo>
                  <a:pt x="14381" y="3240"/>
                </a:lnTo>
                <a:lnTo>
                  <a:pt x="14381" y="2411"/>
                </a:lnTo>
                <a:cubicBezTo>
                  <a:pt x="14381" y="1712"/>
                  <a:pt x="14381" y="1363"/>
                  <a:pt x="14283" y="992"/>
                </a:cubicBezTo>
                <a:cubicBezTo>
                  <a:pt x="14160" y="586"/>
                  <a:pt x="13894" y="266"/>
                  <a:pt x="13556" y="118"/>
                </a:cubicBezTo>
                <a:cubicBezTo>
                  <a:pt x="13247" y="1"/>
                  <a:pt x="12956" y="0"/>
                  <a:pt x="12383" y="0"/>
                </a:cubicBezTo>
                <a:lnTo>
                  <a:pt x="9198" y="0"/>
                </a:lnTo>
                <a:lnTo>
                  <a:pt x="9189" y="0"/>
                </a:lnTo>
                <a:close/>
                <a:moveTo>
                  <a:pt x="8839" y="1045"/>
                </a:moveTo>
                <a:lnTo>
                  <a:pt x="8843" y="1045"/>
                </a:lnTo>
                <a:lnTo>
                  <a:pt x="12745" y="1045"/>
                </a:lnTo>
                <a:cubicBezTo>
                  <a:pt x="12967" y="1045"/>
                  <a:pt x="13080" y="1045"/>
                  <a:pt x="13199" y="1091"/>
                </a:cubicBezTo>
                <a:cubicBezTo>
                  <a:pt x="13330" y="1148"/>
                  <a:pt x="13433" y="1271"/>
                  <a:pt x="13480" y="1429"/>
                </a:cubicBezTo>
                <a:cubicBezTo>
                  <a:pt x="13518" y="1572"/>
                  <a:pt x="13519" y="1708"/>
                  <a:pt x="13519" y="1978"/>
                </a:cubicBezTo>
                <a:lnTo>
                  <a:pt x="13519" y="3240"/>
                </a:lnTo>
                <a:lnTo>
                  <a:pt x="8065" y="3240"/>
                </a:lnTo>
                <a:lnTo>
                  <a:pt x="8065" y="1974"/>
                </a:lnTo>
                <a:cubicBezTo>
                  <a:pt x="8065" y="1708"/>
                  <a:pt x="8066" y="1572"/>
                  <a:pt x="8104" y="1429"/>
                </a:cubicBezTo>
                <a:cubicBezTo>
                  <a:pt x="8151" y="1271"/>
                  <a:pt x="8254" y="1148"/>
                  <a:pt x="8385" y="1091"/>
                </a:cubicBezTo>
                <a:cubicBezTo>
                  <a:pt x="8504" y="1046"/>
                  <a:pt x="8617" y="1045"/>
                  <a:pt x="8839" y="1045"/>
                </a:cubicBezTo>
                <a:close/>
                <a:moveTo>
                  <a:pt x="1662" y="4295"/>
                </a:moveTo>
                <a:lnTo>
                  <a:pt x="1665" y="4295"/>
                </a:lnTo>
                <a:lnTo>
                  <a:pt x="19922" y="4295"/>
                </a:lnTo>
                <a:cubicBezTo>
                  <a:pt x="20144" y="4295"/>
                  <a:pt x="20257" y="4295"/>
                  <a:pt x="20376" y="4341"/>
                </a:cubicBezTo>
                <a:cubicBezTo>
                  <a:pt x="20508" y="4398"/>
                  <a:pt x="20612" y="4522"/>
                  <a:pt x="20659" y="4680"/>
                </a:cubicBezTo>
                <a:cubicBezTo>
                  <a:pt x="20697" y="4824"/>
                  <a:pt x="20698" y="4960"/>
                  <a:pt x="20698" y="5231"/>
                </a:cubicBezTo>
                <a:lnTo>
                  <a:pt x="20698" y="9740"/>
                </a:lnTo>
                <a:lnTo>
                  <a:pt x="886" y="9740"/>
                </a:lnTo>
                <a:lnTo>
                  <a:pt x="886" y="5226"/>
                </a:lnTo>
                <a:cubicBezTo>
                  <a:pt x="886" y="4959"/>
                  <a:pt x="887" y="4824"/>
                  <a:pt x="925" y="4680"/>
                </a:cubicBezTo>
                <a:cubicBezTo>
                  <a:pt x="972" y="4522"/>
                  <a:pt x="1075" y="4398"/>
                  <a:pt x="1207" y="4341"/>
                </a:cubicBezTo>
                <a:cubicBezTo>
                  <a:pt x="1326" y="4296"/>
                  <a:pt x="1439" y="4295"/>
                  <a:pt x="1662" y="4295"/>
                </a:cubicBezTo>
                <a:close/>
                <a:moveTo>
                  <a:pt x="886" y="10781"/>
                </a:moveTo>
                <a:lnTo>
                  <a:pt x="3595" y="10781"/>
                </a:lnTo>
                <a:lnTo>
                  <a:pt x="3595" y="13207"/>
                </a:lnTo>
                <a:cubicBezTo>
                  <a:pt x="3595" y="13434"/>
                  <a:pt x="3595" y="13548"/>
                  <a:pt x="3627" y="13669"/>
                </a:cubicBezTo>
                <a:cubicBezTo>
                  <a:pt x="3667" y="13801"/>
                  <a:pt x="3754" y="13905"/>
                  <a:pt x="3864" y="13953"/>
                </a:cubicBezTo>
                <a:cubicBezTo>
                  <a:pt x="3965" y="13992"/>
                  <a:pt x="4059" y="13992"/>
                  <a:pt x="4246" y="13992"/>
                </a:cubicBezTo>
                <a:lnTo>
                  <a:pt x="6532" y="13992"/>
                </a:lnTo>
                <a:cubicBezTo>
                  <a:pt x="6722" y="13992"/>
                  <a:pt x="6817" y="13992"/>
                  <a:pt x="6917" y="13953"/>
                </a:cubicBezTo>
                <a:cubicBezTo>
                  <a:pt x="7027" y="13905"/>
                  <a:pt x="7114" y="13801"/>
                  <a:pt x="7154" y="13669"/>
                </a:cubicBezTo>
                <a:cubicBezTo>
                  <a:pt x="7186" y="13548"/>
                  <a:pt x="7186" y="13435"/>
                  <a:pt x="7186" y="13211"/>
                </a:cubicBezTo>
                <a:lnTo>
                  <a:pt x="7186" y="10781"/>
                </a:lnTo>
                <a:lnTo>
                  <a:pt x="14423" y="10781"/>
                </a:lnTo>
                <a:lnTo>
                  <a:pt x="14423" y="13207"/>
                </a:lnTo>
                <a:cubicBezTo>
                  <a:pt x="14423" y="13434"/>
                  <a:pt x="14423" y="13548"/>
                  <a:pt x="14455" y="13669"/>
                </a:cubicBezTo>
                <a:cubicBezTo>
                  <a:pt x="14495" y="13801"/>
                  <a:pt x="14581" y="13905"/>
                  <a:pt x="14692" y="13953"/>
                </a:cubicBezTo>
                <a:cubicBezTo>
                  <a:pt x="14792" y="13992"/>
                  <a:pt x="14886" y="13992"/>
                  <a:pt x="15073" y="13992"/>
                </a:cubicBezTo>
                <a:lnTo>
                  <a:pt x="17360" y="13992"/>
                </a:lnTo>
                <a:cubicBezTo>
                  <a:pt x="17549" y="13992"/>
                  <a:pt x="17644" y="13992"/>
                  <a:pt x="17745" y="13953"/>
                </a:cubicBezTo>
                <a:cubicBezTo>
                  <a:pt x="17855" y="13905"/>
                  <a:pt x="17942" y="13801"/>
                  <a:pt x="17982" y="13669"/>
                </a:cubicBezTo>
                <a:cubicBezTo>
                  <a:pt x="18014" y="13548"/>
                  <a:pt x="18014" y="13435"/>
                  <a:pt x="18014" y="13211"/>
                </a:cubicBezTo>
                <a:lnTo>
                  <a:pt x="18014" y="10781"/>
                </a:lnTo>
                <a:lnTo>
                  <a:pt x="20698" y="10781"/>
                </a:lnTo>
                <a:lnTo>
                  <a:pt x="20698" y="19613"/>
                </a:lnTo>
                <a:cubicBezTo>
                  <a:pt x="20698" y="19880"/>
                  <a:pt x="20697" y="20016"/>
                  <a:pt x="20659" y="20160"/>
                </a:cubicBezTo>
                <a:cubicBezTo>
                  <a:pt x="20612" y="20317"/>
                  <a:pt x="20508" y="20441"/>
                  <a:pt x="20376" y="20498"/>
                </a:cubicBezTo>
                <a:cubicBezTo>
                  <a:pt x="20257" y="20544"/>
                  <a:pt x="20144" y="20544"/>
                  <a:pt x="19919" y="20544"/>
                </a:cubicBezTo>
                <a:lnTo>
                  <a:pt x="1662" y="20544"/>
                </a:lnTo>
                <a:cubicBezTo>
                  <a:pt x="1440" y="20544"/>
                  <a:pt x="1327" y="20544"/>
                  <a:pt x="1207" y="20498"/>
                </a:cubicBezTo>
                <a:cubicBezTo>
                  <a:pt x="1075" y="20441"/>
                  <a:pt x="972" y="20317"/>
                  <a:pt x="925" y="20160"/>
                </a:cubicBezTo>
                <a:cubicBezTo>
                  <a:pt x="887" y="20016"/>
                  <a:pt x="886" y="19880"/>
                  <a:pt x="886" y="19609"/>
                </a:cubicBezTo>
                <a:lnTo>
                  <a:pt x="886" y="10781"/>
                </a:lnTo>
                <a:close/>
                <a:moveTo>
                  <a:pt x="4483" y="10781"/>
                </a:moveTo>
                <a:lnTo>
                  <a:pt x="6297" y="10781"/>
                </a:lnTo>
                <a:lnTo>
                  <a:pt x="6297" y="12902"/>
                </a:lnTo>
                <a:cubicBezTo>
                  <a:pt x="6297" y="12914"/>
                  <a:pt x="6297" y="12921"/>
                  <a:pt x="6295" y="12927"/>
                </a:cubicBezTo>
                <a:cubicBezTo>
                  <a:pt x="6293" y="12935"/>
                  <a:pt x="6288" y="12941"/>
                  <a:pt x="6282" y="12943"/>
                </a:cubicBezTo>
                <a:cubicBezTo>
                  <a:pt x="6276" y="12946"/>
                  <a:pt x="6271" y="12946"/>
                  <a:pt x="6261" y="12946"/>
                </a:cubicBezTo>
                <a:lnTo>
                  <a:pt x="4520" y="12946"/>
                </a:lnTo>
                <a:cubicBezTo>
                  <a:pt x="4509" y="12946"/>
                  <a:pt x="4504" y="12946"/>
                  <a:pt x="4499" y="12943"/>
                </a:cubicBezTo>
                <a:cubicBezTo>
                  <a:pt x="4492" y="12941"/>
                  <a:pt x="4487" y="12935"/>
                  <a:pt x="4485" y="12927"/>
                </a:cubicBezTo>
                <a:cubicBezTo>
                  <a:pt x="4483" y="12921"/>
                  <a:pt x="4483" y="12915"/>
                  <a:pt x="4483" y="12902"/>
                </a:cubicBezTo>
                <a:lnTo>
                  <a:pt x="4483" y="10781"/>
                </a:lnTo>
                <a:close/>
                <a:moveTo>
                  <a:pt x="15311" y="10781"/>
                </a:moveTo>
                <a:lnTo>
                  <a:pt x="17125" y="10781"/>
                </a:lnTo>
                <a:lnTo>
                  <a:pt x="17125" y="12902"/>
                </a:lnTo>
                <a:cubicBezTo>
                  <a:pt x="17125" y="12914"/>
                  <a:pt x="17125" y="12921"/>
                  <a:pt x="17123" y="12927"/>
                </a:cubicBezTo>
                <a:cubicBezTo>
                  <a:pt x="17121" y="12935"/>
                  <a:pt x="17116" y="12941"/>
                  <a:pt x="17109" y="12943"/>
                </a:cubicBezTo>
                <a:cubicBezTo>
                  <a:pt x="17104" y="12946"/>
                  <a:pt x="17099" y="12946"/>
                  <a:pt x="17088" y="12946"/>
                </a:cubicBezTo>
                <a:lnTo>
                  <a:pt x="15347" y="12946"/>
                </a:lnTo>
                <a:cubicBezTo>
                  <a:pt x="15337" y="12946"/>
                  <a:pt x="15332" y="12946"/>
                  <a:pt x="15326" y="12943"/>
                </a:cubicBezTo>
                <a:cubicBezTo>
                  <a:pt x="15320" y="12941"/>
                  <a:pt x="15315" y="12935"/>
                  <a:pt x="15313" y="12927"/>
                </a:cubicBezTo>
                <a:cubicBezTo>
                  <a:pt x="15311" y="12921"/>
                  <a:pt x="15311" y="12915"/>
                  <a:pt x="15311" y="12902"/>
                </a:cubicBezTo>
                <a:lnTo>
                  <a:pt x="15311" y="10781"/>
                </a:lnTo>
                <a:close/>
              </a:path>
            </a:pathLst>
          </a:custGeom>
          <a:solidFill>
            <a:schemeClr val="bg1"/>
          </a:solidFill>
          <a:ln w="12700" cap="flat">
            <a:solidFill>
              <a:schemeClr val="bg1"/>
            </a:solidFill>
            <a:miter lim="400000"/>
          </a:ln>
          <a:effectLst/>
        </p:spPr>
        <p:txBody>
          <a:bodyPr wrap="square" lIns="38100" tIns="38100" rIns="38100" bIns="38100" numCol="1" anchor="ctr">
            <a:noAutofit/>
          </a:bodyPr>
          <a:lstStyle/>
          <a:p>
            <a:pPr>
              <a:defRPr sz="3200">
                <a:solidFill>
                  <a:srgbClr val="FFFFFF"/>
                </a:solidFill>
              </a:defRPr>
            </a:pPr>
            <a:endParaRPr/>
          </a:p>
        </p:txBody>
      </p:sp>
      <p:sp>
        <p:nvSpPr>
          <p:cNvPr id="122" name="Handshake">
            <a:extLst>
              <a:ext uri="{FF2B5EF4-FFF2-40B4-BE49-F238E27FC236}">
                <a16:creationId xmlns:a16="http://schemas.microsoft.com/office/drawing/2014/main" id="{0214CE88-3B35-451D-A074-070C1D2D8573}"/>
              </a:ext>
              <a:ext uri="{C183D7F6-B498-43B3-948B-1728B52AA6E4}">
                <adec:decorative xmlns:adec="http://schemas.microsoft.com/office/drawing/2017/decorative" val="1"/>
              </a:ext>
            </a:extLst>
          </p:cNvPr>
          <p:cNvSpPr>
            <a:spLocks noEditPoints="1"/>
          </p:cNvSpPr>
          <p:nvPr/>
        </p:nvSpPr>
        <p:spPr bwMode="auto">
          <a:xfrm>
            <a:off x="4270502" y="5396875"/>
            <a:ext cx="640080" cy="548640"/>
          </a:xfrm>
          <a:custGeom>
            <a:avLst/>
            <a:gdLst>
              <a:gd name="T0" fmla="*/ 228 w 256"/>
              <a:gd name="T1" fmla="*/ 87 h 224"/>
              <a:gd name="T2" fmla="*/ 166 w 256"/>
              <a:gd name="T3" fmla="*/ 26 h 224"/>
              <a:gd name="T4" fmla="*/ 158 w 256"/>
              <a:gd name="T5" fmla="*/ 23 h 224"/>
              <a:gd name="T6" fmla="*/ 153 w 256"/>
              <a:gd name="T7" fmla="*/ 39 h 224"/>
              <a:gd name="T8" fmla="*/ 98 w 256"/>
              <a:gd name="T9" fmla="*/ 39 h 224"/>
              <a:gd name="T10" fmla="*/ 71 w 256"/>
              <a:gd name="T11" fmla="*/ 17 h 224"/>
              <a:gd name="T12" fmla="*/ 1 w 256"/>
              <a:gd name="T13" fmla="*/ 81 h 224"/>
              <a:gd name="T14" fmla="*/ 28 w 256"/>
              <a:gd name="T15" fmla="*/ 109 h 224"/>
              <a:gd name="T16" fmla="*/ 37 w 256"/>
              <a:gd name="T17" fmla="*/ 141 h 224"/>
              <a:gd name="T18" fmla="*/ 57 w 256"/>
              <a:gd name="T19" fmla="*/ 158 h 224"/>
              <a:gd name="T20" fmla="*/ 76 w 256"/>
              <a:gd name="T21" fmla="*/ 177 h 224"/>
              <a:gd name="T22" fmla="*/ 99 w 256"/>
              <a:gd name="T23" fmla="*/ 210 h 224"/>
              <a:gd name="T24" fmla="*/ 141 w 256"/>
              <a:gd name="T25" fmla="*/ 224 h 224"/>
              <a:gd name="T26" fmla="*/ 181 w 256"/>
              <a:gd name="T27" fmla="*/ 190 h 224"/>
              <a:gd name="T28" fmla="*/ 202 w 256"/>
              <a:gd name="T29" fmla="*/ 174 h 224"/>
              <a:gd name="T30" fmla="*/ 216 w 256"/>
              <a:gd name="T31" fmla="*/ 168 h 224"/>
              <a:gd name="T32" fmla="*/ 205 w 256"/>
              <a:gd name="T33" fmla="*/ 130 h 224"/>
              <a:gd name="T34" fmla="*/ 230 w 256"/>
              <a:gd name="T35" fmla="*/ 99 h 224"/>
              <a:gd name="T36" fmla="*/ 55 w 256"/>
              <a:gd name="T37" fmla="*/ 151 h 224"/>
              <a:gd name="T38" fmla="*/ 57 w 256"/>
              <a:gd name="T39" fmla="*/ 126 h 224"/>
              <a:gd name="T40" fmla="*/ 64 w 256"/>
              <a:gd name="T41" fmla="*/ 122 h 224"/>
              <a:gd name="T42" fmla="*/ 62 w 256"/>
              <a:gd name="T43" fmla="*/ 148 h 224"/>
              <a:gd name="T44" fmla="*/ 64 w 256"/>
              <a:gd name="T45" fmla="*/ 160 h 224"/>
              <a:gd name="T46" fmla="*/ 90 w 256"/>
              <a:gd name="T47" fmla="*/ 144 h 224"/>
              <a:gd name="T48" fmla="*/ 80 w 256"/>
              <a:gd name="T49" fmla="*/ 167 h 224"/>
              <a:gd name="T50" fmla="*/ 96 w 256"/>
              <a:gd name="T51" fmla="*/ 163 h 224"/>
              <a:gd name="T52" fmla="*/ 99 w 256"/>
              <a:gd name="T53" fmla="*/ 186 h 224"/>
              <a:gd name="T54" fmla="*/ 86 w 256"/>
              <a:gd name="T55" fmla="*/ 186 h 224"/>
              <a:gd name="T56" fmla="*/ 121 w 256"/>
              <a:gd name="T57" fmla="*/ 179 h 224"/>
              <a:gd name="T58" fmla="*/ 119 w 256"/>
              <a:gd name="T59" fmla="*/ 204 h 224"/>
              <a:gd name="T60" fmla="*/ 213 w 256"/>
              <a:gd name="T61" fmla="*/ 155 h 224"/>
              <a:gd name="T62" fmla="*/ 197 w 256"/>
              <a:gd name="T63" fmla="*/ 162 h 224"/>
              <a:gd name="T64" fmla="*/ 182 w 256"/>
              <a:gd name="T65" fmla="*/ 152 h 224"/>
              <a:gd name="T66" fmla="*/ 194 w 256"/>
              <a:gd name="T67" fmla="*/ 174 h 224"/>
              <a:gd name="T68" fmla="*/ 176 w 256"/>
              <a:gd name="T69" fmla="*/ 179 h 224"/>
              <a:gd name="T70" fmla="*/ 165 w 256"/>
              <a:gd name="T71" fmla="*/ 179 h 224"/>
              <a:gd name="T72" fmla="*/ 153 w 256"/>
              <a:gd name="T73" fmla="*/ 194 h 224"/>
              <a:gd name="T74" fmla="*/ 148 w 256"/>
              <a:gd name="T75" fmla="*/ 213 h 224"/>
              <a:gd name="T76" fmla="*/ 134 w 256"/>
              <a:gd name="T77" fmla="*/ 176 h 224"/>
              <a:gd name="T78" fmla="*/ 102 w 256"/>
              <a:gd name="T79" fmla="*/ 152 h 224"/>
              <a:gd name="T80" fmla="*/ 82 w 256"/>
              <a:gd name="T81" fmla="*/ 134 h 224"/>
              <a:gd name="T82" fmla="*/ 37 w 256"/>
              <a:gd name="T83" fmla="*/ 100 h 224"/>
              <a:gd name="T84" fmla="*/ 90 w 256"/>
              <a:gd name="T85" fmla="*/ 71 h 224"/>
              <a:gd name="T86" fmla="*/ 139 w 256"/>
              <a:gd name="T87" fmla="*/ 77 h 224"/>
              <a:gd name="T88" fmla="*/ 210 w 256"/>
              <a:gd name="T89" fmla="*/ 149 h 224"/>
              <a:gd name="T90" fmla="*/ 199 w 256"/>
              <a:gd name="T91" fmla="*/ 124 h 224"/>
              <a:gd name="T92" fmla="*/ 142 w 256"/>
              <a:gd name="T93" fmla="*/ 68 h 224"/>
              <a:gd name="T94" fmla="*/ 139 w 256"/>
              <a:gd name="T95" fmla="*/ 67 h 224"/>
              <a:gd name="T96" fmla="*/ 136 w 256"/>
              <a:gd name="T97" fmla="*/ 68 h 224"/>
              <a:gd name="T98" fmla="*/ 113 w 256"/>
              <a:gd name="T99" fmla="*/ 91 h 224"/>
              <a:gd name="T100" fmla="*/ 109 w 256"/>
              <a:gd name="T101" fmla="*/ 62 h 224"/>
              <a:gd name="T102" fmla="*/ 152 w 256"/>
              <a:gd name="T103" fmla="*/ 47 h 224"/>
              <a:gd name="T104" fmla="*/ 204 w 256"/>
              <a:gd name="T105"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6" h="224">
                <a:moveTo>
                  <a:pt x="255" y="71"/>
                </a:moveTo>
                <a:cubicBezTo>
                  <a:pt x="253" y="69"/>
                  <a:pt x="251" y="69"/>
                  <a:pt x="249" y="71"/>
                </a:cubicBezTo>
                <a:cubicBezTo>
                  <a:pt x="230" y="90"/>
                  <a:pt x="230" y="90"/>
                  <a:pt x="230" y="90"/>
                </a:cubicBezTo>
                <a:cubicBezTo>
                  <a:pt x="228" y="87"/>
                  <a:pt x="228" y="87"/>
                  <a:pt x="228" y="87"/>
                </a:cubicBezTo>
                <a:cubicBezTo>
                  <a:pt x="228" y="87"/>
                  <a:pt x="228" y="87"/>
                  <a:pt x="228" y="87"/>
                </a:cubicBezTo>
                <a:cubicBezTo>
                  <a:pt x="169" y="28"/>
                  <a:pt x="169" y="28"/>
                  <a:pt x="169" y="28"/>
                </a:cubicBezTo>
                <a:cubicBezTo>
                  <a:pt x="169" y="28"/>
                  <a:pt x="169" y="28"/>
                  <a:pt x="169" y="28"/>
                </a:cubicBezTo>
                <a:cubicBezTo>
                  <a:pt x="166" y="26"/>
                  <a:pt x="166" y="26"/>
                  <a:pt x="166" y="26"/>
                </a:cubicBezTo>
                <a:cubicBezTo>
                  <a:pt x="185" y="7"/>
                  <a:pt x="185" y="7"/>
                  <a:pt x="185" y="7"/>
                </a:cubicBezTo>
                <a:cubicBezTo>
                  <a:pt x="187" y="5"/>
                  <a:pt x="187" y="3"/>
                  <a:pt x="185" y="1"/>
                </a:cubicBezTo>
                <a:cubicBezTo>
                  <a:pt x="184" y="0"/>
                  <a:pt x="181" y="0"/>
                  <a:pt x="179" y="1"/>
                </a:cubicBezTo>
                <a:cubicBezTo>
                  <a:pt x="158" y="23"/>
                  <a:pt x="158" y="23"/>
                  <a:pt x="158" y="23"/>
                </a:cubicBezTo>
                <a:cubicBezTo>
                  <a:pt x="157" y="24"/>
                  <a:pt x="157" y="25"/>
                  <a:pt x="157" y="26"/>
                </a:cubicBezTo>
                <a:cubicBezTo>
                  <a:pt x="157" y="27"/>
                  <a:pt x="157" y="28"/>
                  <a:pt x="158" y="28"/>
                </a:cubicBezTo>
                <a:cubicBezTo>
                  <a:pt x="161" y="31"/>
                  <a:pt x="161" y="31"/>
                  <a:pt x="161" y="31"/>
                </a:cubicBezTo>
                <a:cubicBezTo>
                  <a:pt x="153" y="39"/>
                  <a:pt x="153" y="39"/>
                  <a:pt x="153" y="39"/>
                </a:cubicBezTo>
                <a:cubicBezTo>
                  <a:pt x="143" y="35"/>
                  <a:pt x="124" y="36"/>
                  <a:pt x="117" y="43"/>
                </a:cubicBezTo>
                <a:cubicBezTo>
                  <a:pt x="107" y="53"/>
                  <a:pt x="107" y="53"/>
                  <a:pt x="107" y="53"/>
                </a:cubicBezTo>
                <a:cubicBezTo>
                  <a:pt x="95" y="42"/>
                  <a:pt x="95" y="42"/>
                  <a:pt x="95" y="42"/>
                </a:cubicBezTo>
                <a:cubicBezTo>
                  <a:pt x="98" y="39"/>
                  <a:pt x="98" y="39"/>
                  <a:pt x="98" y="39"/>
                </a:cubicBezTo>
                <a:cubicBezTo>
                  <a:pt x="100" y="37"/>
                  <a:pt x="100" y="35"/>
                  <a:pt x="98" y="33"/>
                </a:cubicBezTo>
                <a:cubicBezTo>
                  <a:pt x="76" y="12"/>
                  <a:pt x="76" y="12"/>
                  <a:pt x="76" y="12"/>
                </a:cubicBezTo>
                <a:cubicBezTo>
                  <a:pt x="75" y="10"/>
                  <a:pt x="72" y="10"/>
                  <a:pt x="71" y="12"/>
                </a:cubicBezTo>
                <a:cubicBezTo>
                  <a:pt x="69" y="13"/>
                  <a:pt x="69" y="16"/>
                  <a:pt x="71" y="17"/>
                </a:cubicBezTo>
                <a:cubicBezTo>
                  <a:pt x="90" y="36"/>
                  <a:pt x="90" y="36"/>
                  <a:pt x="90" y="36"/>
                </a:cubicBezTo>
                <a:cubicBezTo>
                  <a:pt x="26" y="100"/>
                  <a:pt x="26" y="100"/>
                  <a:pt x="26" y="100"/>
                </a:cubicBezTo>
                <a:cubicBezTo>
                  <a:pt x="7" y="81"/>
                  <a:pt x="7" y="81"/>
                  <a:pt x="7" y="81"/>
                </a:cubicBezTo>
                <a:cubicBezTo>
                  <a:pt x="5" y="80"/>
                  <a:pt x="3" y="80"/>
                  <a:pt x="1" y="81"/>
                </a:cubicBezTo>
                <a:cubicBezTo>
                  <a:pt x="0" y="83"/>
                  <a:pt x="0" y="85"/>
                  <a:pt x="1" y="87"/>
                </a:cubicBezTo>
                <a:cubicBezTo>
                  <a:pt x="23" y="109"/>
                  <a:pt x="23" y="109"/>
                  <a:pt x="23" y="109"/>
                </a:cubicBezTo>
                <a:cubicBezTo>
                  <a:pt x="23" y="109"/>
                  <a:pt x="25" y="110"/>
                  <a:pt x="26" y="110"/>
                </a:cubicBezTo>
                <a:cubicBezTo>
                  <a:pt x="27" y="110"/>
                  <a:pt x="28" y="109"/>
                  <a:pt x="28" y="109"/>
                </a:cubicBezTo>
                <a:cubicBezTo>
                  <a:pt x="31" y="106"/>
                  <a:pt x="31" y="106"/>
                  <a:pt x="31" y="106"/>
                </a:cubicBezTo>
                <a:cubicBezTo>
                  <a:pt x="48" y="123"/>
                  <a:pt x="48" y="123"/>
                  <a:pt x="48" y="123"/>
                </a:cubicBezTo>
                <a:cubicBezTo>
                  <a:pt x="43" y="129"/>
                  <a:pt x="43" y="129"/>
                  <a:pt x="43" y="129"/>
                </a:cubicBezTo>
                <a:cubicBezTo>
                  <a:pt x="39" y="132"/>
                  <a:pt x="37" y="137"/>
                  <a:pt x="37" y="141"/>
                </a:cubicBezTo>
                <a:cubicBezTo>
                  <a:pt x="37" y="146"/>
                  <a:pt x="39" y="150"/>
                  <a:pt x="43" y="154"/>
                </a:cubicBezTo>
                <a:cubicBezTo>
                  <a:pt x="46" y="157"/>
                  <a:pt x="50" y="159"/>
                  <a:pt x="55" y="159"/>
                </a:cubicBezTo>
                <a:cubicBezTo>
                  <a:pt x="55" y="159"/>
                  <a:pt x="55" y="159"/>
                  <a:pt x="55" y="159"/>
                </a:cubicBezTo>
                <a:cubicBezTo>
                  <a:pt x="55" y="159"/>
                  <a:pt x="56" y="159"/>
                  <a:pt x="57" y="158"/>
                </a:cubicBezTo>
                <a:cubicBezTo>
                  <a:pt x="57" y="159"/>
                  <a:pt x="56" y="160"/>
                  <a:pt x="56" y="160"/>
                </a:cubicBezTo>
                <a:cubicBezTo>
                  <a:pt x="56" y="165"/>
                  <a:pt x="58" y="169"/>
                  <a:pt x="62" y="173"/>
                </a:cubicBezTo>
                <a:cubicBezTo>
                  <a:pt x="65" y="176"/>
                  <a:pt x="69" y="178"/>
                  <a:pt x="74" y="178"/>
                </a:cubicBezTo>
                <a:cubicBezTo>
                  <a:pt x="74" y="178"/>
                  <a:pt x="75" y="178"/>
                  <a:pt x="76" y="177"/>
                </a:cubicBezTo>
                <a:cubicBezTo>
                  <a:pt x="75" y="182"/>
                  <a:pt x="77" y="188"/>
                  <a:pt x="80" y="191"/>
                </a:cubicBezTo>
                <a:cubicBezTo>
                  <a:pt x="84" y="195"/>
                  <a:pt x="88" y="197"/>
                  <a:pt x="93" y="197"/>
                </a:cubicBezTo>
                <a:cubicBezTo>
                  <a:pt x="93" y="197"/>
                  <a:pt x="94" y="196"/>
                  <a:pt x="95" y="196"/>
                </a:cubicBezTo>
                <a:cubicBezTo>
                  <a:pt x="94" y="201"/>
                  <a:pt x="96" y="207"/>
                  <a:pt x="99" y="210"/>
                </a:cubicBezTo>
                <a:cubicBezTo>
                  <a:pt x="103" y="214"/>
                  <a:pt x="107" y="216"/>
                  <a:pt x="112" y="216"/>
                </a:cubicBezTo>
                <a:cubicBezTo>
                  <a:pt x="115" y="216"/>
                  <a:pt x="119" y="214"/>
                  <a:pt x="122" y="212"/>
                </a:cubicBezTo>
                <a:cubicBezTo>
                  <a:pt x="130" y="220"/>
                  <a:pt x="130" y="220"/>
                  <a:pt x="130" y="220"/>
                </a:cubicBezTo>
                <a:cubicBezTo>
                  <a:pt x="133" y="223"/>
                  <a:pt x="137" y="224"/>
                  <a:pt x="141" y="224"/>
                </a:cubicBezTo>
                <a:cubicBezTo>
                  <a:pt x="145" y="224"/>
                  <a:pt x="150" y="222"/>
                  <a:pt x="153" y="219"/>
                </a:cubicBezTo>
                <a:cubicBezTo>
                  <a:pt x="157" y="216"/>
                  <a:pt x="158" y="211"/>
                  <a:pt x="158" y="207"/>
                </a:cubicBezTo>
                <a:cubicBezTo>
                  <a:pt x="164" y="209"/>
                  <a:pt x="171" y="208"/>
                  <a:pt x="176" y="203"/>
                </a:cubicBezTo>
                <a:cubicBezTo>
                  <a:pt x="179" y="200"/>
                  <a:pt x="181" y="195"/>
                  <a:pt x="181" y="190"/>
                </a:cubicBezTo>
                <a:cubicBezTo>
                  <a:pt x="182" y="191"/>
                  <a:pt x="184" y="191"/>
                  <a:pt x="186" y="191"/>
                </a:cubicBezTo>
                <a:cubicBezTo>
                  <a:pt x="186" y="191"/>
                  <a:pt x="186" y="191"/>
                  <a:pt x="186" y="191"/>
                </a:cubicBezTo>
                <a:cubicBezTo>
                  <a:pt x="190" y="191"/>
                  <a:pt x="194" y="189"/>
                  <a:pt x="197" y="187"/>
                </a:cubicBezTo>
                <a:cubicBezTo>
                  <a:pt x="200" y="183"/>
                  <a:pt x="202" y="179"/>
                  <a:pt x="202" y="174"/>
                </a:cubicBezTo>
                <a:cubicBezTo>
                  <a:pt x="202" y="174"/>
                  <a:pt x="202" y="173"/>
                  <a:pt x="202" y="173"/>
                </a:cubicBezTo>
                <a:cubicBezTo>
                  <a:pt x="202" y="173"/>
                  <a:pt x="203" y="173"/>
                  <a:pt x="203" y="173"/>
                </a:cubicBezTo>
                <a:cubicBezTo>
                  <a:pt x="203" y="173"/>
                  <a:pt x="203" y="173"/>
                  <a:pt x="203" y="173"/>
                </a:cubicBezTo>
                <a:cubicBezTo>
                  <a:pt x="208" y="173"/>
                  <a:pt x="213" y="171"/>
                  <a:pt x="216" y="168"/>
                </a:cubicBezTo>
                <a:cubicBezTo>
                  <a:pt x="219" y="164"/>
                  <a:pt x="221" y="160"/>
                  <a:pt x="221" y="155"/>
                </a:cubicBezTo>
                <a:cubicBezTo>
                  <a:pt x="221" y="151"/>
                  <a:pt x="219" y="146"/>
                  <a:pt x="216" y="143"/>
                </a:cubicBezTo>
                <a:cubicBezTo>
                  <a:pt x="204" y="131"/>
                  <a:pt x="204" y="131"/>
                  <a:pt x="204" y="131"/>
                </a:cubicBezTo>
                <a:cubicBezTo>
                  <a:pt x="205" y="130"/>
                  <a:pt x="205" y="130"/>
                  <a:pt x="205" y="130"/>
                </a:cubicBezTo>
                <a:cubicBezTo>
                  <a:pt x="211" y="123"/>
                  <a:pt x="212" y="115"/>
                  <a:pt x="211" y="109"/>
                </a:cubicBezTo>
                <a:cubicBezTo>
                  <a:pt x="225" y="95"/>
                  <a:pt x="225" y="95"/>
                  <a:pt x="225" y="95"/>
                </a:cubicBezTo>
                <a:cubicBezTo>
                  <a:pt x="228" y="98"/>
                  <a:pt x="228" y="98"/>
                  <a:pt x="228" y="98"/>
                </a:cubicBezTo>
                <a:cubicBezTo>
                  <a:pt x="228" y="99"/>
                  <a:pt x="229" y="99"/>
                  <a:pt x="230" y="99"/>
                </a:cubicBezTo>
                <a:cubicBezTo>
                  <a:pt x="231" y="99"/>
                  <a:pt x="232" y="99"/>
                  <a:pt x="233" y="98"/>
                </a:cubicBezTo>
                <a:cubicBezTo>
                  <a:pt x="255" y="77"/>
                  <a:pt x="255" y="77"/>
                  <a:pt x="255" y="77"/>
                </a:cubicBezTo>
                <a:cubicBezTo>
                  <a:pt x="256" y="75"/>
                  <a:pt x="256" y="72"/>
                  <a:pt x="255" y="71"/>
                </a:cubicBezTo>
                <a:close/>
                <a:moveTo>
                  <a:pt x="55" y="151"/>
                </a:moveTo>
                <a:cubicBezTo>
                  <a:pt x="52" y="151"/>
                  <a:pt x="50" y="150"/>
                  <a:pt x="48" y="148"/>
                </a:cubicBezTo>
                <a:cubicBezTo>
                  <a:pt x="46" y="146"/>
                  <a:pt x="45" y="144"/>
                  <a:pt x="45" y="141"/>
                </a:cubicBezTo>
                <a:cubicBezTo>
                  <a:pt x="45" y="139"/>
                  <a:pt x="46" y="136"/>
                  <a:pt x="48" y="135"/>
                </a:cubicBezTo>
                <a:cubicBezTo>
                  <a:pt x="57" y="126"/>
                  <a:pt x="57" y="126"/>
                  <a:pt x="57" y="126"/>
                </a:cubicBezTo>
                <a:cubicBezTo>
                  <a:pt x="57" y="126"/>
                  <a:pt x="57" y="126"/>
                  <a:pt x="57" y="126"/>
                </a:cubicBezTo>
                <a:cubicBezTo>
                  <a:pt x="57" y="126"/>
                  <a:pt x="57" y="126"/>
                  <a:pt x="57" y="126"/>
                </a:cubicBezTo>
                <a:cubicBezTo>
                  <a:pt x="58" y="125"/>
                  <a:pt x="58" y="125"/>
                  <a:pt x="58" y="125"/>
                </a:cubicBezTo>
                <a:cubicBezTo>
                  <a:pt x="60" y="123"/>
                  <a:pt x="62" y="122"/>
                  <a:pt x="64" y="122"/>
                </a:cubicBezTo>
                <a:cubicBezTo>
                  <a:pt x="67" y="122"/>
                  <a:pt x="69" y="123"/>
                  <a:pt x="71" y="125"/>
                </a:cubicBezTo>
                <a:cubicBezTo>
                  <a:pt x="73" y="127"/>
                  <a:pt x="74" y="129"/>
                  <a:pt x="74" y="132"/>
                </a:cubicBezTo>
                <a:cubicBezTo>
                  <a:pt x="74" y="134"/>
                  <a:pt x="73" y="137"/>
                  <a:pt x="71" y="138"/>
                </a:cubicBezTo>
                <a:cubicBezTo>
                  <a:pt x="62" y="148"/>
                  <a:pt x="62" y="148"/>
                  <a:pt x="62" y="148"/>
                </a:cubicBezTo>
                <a:cubicBezTo>
                  <a:pt x="62" y="148"/>
                  <a:pt x="62" y="148"/>
                  <a:pt x="62" y="148"/>
                </a:cubicBezTo>
                <a:cubicBezTo>
                  <a:pt x="60" y="150"/>
                  <a:pt x="57" y="151"/>
                  <a:pt x="55" y="151"/>
                </a:cubicBezTo>
                <a:close/>
                <a:moveTo>
                  <a:pt x="67" y="167"/>
                </a:moveTo>
                <a:cubicBezTo>
                  <a:pt x="65" y="165"/>
                  <a:pt x="64" y="163"/>
                  <a:pt x="64" y="160"/>
                </a:cubicBezTo>
                <a:cubicBezTo>
                  <a:pt x="64" y="158"/>
                  <a:pt x="65" y="155"/>
                  <a:pt x="67" y="154"/>
                </a:cubicBezTo>
                <a:cubicBezTo>
                  <a:pt x="77" y="144"/>
                  <a:pt x="77" y="144"/>
                  <a:pt x="77" y="144"/>
                </a:cubicBezTo>
                <a:cubicBezTo>
                  <a:pt x="78" y="142"/>
                  <a:pt x="81" y="141"/>
                  <a:pt x="83" y="141"/>
                </a:cubicBezTo>
                <a:cubicBezTo>
                  <a:pt x="86" y="141"/>
                  <a:pt x="88" y="142"/>
                  <a:pt x="90" y="144"/>
                </a:cubicBezTo>
                <a:cubicBezTo>
                  <a:pt x="92" y="146"/>
                  <a:pt x="93" y="148"/>
                  <a:pt x="93" y="151"/>
                </a:cubicBezTo>
                <a:cubicBezTo>
                  <a:pt x="93" y="153"/>
                  <a:pt x="92" y="156"/>
                  <a:pt x="90" y="157"/>
                </a:cubicBezTo>
                <a:cubicBezTo>
                  <a:pt x="80" y="167"/>
                  <a:pt x="80" y="167"/>
                  <a:pt x="80" y="167"/>
                </a:cubicBezTo>
                <a:cubicBezTo>
                  <a:pt x="80" y="167"/>
                  <a:pt x="80" y="167"/>
                  <a:pt x="80" y="167"/>
                </a:cubicBezTo>
                <a:cubicBezTo>
                  <a:pt x="77" y="170"/>
                  <a:pt x="71" y="170"/>
                  <a:pt x="67" y="167"/>
                </a:cubicBezTo>
                <a:close/>
                <a:moveTo>
                  <a:pt x="86" y="186"/>
                </a:moveTo>
                <a:cubicBezTo>
                  <a:pt x="82" y="182"/>
                  <a:pt x="82" y="176"/>
                  <a:pt x="86" y="173"/>
                </a:cubicBezTo>
                <a:cubicBezTo>
                  <a:pt x="96" y="163"/>
                  <a:pt x="96" y="163"/>
                  <a:pt x="96" y="163"/>
                </a:cubicBezTo>
                <a:cubicBezTo>
                  <a:pt x="97" y="161"/>
                  <a:pt x="100" y="160"/>
                  <a:pt x="102" y="160"/>
                </a:cubicBezTo>
                <a:cubicBezTo>
                  <a:pt x="105" y="160"/>
                  <a:pt x="107" y="161"/>
                  <a:pt x="109" y="163"/>
                </a:cubicBezTo>
                <a:cubicBezTo>
                  <a:pt x="113" y="167"/>
                  <a:pt x="113" y="173"/>
                  <a:pt x="109" y="176"/>
                </a:cubicBezTo>
                <a:cubicBezTo>
                  <a:pt x="99" y="186"/>
                  <a:pt x="99" y="186"/>
                  <a:pt x="99" y="186"/>
                </a:cubicBezTo>
                <a:cubicBezTo>
                  <a:pt x="99" y="186"/>
                  <a:pt x="99" y="186"/>
                  <a:pt x="99" y="186"/>
                </a:cubicBezTo>
                <a:cubicBezTo>
                  <a:pt x="99" y="186"/>
                  <a:pt x="99" y="186"/>
                  <a:pt x="99" y="186"/>
                </a:cubicBezTo>
                <a:cubicBezTo>
                  <a:pt x="99" y="186"/>
                  <a:pt x="99" y="186"/>
                  <a:pt x="99" y="186"/>
                </a:cubicBezTo>
                <a:cubicBezTo>
                  <a:pt x="96" y="189"/>
                  <a:pt x="90" y="189"/>
                  <a:pt x="86" y="186"/>
                </a:cubicBezTo>
                <a:close/>
                <a:moveTo>
                  <a:pt x="105" y="205"/>
                </a:moveTo>
                <a:cubicBezTo>
                  <a:pt x="101" y="201"/>
                  <a:pt x="101" y="195"/>
                  <a:pt x="105" y="191"/>
                </a:cubicBezTo>
                <a:cubicBezTo>
                  <a:pt x="115" y="182"/>
                  <a:pt x="115" y="182"/>
                  <a:pt x="115" y="182"/>
                </a:cubicBezTo>
                <a:cubicBezTo>
                  <a:pt x="116" y="180"/>
                  <a:pt x="119" y="179"/>
                  <a:pt x="121" y="179"/>
                </a:cubicBezTo>
                <a:cubicBezTo>
                  <a:pt x="124" y="179"/>
                  <a:pt x="126" y="180"/>
                  <a:pt x="128" y="182"/>
                </a:cubicBezTo>
                <a:cubicBezTo>
                  <a:pt x="132" y="186"/>
                  <a:pt x="132" y="192"/>
                  <a:pt x="128" y="195"/>
                </a:cubicBezTo>
                <a:cubicBezTo>
                  <a:pt x="119" y="204"/>
                  <a:pt x="119" y="204"/>
                  <a:pt x="119" y="204"/>
                </a:cubicBezTo>
                <a:cubicBezTo>
                  <a:pt x="119" y="204"/>
                  <a:pt x="119" y="204"/>
                  <a:pt x="119" y="204"/>
                </a:cubicBezTo>
                <a:cubicBezTo>
                  <a:pt x="119" y="204"/>
                  <a:pt x="119" y="204"/>
                  <a:pt x="119" y="204"/>
                </a:cubicBezTo>
                <a:cubicBezTo>
                  <a:pt x="118" y="205"/>
                  <a:pt x="118" y="205"/>
                  <a:pt x="118" y="205"/>
                </a:cubicBezTo>
                <a:cubicBezTo>
                  <a:pt x="115" y="208"/>
                  <a:pt x="109" y="208"/>
                  <a:pt x="105" y="205"/>
                </a:cubicBezTo>
                <a:close/>
                <a:moveTo>
                  <a:pt x="213" y="155"/>
                </a:moveTo>
                <a:cubicBezTo>
                  <a:pt x="213" y="158"/>
                  <a:pt x="212" y="160"/>
                  <a:pt x="210" y="162"/>
                </a:cubicBezTo>
                <a:cubicBezTo>
                  <a:pt x="208" y="164"/>
                  <a:pt x="206" y="165"/>
                  <a:pt x="203" y="165"/>
                </a:cubicBezTo>
                <a:cubicBezTo>
                  <a:pt x="203" y="165"/>
                  <a:pt x="203" y="165"/>
                  <a:pt x="203" y="165"/>
                </a:cubicBezTo>
                <a:cubicBezTo>
                  <a:pt x="201" y="165"/>
                  <a:pt x="199" y="164"/>
                  <a:pt x="197" y="162"/>
                </a:cubicBezTo>
                <a:cubicBezTo>
                  <a:pt x="197" y="162"/>
                  <a:pt x="197" y="162"/>
                  <a:pt x="197" y="162"/>
                </a:cubicBezTo>
                <a:cubicBezTo>
                  <a:pt x="197" y="162"/>
                  <a:pt x="197" y="162"/>
                  <a:pt x="197" y="162"/>
                </a:cubicBezTo>
                <a:cubicBezTo>
                  <a:pt x="187" y="152"/>
                  <a:pt x="187" y="152"/>
                  <a:pt x="187" y="152"/>
                </a:cubicBezTo>
                <a:cubicBezTo>
                  <a:pt x="186" y="151"/>
                  <a:pt x="183" y="151"/>
                  <a:pt x="182" y="152"/>
                </a:cubicBezTo>
                <a:cubicBezTo>
                  <a:pt x="180" y="154"/>
                  <a:pt x="180" y="156"/>
                  <a:pt x="182" y="158"/>
                </a:cubicBezTo>
                <a:cubicBezTo>
                  <a:pt x="191" y="168"/>
                  <a:pt x="191" y="168"/>
                  <a:pt x="191" y="168"/>
                </a:cubicBezTo>
                <a:cubicBezTo>
                  <a:pt x="191" y="168"/>
                  <a:pt x="191" y="168"/>
                  <a:pt x="191" y="168"/>
                </a:cubicBezTo>
                <a:cubicBezTo>
                  <a:pt x="193" y="169"/>
                  <a:pt x="194" y="172"/>
                  <a:pt x="194" y="174"/>
                </a:cubicBezTo>
                <a:cubicBezTo>
                  <a:pt x="194" y="177"/>
                  <a:pt x="193" y="179"/>
                  <a:pt x="191" y="181"/>
                </a:cubicBezTo>
                <a:cubicBezTo>
                  <a:pt x="190" y="182"/>
                  <a:pt x="187" y="183"/>
                  <a:pt x="186" y="183"/>
                </a:cubicBezTo>
                <a:cubicBezTo>
                  <a:pt x="186" y="183"/>
                  <a:pt x="186" y="183"/>
                  <a:pt x="186" y="183"/>
                </a:cubicBezTo>
                <a:cubicBezTo>
                  <a:pt x="182" y="183"/>
                  <a:pt x="178" y="181"/>
                  <a:pt x="176" y="179"/>
                </a:cubicBezTo>
                <a:cubicBezTo>
                  <a:pt x="176" y="179"/>
                  <a:pt x="176" y="179"/>
                  <a:pt x="176" y="179"/>
                </a:cubicBezTo>
                <a:cubicBezTo>
                  <a:pt x="171" y="174"/>
                  <a:pt x="171" y="174"/>
                  <a:pt x="171" y="174"/>
                </a:cubicBezTo>
                <a:cubicBezTo>
                  <a:pt x="169" y="172"/>
                  <a:pt x="167" y="172"/>
                  <a:pt x="165" y="174"/>
                </a:cubicBezTo>
                <a:cubicBezTo>
                  <a:pt x="163" y="175"/>
                  <a:pt x="163" y="178"/>
                  <a:pt x="165" y="179"/>
                </a:cubicBezTo>
                <a:cubicBezTo>
                  <a:pt x="170" y="184"/>
                  <a:pt x="170" y="184"/>
                  <a:pt x="170" y="184"/>
                </a:cubicBezTo>
                <a:cubicBezTo>
                  <a:pt x="170" y="184"/>
                  <a:pt x="170" y="184"/>
                  <a:pt x="170" y="184"/>
                </a:cubicBezTo>
                <a:cubicBezTo>
                  <a:pt x="174" y="188"/>
                  <a:pt x="174" y="194"/>
                  <a:pt x="170" y="198"/>
                </a:cubicBezTo>
                <a:cubicBezTo>
                  <a:pt x="165" y="202"/>
                  <a:pt x="157" y="198"/>
                  <a:pt x="153" y="194"/>
                </a:cubicBezTo>
                <a:cubicBezTo>
                  <a:pt x="152" y="193"/>
                  <a:pt x="149" y="193"/>
                  <a:pt x="148" y="194"/>
                </a:cubicBezTo>
                <a:cubicBezTo>
                  <a:pt x="147" y="195"/>
                  <a:pt x="147" y="196"/>
                  <a:pt x="147" y="197"/>
                </a:cubicBezTo>
                <a:cubicBezTo>
                  <a:pt x="147" y="198"/>
                  <a:pt x="147" y="199"/>
                  <a:pt x="148" y="200"/>
                </a:cubicBezTo>
                <a:cubicBezTo>
                  <a:pt x="151" y="204"/>
                  <a:pt x="151" y="210"/>
                  <a:pt x="148" y="213"/>
                </a:cubicBezTo>
                <a:cubicBezTo>
                  <a:pt x="144" y="217"/>
                  <a:pt x="139" y="217"/>
                  <a:pt x="135" y="214"/>
                </a:cubicBezTo>
                <a:cubicBezTo>
                  <a:pt x="128" y="207"/>
                  <a:pt x="128" y="207"/>
                  <a:pt x="128" y="207"/>
                </a:cubicBezTo>
                <a:cubicBezTo>
                  <a:pt x="134" y="201"/>
                  <a:pt x="134" y="201"/>
                  <a:pt x="134" y="201"/>
                </a:cubicBezTo>
                <a:cubicBezTo>
                  <a:pt x="140" y="194"/>
                  <a:pt x="140" y="183"/>
                  <a:pt x="134" y="176"/>
                </a:cubicBezTo>
                <a:cubicBezTo>
                  <a:pt x="130" y="173"/>
                  <a:pt x="126" y="171"/>
                  <a:pt x="121" y="171"/>
                </a:cubicBezTo>
                <a:cubicBezTo>
                  <a:pt x="121" y="171"/>
                  <a:pt x="120" y="171"/>
                  <a:pt x="119" y="171"/>
                </a:cubicBezTo>
                <a:cubicBezTo>
                  <a:pt x="120" y="166"/>
                  <a:pt x="118" y="161"/>
                  <a:pt x="115" y="157"/>
                </a:cubicBezTo>
                <a:cubicBezTo>
                  <a:pt x="111" y="154"/>
                  <a:pt x="107" y="152"/>
                  <a:pt x="102" y="152"/>
                </a:cubicBezTo>
                <a:cubicBezTo>
                  <a:pt x="102" y="152"/>
                  <a:pt x="101" y="152"/>
                  <a:pt x="101" y="152"/>
                </a:cubicBezTo>
                <a:cubicBezTo>
                  <a:pt x="101" y="152"/>
                  <a:pt x="101" y="151"/>
                  <a:pt x="101" y="151"/>
                </a:cubicBezTo>
                <a:cubicBezTo>
                  <a:pt x="101" y="146"/>
                  <a:pt x="99" y="142"/>
                  <a:pt x="96" y="138"/>
                </a:cubicBezTo>
                <a:cubicBezTo>
                  <a:pt x="92" y="135"/>
                  <a:pt x="87" y="133"/>
                  <a:pt x="82" y="134"/>
                </a:cubicBezTo>
                <a:cubicBezTo>
                  <a:pt x="82" y="133"/>
                  <a:pt x="82" y="132"/>
                  <a:pt x="82" y="132"/>
                </a:cubicBezTo>
                <a:cubicBezTo>
                  <a:pt x="82" y="127"/>
                  <a:pt x="80" y="123"/>
                  <a:pt x="77" y="119"/>
                </a:cubicBezTo>
                <a:cubicBezTo>
                  <a:pt x="71" y="113"/>
                  <a:pt x="61" y="113"/>
                  <a:pt x="54" y="118"/>
                </a:cubicBezTo>
                <a:cubicBezTo>
                  <a:pt x="37" y="100"/>
                  <a:pt x="37" y="100"/>
                  <a:pt x="37" y="100"/>
                </a:cubicBezTo>
                <a:cubicBezTo>
                  <a:pt x="90" y="47"/>
                  <a:pt x="90" y="47"/>
                  <a:pt x="90" y="47"/>
                </a:cubicBezTo>
                <a:cubicBezTo>
                  <a:pt x="101" y="59"/>
                  <a:pt x="101" y="59"/>
                  <a:pt x="101" y="59"/>
                </a:cubicBezTo>
                <a:cubicBezTo>
                  <a:pt x="91" y="70"/>
                  <a:pt x="91" y="70"/>
                  <a:pt x="91" y="70"/>
                </a:cubicBezTo>
                <a:cubicBezTo>
                  <a:pt x="90" y="70"/>
                  <a:pt x="90" y="70"/>
                  <a:pt x="90" y="71"/>
                </a:cubicBezTo>
                <a:cubicBezTo>
                  <a:pt x="84" y="78"/>
                  <a:pt x="85" y="89"/>
                  <a:pt x="92" y="96"/>
                </a:cubicBezTo>
                <a:cubicBezTo>
                  <a:pt x="98" y="103"/>
                  <a:pt x="109" y="104"/>
                  <a:pt x="117" y="99"/>
                </a:cubicBezTo>
                <a:cubicBezTo>
                  <a:pt x="117" y="99"/>
                  <a:pt x="118" y="98"/>
                  <a:pt x="119" y="98"/>
                </a:cubicBezTo>
                <a:cubicBezTo>
                  <a:pt x="139" y="77"/>
                  <a:pt x="139" y="77"/>
                  <a:pt x="139" y="77"/>
                </a:cubicBezTo>
                <a:cubicBezTo>
                  <a:pt x="195" y="133"/>
                  <a:pt x="195" y="133"/>
                  <a:pt x="195" y="133"/>
                </a:cubicBezTo>
                <a:cubicBezTo>
                  <a:pt x="195" y="133"/>
                  <a:pt x="195" y="134"/>
                  <a:pt x="195" y="134"/>
                </a:cubicBezTo>
                <a:cubicBezTo>
                  <a:pt x="195" y="134"/>
                  <a:pt x="195" y="134"/>
                  <a:pt x="195" y="134"/>
                </a:cubicBezTo>
                <a:cubicBezTo>
                  <a:pt x="210" y="149"/>
                  <a:pt x="210" y="149"/>
                  <a:pt x="210" y="149"/>
                </a:cubicBezTo>
                <a:cubicBezTo>
                  <a:pt x="212" y="150"/>
                  <a:pt x="213" y="153"/>
                  <a:pt x="213" y="155"/>
                </a:cubicBezTo>
                <a:close/>
                <a:moveTo>
                  <a:pt x="204" y="105"/>
                </a:moveTo>
                <a:cubicBezTo>
                  <a:pt x="203" y="106"/>
                  <a:pt x="202" y="108"/>
                  <a:pt x="203" y="109"/>
                </a:cubicBezTo>
                <a:cubicBezTo>
                  <a:pt x="203" y="111"/>
                  <a:pt x="205" y="118"/>
                  <a:pt x="199" y="124"/>
                </a:cubicBezTo>
                <a:cubicBezTo>
                  <a:pt x="198" y="125"/>
                  <a:pt x="198" y="125"/>
                  <a:pt x="198" y="125"/>
                </a:cubicBezTo>
                <a:cubicBezTo>
                  <a:pt x="142" y="68"/>
                  <a:pt x="142" y="68"/>
                  <a:pt x="142" y="68"/>
                </a:cubicBezTo>
                <a:cubicBezTo>
                  <a:pt x="142" y="68"/>
                  <a:pt x="142" y="68"/>
                  <a:pt x="142" y="68"/>
                </a:cubicBezTo>
                <a:cubicBezTo>
                  <a:pt x="142" y="68"/>
                  <a:pt x="142" y="68"/>
                  <a:pt x="142" y="68"/>
                </a:cubicBezTo>
                <a:cubicBezTo>
                  <a:pt x="142" y="68"/>
                  <a:pt x="142" y="68"/>
                  <a:pt x="142" y="68"/>
                </a:cubicBezTo>
                <a:cubicBezTo>
                  <a:pt x="141" y="68"/>
                  <a:pt x="141" y="68"/>
                  <a:pt x="141" y="68"/>
                </a:cubicBezTo>
                <a:cubicBezTo>
                  <a:pt x="141" y="68"/>
                  <a:pt x="140" y="68"/>
                  <a:pt x="140" y="67"/>
                </a:cubicBezTo>
                <a:cubicBezTo>
                  <a:pt x="140" y="67"/>
                  <a:pt x="140" y="67"/>
                  <a:pt x="139" y="67"/>
                </a:cubicBezTo>
                <a:cubicBezTo>
                  <a:pt x="139" y="67"/>
                  <a:pt x="139" y="67"/>
                  <a:pt x="139" y="67"/>
                </a:cubicBezTo>
                <a:cubicBezTo>
                  <a:pt x="138" y="67"/>
                  <a:pt x="138" y="67"/>
                  <a:pt x="138" y="68"/>
                </a:cubicBezTo>
                <a:cubicBezTo>
                  <a:pt x="138" y="68"/>
                  <a:pt x="137" y="68"/>
                  <a:pt x="137" y="68"/>
                </a:cubicBezTo>
                <a:cubicBezTo>
                  <a:pt x="137" y="68"/>
                  <a:pt x="137" y="68"/>
                  <a:pt x="136" y="68"/>
                </a:cubicBezTo>
                <a:cubicBezTo>
                  <a:pt x="136" y="68"/>
                  <a:pt x="136" y="68"/>
                  <a:pt x="136" y="68"/>
                </a:cubicBezTo>
                <a:cubicBezTo>
                  <a:pt x="136" y="68"/>
                  <a:pt x="136" y="68"/>
                  <a:pt x="136" y="68"/>
                </a:cubicBezTo>
                <a:cubicBezTo>
                  <a:pt x="114" y="91"/>
                  <a:pt x="114" y="91"/>
                  <a:pt x="114" y="91"/>
                </a:cubicBezTo>
                <a:cubicBezTo>
                  <a:pt x="114" y="91"/>
                  <a:pt x="113" y="91"/>
                  <a:pt x="113" y="91"/>
                </a:cubicBezTo>
                <a:cubicBezTo>
                  <a:pt x="108" y="95"/>
                  <a:pt x="102" y="95"/>
                  <a:pt x="97" y="90"/>
                </a:cubicBezTo>
                <a:cubicBezTo>
                  <a:pt x="93" y="86"/>
                  <a:pt x="93" y="80"/>
                  <a:pt x="97" y="75"/>
                </a:cubicBezTo>
                <a:cubicBezTo>
                  <a:pt x="97" y="75"/>
                  <a:pt x="97" y="75"/>
                  <a:pt x="97" y="75"/>
                </a:cubicBezTo>
                <a:cubicBezTo>
                  <a:pt x="109" y="62"/>
                  <a:pt x="109" y="62"/>
                  <a:pt x="109" y="62"/>
                </a:cubicBezTo>
                <a:cubicBezTo>
                  <a:pt x="109" y="62"/>
                  <a:pt x="110" y="62"/>
                  <a:pt x="110" y="62"/>
                </a:cubicBezTo>
                <a:cubicBezTo>
                  <a:pt x="110" y="62"/>
                  <a:pt x="110" y="62"/>
                  <a:pt x="110" y="62"/>
                </a:cubicBezTo>
                <a:cubicBezTo>
                  <a:pt x="123" y="48"/>
                  <a:pt x="123" y="48"/>
                  <a:pt x="123" y="48"/>
                </a:cubicBezTo>
                <a:cubicBezTo>
                  <a:pt x="128" y="44"/>
                  <a:pt x="146" y="44"/>
                  <a:pt x="152" y="47"/>
                </a:cubicBezTo>
                <a:cubicBezTo>
                  <a:pt x="154" y="48"/>
                  <a:pt x="156" y="48"/>
                  <a:pt x="157" y="46"/>
                </a:cubicBezTo>
                <a:cubicBezTo>
                  <a:pt x="166" y="37"/>
                  <a:pt x="166" y="37"/>
                  <a:pt x="166" y="37"/>
                </a:cubicBezTo>
                <a:cubicBezTo>
                  <a:pt x="219" y="90"/>
                  <a:pt x="219" y="90"/>
                  <a:pt x="219" y="90"/>
                </a:cubicBezTo>
                <a:lnTo>
                  <a:pt x="204" y="105"/>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a:p>
        </p:txBody>
      </p:sp>
      <p:sp>
        <p:nvSpPr>
          <p:cNvPr id="123" name="Shape 2528">
            <a:extLst>
              <a:ext uri="{FF2B5EF4-FFF2-40B4-BE49-F238E27FC236}">
                <a16:creationId xmlns:a16="http://schemas.microsoft.com/office/drawing/2014/main" id="{D4E2E1D5-C5F6-4153-AAAB-4B662E204FC8}"/>
              </a:ext>
              <a:ext uri="{C183D7F6-B498-43B3-948B-1728B52AA6E4}">
                <adec:decorative xmlns:adec="http://schemas.microsoft.com/office/drawing/2017/decorative" val="1"/>
              </a:ext>
            </a:extLst>
          </p:cNvPr>
          <p:cNvSpPr/>
          <p:nvPr/>
        </p:nvSpPr>
        <p:spPr>
          <a:xfrm>
            <a:off x="6099905" y="4374368"/>
            <a:ext cx="274320" cy="365760"/>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chemeClr val="bg1"/>
          </a:solidFill>
          <a:ln w="12700">
            <a:solidFill>
              <a:schemeClr val="bg1"/>
            </a:solidFill>
            <a:miter lim="400000"/>
          </a:ln>
        </p:spPr>
        <p:txBody>
          <a:bodyPr lIns="19016" tIns="19016" rIns="19016" bIns="19016" anchor="ctr"/>
          <a:lstStyle/>
          <a:p>
            <a:pPr defTabSz="22817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98"/>
          </a:p>
        </p:txBody>
      </p:sp>
    </p:spTree>
    <p:extLst>
      <p:ext uri="{BB962C8B-B14F-4D97-AF65-F5344CB8AC3E}">
        <p14:creationId xmlns:p14="http://schemas.microsoft.com/office/powerpoint/2010/main" val="368650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4" grpId="0"/>
      <p:bldP spid="57" grpId="0"/>
      <p:bldP spid="58" grpId="0"/>
      <p:bldP spid="59" grpId="0"/>
      <p:bldP spid="60" grpId="0"/>
      <p:bldP spid="6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D4AB-E77A-44D7-8463-3BC676ED1AA7}"/>
              </a:ext>
            </a:extLst>
          </p:cNvPr>
          <p:cNvSpPr>
            <a:spLocks noGrp="1"/>
          </p:cNvSpPr>
          <p:nvPr>
            <p:ph type="title"/>
          </p:nvPr>
        </p:nvSpPr>
        <p:spPr>
          <a:xfrm>
            <a:off x="688975" y="293133"/>
            <a:ext cx="7886700" cy="546111"/>
          </a:xfrm>
        </p:spPr>
        <p:txBody>
          <a:bodyPr>
            <a:normAutofit/>
          </a:bodyPr>
          <a:lstStyle/>
          <a:p>
            <a:r>
              <a:rPr lang="en-US" sz="2800" dirty="0"/>
              <a:t>What is a WOSB? </a:t>
            </a:r>
          </a:p>
        </p:txBody>
      </p:sp>
      <p:sp>
        <p:nvSpPr>
          <p:cNvPr id="3" name="Content Placeholder 2">
            <a:extLst>
              <a:ext uri="{FF2B5EF4-FFF2-40B4-BE49-F238E27FC236}">
                <a16:creationId xmlns:a16="http://schemas.microsoft.com/office/drawing/2014/main" id="{4044CD96-F13C-473D-9A7E-7CD3905F1F80}"/>
              </a:ext>
            </a:extLst>
          </p:cNvPr>
          <p:cNvSpPr>
            <a:spLocks noGrp="1"/>
          </p:cNvSpPr>
          <p:nvPr>
            <p:ph sz="half" idx="1"/>
          </p:nvPr>
        </p:nvSpPr>
        <p:spPr>
          <a:xfrm>
            <a:off x="628650" y="1292114"/>
            <a:ext cx="8007350" cy="2904105"/>
          </a:xfrm>
        </p:spPr>
        <p:txBody>
          <a:bodyPr>
            <a:normAutofit/>
          </a:bodyPr>
          <a:lstStyle/>
          <a:p>
            <a:r>
              <a:rPr lang="en-US" sz="2800" dirty="0"/>
              <a:t>FAR Part 2 Definitions</a:t>
            </a:r>
          </a:p>
          <a:p>
            <a:r>
              <a:rPr lang="en-US" sz="2800" dirty="0"/>
              <a:t>At least 51% owned by one or more women</a:t>
            </a:r>
          </a:p>
          <a:p>
            <a:r>
              <a:rPr lang="en-US" sz="2800" dirty="0"/>
              <a:t>Management &amp; daily business operations</a:t>
            </a:r>
          </a:p>
          <a:p>
            <a:r>
              <a:rPr lang="en-US" sz="2800" dirty="0"/>
              <a:t>Make long-term decisions</a:t>
            </a:r>
          </a:p>
          <a:p>
            <a:r>
              <a:rPr lang="en-US" sz="2800" dirty="0"/>
              <a:t>Assigned specific NAICS in which women are underrepresented</a:t>
            </a:r>
          </a:p>
          <a:p>
            <a:endParaRPr lang="en-US" sz="2800" dirty="0"/>
          </a:p>
          <a:p>
            <a:endParaRPr lang="en-US" sz="2800" dirty="0"/>
          </a:p>
          <a:p>
            <a:endParaRPr lang="en-US" sz="2800" dirty="0"/>
          </a:p>
          <a:p>
            <a:endParaRPr lang="en-US" sz="2800" dirty="0"/>
          </a:p>
          <a:p>
            <a:endParaRPr lang="en-US" sz="2800" dirty="0"/>
          </a:p>
        </p:txBody>
      </p:sp>
      <p:sp>
        <p:nvSpPr>
          <p:cNvPr id="5" name="Slide Number Placeholder 4">
            <a:extLst>
              <a:ext uri="{FF2B5EF4-FFF2-40B4-BE49-F238E27FC236}">
                <a16:creationId xmlns:a16="http://schemas.microsoft.com/office/drawing/2014/main" id="{B28D0986-6E38-4D26-9159-12CB64387672}"/>
              </a:ext>
            </a:extLst>
          </p:cNvPr>
          <p:cNvSpPr>
            <a:spLocks noGrp="1"/>
          </p:cNvSpPr>
          <p:nvPr>
            <p:ph type="sldNum" sz="quarter" idx="12"/>
          </p:nvPr>
        </p:nvSpPr>
        <p:spPr/>
        <p:txBody>
          <a:bodyPr/>
          <a:lstStyle/>
          <a:p>
            <a:fld id="{B1AB44B9-F1EC-4F4B-88D4-413245C9CD3E}" type="slidenum">
              <a:rPr lang="en-US" sz="2000" smtClean="0">
                <a:solidFill>
                  <a:schemeClr val="tx1"/>
                </a:solidFill>
              </a:rPr>
              <a:t>44</a:t>
            </a:fld>
            <a:endParaRPr lang="en-US" sz="2000" dirty="0">
              <a:solidFill>
                <a:schemeClr val="tx1"/>
              </a:solidFill>
            </a:endParaRPr>
          </a:p>
        </p:txBody>
      </p:sp>
    </p:spTree>
    <p:extLst>
      <p:ext uri="{BB962C8B-B14F-4D97-AF65-F5344CB8AC3E}">
        <p14:creationId xmlns:p14="http://schemas.microsoft.com/office/powerpoint/2010/main" val="16634512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D4AB-E77A-44D7-8463-3BC676ED1AA7}"/>
              </a:ext>
            </a:extLst>
          </p:cNvPr>
          <p:cNvSpPr>
            <a:spLocks noGrp="1"/>
          </p:cNvSpPr>
          <p:nvPr>
            <p:ph type="title"/>
          </p:nvPr>
        </p:nvSpPr>
        <p:spPr>
          <a:xfrm>
            <a:off x="628650" y="529586"/>
            <a:ext cx="7886700" cy="547652"/>
          </a:xfrm>
        </p:spPr>
        <p:txBody>
          <a:bodyPr>
            <a:normAutofit/>
          </a:bodyPr>
          <a:lstStyle/>
          <a:p>
            <a:r>
              <a:rPr lang="en-US" sz="2800" dirty="0"/>
              <a:t>What is an EDWOSB? </a:t>
            </a:r>
          </a:p>
        </p:txBody>
      </p:sp>
      <p:sp>
        <p:nvSpPr>
          <p:cNvPr id="3" name="Content Placeholder 2">
            <a:extLst>
              <a:ext uri="{FF2B5EF4-FFF2-40B4-BE49-F238E27FC236}">
                <a16:creationId xmlns:a16="http://schemas.microsoft.com/office/drawing/2014/main" id="{4044CD96-F13C-473D-9A7E-7CD3905F1F80}"/>
              </a:ext>
            </a:extLst>
          </p:cNvPr>
          <p:cNvSpPr>
            <a:spLocks noGrp="1"/>
          </p:cNvSpPr>
          <p:nvPr>
            <p:ph sz="half" idx="1"/>
          </p:nvPr>
        </p:nvSpPr>
        <p:spPr>
          <a:xfrm>
            <a:off x="628650" y="1292115"/>
            <a:ext cx="8007350" cy="3355042"/>
          </a:xfrm>
        </p:spPr>
        <p:txBody>
          <a:bodyPr>
            <a:normAutofit/>
          </a:bodyPr>
          <a:lstStyle/>
          <a:p>
            <a:r>
              <a:rPr lang="en-US" sz="2800" dirty="0"/>
              <a:t>Same as WOSB</a:t>
            </a:r>
          </a:p>
          <a:p>
            <a:r>
              <a:rPr lang="en-US" sz="2800" dirty="0"/>
              <a:t>Subcategory of WOSB</a:t>
            </a:r>
          </a:p>
          <a:p>
            <a:r>
              <a:rPr lang="en-US" sz="2800" dirty="0"/>
              <a:t>Assigned specific NAICS in which women are underrepresented</a:t>
            </a:r>
          </a:p>
          <a:p>
            <a:r>
              <a:rPr lang="en-US" sz="2800" dirty="0"/>
              <a:t>Total assets must be valued at $6.5M or less</a:t>
            </a:r>
          </a:p>
          <a:p>
            <a:r>
              <a:rPr lang="en-US" sz="2800" dirty="0"/>
              <a:t>Personal Net Worth - $850,000</a:t>
            </a:r>
          </a:p>
          <a:p>
            <a:r>
              <a:rPr lang="en-US" sz="2800" dirty="0"/>
              <a:t>Personal Income must be $400,000 or less</a:t>
            </a:r>
          </a:p>
          <a:p>
            <a:endParaRPr lang="en-US" sz="2800" dirty="0"/>
          </a:p>
          <a:p>
            <a:endParaRPr lang="en-US" sz="2800" dirty="0"/>
          </a:p>
          <a:p>
            <a:endParaRPr lang="en-US" sz="2800" dirty="0"/>
          </a:p>
        </p:txBody>
      </p:sp>
      <p:sp>
        <p:nvSpPr>
          <p:cNvPr id="5" name="Slide Number Placeholder 4">
            <a:extLst>
              <a:ext uri="{FF2B5EF4-FFF2-40B4-BE49-F238E27FC236}">
                <a16:creationId xmlns:a16="http://schemas.microsoft.com/office/drawing/2014/main" id="{B28D0986-6E38-4D26-9159-12CB64387672}"/>
              </a:ext>
            </a:extLst>
          </p:cNvPr>
          <p:cNvSpPr>
            <a:spLocks noGrp="1"/>
          </p:cNvSpPr>
          <p:nvPr>
            <p:ph type="sldNum" sz="quarter" idx="12"/>
          </p:nvPr>
        </p:nvSpPr>
        <p:spPr/>
        <p:txBody>
          <a:bodyPr/>
          <a:lstStyle/>
          <a:p>
            <a:fld id="{B1AB44B9-F1EC-4F4B-88D4-413245C9CD3E}" type="slidenum">
              <a:rPr lang="en-US" sz="2000" smtClean="0">
                <a:solidFill>
                  <a:schemeClr val="tx1"/>
                </a:solidFill>
              </a:rPr>
              <a:t>45</a:t>
            </a:fld>
            <a:endParaRPr lang="en-US" sz="2000" dirty="0">
              <a:solidFill>
                <a:schemeClr val="tx1"/>
              </a:solidFill>
            </a:endParaRPr>
          </a:p>
        </p:txBody>
      </p:sp>
    </p:spTree>
    <p:extLst>
      <p:ext uri="{BB962C8B-B14F-4D97-AF65-F5344CB8AC3E}">
        <p14:creationId xmlns:p14="http://schemas.microsoft.com/office/powerpoint/2010/main" val="817297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50" y="368126"/>
            <a:ext cx="7886700" cy="762528"/>
          </a:xfrm>
        </p:spPr>
        <p:txBody>
          <a:bodyPr anchor="ctr">
            <a:normAutofit/>
          </a:bodyPr>
          <a:lstStyle/>
          <a:p>
            <a:r>
              <a:rPr lang="en-US" sz="3200" dirty="0"/>
              <a:t>WOSB and EDWOSB</a:t>
            </a:r>
          </a:p>
        </p:txBody>
      </p:sp>
      <p:sp>
        <p:nvSpPr>
          <p:cNvPr id="7" name="Content Placeholder 6"/>
          <p:cNvSpPr>
            <a:spLocks noGrp="1"/>
          </p:cNvSpPr>
          <p:nvPr>
            <p:ph sz="half" idx="1"/>
          </p:nvPr>
        </p:nvSpPr>
        <p:spPr>
          <a:xfrm>
            <a:off x="237067" y="1130654"/>
            <a:ext cx="4334933" cy="4932521"/>
          </a:xfrm>
        </p:spPr>
        <p:txBody>
          <a:bodyPr>
            <a:noAutofit/>
          </a:bodyPr>
          <a:lstStyle/>
          <a:p>
            <a:pPr marL="225425" indent="-225425"/>
            <a:r>
              <a:rPr lang="en-US" sz="2000" b="1" dirty="0"/>
              <a:t>WOSB: </a:t>
            </a:r>
            <a:r>
              <a:rPr lang="en-US" sz="2000" dirty="0"/>
              <a:t>Women-Owned Small Business</a:t>
            </a:r>
          </a:p>
          <a:p>
            <a:pPr marL="225425" indent="-225425"/>
            <a:r>
              <a:rPr lang="en-US" sz="2000" b="1" dirty="0"/>
              <a:t>EDWOSB: </a:t>
            </a:r>
            <a:r>
              <a:rPr lang="en-US" sz="2000" dirty="0"/>
              <a:t>Economically Disadvantaged Women-Owned Small Business; WOSBs whose owner and/or manager claims economic disadvantage</a:t>
            </a:r>
          </a:p>
          <a:p>
            <a:pPr marL="225425" indent="-225425"/>
            <a:r>
              <a:rPr lang="en-US" sz="2000" dirty="0"/>
              <a:t>EDWOSB is a subset of WOSB. As such, if you qualify as an EDWOSB, you automatically qualify as a WOSB. </a:t>
            </a:r>
          </a:p>
          <a:p>
            <a:pPr marL="225425" indent="-225425"/>
            <a:r>
              <a:rPr lang="en-US" sz="2000" dirty="0">
                <a:solidFill>
                  <a:srgbClr val="1B1E29"/>
                </a:solidFill>
                <a:latin typeface="Source Sans Pro" panose="020B0503030403020204" pitchFamily="34" charset="0"/>
              </a:rPr>
              <a:t>The industry specific NAICS codes for WOSB and EDWOSB are listed here: </a:t>
            </a:r>
            <a:r>
              <a:rPr lang="en-US" sz="2000" dirty="0">
                <a:solidFill>
                  <a:srgbClr val="1B1E29"/>
                </a:solidFill>
                <a:latin typeface="Source Sans Pro" panose="020B0503030403020204" pitchFamily="34" charset="0"/>
                <a:hlinkClick r:id="rId3"/>
              </a:rPr>
              <a:t>https://www.sba.gov/document/support--qualifying-naics-women-owned-small-business-federal-contracting-program</a:t>
            </a:r>
            <a:endParaRPr lang="en-US" sz="2000" dirty="0">
              <a:solidFill>
                <a:srgbClr val="1B1E29"/>
              </a:solidFill>
              <a:latin typeface="Source Sans Pro" panose="020B0503030403020204" pitchFamily="34" charset="0"/>
            </a:endParaRPr>
          </a:p>
        </p:txBody>
      </p:sp>
      <p:grpSp>
        <p:nvGrpSpPr>
          <p:cNvPr id="10" name="Group 9" descr="Graphic: A small red oval labeled EDWOSB inside of a larger blue circle labeled WOSB, to show that EDWOSB is a subset of WOSB.">
            <a:extLst>
              <a:ext uri="{FF2B5EF4-FFF2-40B4-BE49-F238E27FC236}">
                <a16:creationId xmlns:a16="http://schemas.microsoft.com/office/drawing/2014/main" id="{D01FACED-F8DC-410F-9B45-3FF3E40BEDF9}"/>
              </a:ext>
            </a:extLst>
          </p:cNvPr>
          <p:cNvGrpSpPr/>
          <p:nvPr/>
        </p:nvGrpSpPr>
        <p:grpSpPr>
          <a:xfrm>
            <a:off x="4629150" y="1645020"/>
            <a:ext cx="3886200" cy="3886200"/>
            <a:chOff x="4629150" y="1645020"/>
            <a:chExt cx="3886200" cy="3886200"/>
          </a:xfrm>
        </p:grpSpPr>
        <p:sp>
          <p:nvSpPr>
            <p:cNvPr id="4" name="Freeform: Shape 3">
              <a:extLst>
                <a:ext uri="{FF2B5EF4-FFF2-40B4-BE49-F238E27FC236}">
                  <a16:creationId xmlns:a16="http://schemas.microsoft.com/office/drawing/2014/main" id="{61757D31-B042-494E-B5FF-5071584AAEF1}"/>
                </a:ext>
              </a:extLst>
            </p:cNvPr>
            <p:cNvSpPr/>
            <p:nvPr/>
          </p:nvSpPr>
          <p:spPr>
            <a:xfrm>
              <a:off x="4629150" y="1645020"/>
              <a:ext cx="3886200" cy="3886200"/>
            </a:xfrm>
            <a:custGeom>
              <a:avLst/>
              <a:gdLst>
                <a:gd name="connsiteX0" fmla="*/ 0 w 3886200"/>
                <a:gd name="connsiteY0" fmla="*/ 1943100 h 3886200"/>
                <a:gd name="connsiteX1" fmla="*/ 1943100 w 3886200"/>
                <a:gd name="connsiteY1" fmla="*/ 0 h 3886200"/>
                <a:gd name="connsiteX2" fmla="*/ 3886200 w 3886200"/>
                <a:gd name="connsiteY2" fmla="*/ 1943100 h 3886200"/>
                <a:gd name="connsiteX3" fmla="*/ 1943100 w 3886200"/>
                <a:gd name="connsiteY3" fmla="*/ 3886200 h 3886200"/>
                <a:gd name="connsiteX4" fmla="*/ 0 w 3886200"/>
                <a:gd name="connsiteY4" fmla="*/ 1943100 h 388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886200">
                  <a:moveTo>
                    <a:pt x="0" y="1943100"/>
                  </a:moveTo>
                  <a:cubicBezTo>
                    <a:pt x="0" y="869956"/>
                    <a:pt x="869956" y="0"/>
                    <a:pt x="1943100" y="0"/>
                  </a:cubicBezTo>
                  <a:cubicBezTo>
                    <a:pt x="3016244" y="0"/>
                    <a:pt x="3886200" y="869956"/>
                    <a:pt x="3886200" y="1943100"/>
                  </a:cubicBezTo>
                  <a:cubicBezTo>
                    <a:pt x="3886200" y="3016244"/>
                    <a:pt x="3016244" y="3886200"/>
                    <a:pt x="1943100" y="3886200"/>
                  </a:cubicBezTo>
                  <a:cubicBezTo>
                    <a:pt x="869956" y="3886200"/>
                    <a:pt x="0" y="3016244"/>
                    <a:pt x="0" y="1943100"/>
                  </a:cubicBezTo>
                  <a:close/>
                </a:path>
              </a:pathLst>
            </a:custGeom>
            <a:solidFill>
              <a:srgbClr val="002E6D"/>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1086548" tIns="455041" rIns="1086549" bIns="3097657" numCol="1" spcCol="1270" anchor="ctr" anchorCtr="0">
              <a:noAutofit/>
            </a:bodyPr>
            <a:lstStyle/>
            <a:p>
              <a:pPr marL="0" lvl="0" indent="0" algn="ctr" defTabSz="1022350">
                <a:lnSpc>
                  <a:spcPct val="90000"/>
                </a:lnSpc>
                <a:spcBef>
                  <a:spcPct val="0"/>
                </a:spcBef>
                <a:spcAft>
                  <a:spcPct val="35000"/>
                </a:spcAft>
                <a:buNone/>
              </a:pPr>
              <a:r>
                <a:rPr lang="en-US" sz="2300" kern="1200">
                  <a:latin typeface="Source Sans Pro Semibold" panose="020B0603030403020204" pitchFamily="34" charset="0"/>
                </a:rPr>
                <a:t>WOSB</a:t>
              </a:r>
            </a:p>
          </p:txBody>
        </p:sp>
        <p:sp>
          <p:nvSpPr>
            <p:cNvPr id="8" name="Freeform: Shape 7">
              <a:extLst>
                <a:ext uri="{FF2B5EF4-FFF2-40B4-BE49-F238E27FC236}">
                  <a16:creationId xmlns:a16="http://schemas.microsoft.com/office/drawing/2014/main" id="{E5FA20A7-0A81-4D70-A2EA-8FDAF97853B2}"/>
                </a:ext>
              </a:extLst>
            </p:cNvPr>
            <p:cNvSpPr/>
            <p:nvPr/>
          </p:nvSpPr>
          <p:spPr>
            <a:xfrm>
              <a:off x="5478323" y="3498412"/>
              <a:ext cx="2187852" cy="1720138"/>
            </a:xfrm>
            <a:custGeom>
              <a:avLst/>
              <a:gdLst>
                <a:gd name="connsiteX0" fmla="*/ 0 w 2187852"/>
                <a:gd name="connsiteY0" fmla="*/ 860069 h 1720138"/>
                <a:gd name="connsiteX1" fmla="*/ 1093926 w 2187852"/>
                <a:gd name="connsiteY1" fmla="*/ 0 h 1720138"/>
                <a:gd name="connsiteX2" fmla="*/ 2187852 w 2187852"/>
                <a:gd name="connsiteY2" fmla="*/ 860069 h 1720138"/>
                <a:gd name="connsiteX3" fmla="*/ 1093926 w 2187852"/>
                <a:gd name="connsiteY3" fmla="*/ 1720138 h 1720138"/>
                <a:gd name="connsiteX4" fmla="*/ 0 w 2187852"/>
                <a:gd name="connsiteY4" fmla="*/ 860069 h 172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7852" h="1720138">
                  <a:moveTo>
                    <a:pt x="0" y="860069"/>
                  </a:moveTo>
                  <a:cubicBezTo>
                    <a:pt x="0" y="385066"/>
                    <a:pt x="489767" y="0"/>
                    <a:pt x="1093926" y="0"/>
                  </a:cubicBezTo>
                  <a:cubicBezTo>
                    <a:pt x="1698085" y="0"/>
                    <a:pt x="2187852" y="385066"/>
                    <a:pt x="2187852" y="860069"/>
                  </a:cubicBezTo>
                  <a:cubicBezTo>
                    <a:pt x="2187852" y="1335072"/>
                    <a:pt x="1698085" y="1720138"/>
                    <a:pt x="1093926" y="1720138"/>
                  </a:cubicBezTo>
                  <a:cubicBezTo>
                    <a:pt x="489767" y="1720138"/>
                    <a:pt x="0" y="1335072"/>
                    <a:pt x="0" y="860069"/>
                  </a:cubicBezTo>
                  <a:close/>
                </a:path>
              </a:pathLst>
            </a:custGeom>
            <a:solidFill>
              <a:srgbClr val="CC00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6161409"/>
                <a:satOff val="33110"/>
                <a:lumOff val="17647"/>
                <a:alphaOff val="0"/>
              </a:schemeClr>
            </a:effectRef>
            <a:fontRef idx="minor">
              <a:schemeClr val="lt1"/>
            </a:fontRef>
          </p:style>
          <p:txBody>
            <a:bodyPr spcFirstLastPara="0" vert="horz" wrap="square" lIns="483980" tIns="593610" rIns="483979" bIns="593611" numCol="1" spcCol="1270" anchor="ctr" anchorCtr="0">
              <a:noAutofit/>
            </a:bodyPr>
            <a:lstStyle/>
            <a:p>
              <a:pPr marL="0" lvl="0" indent="0" algn="ctr" defTabSz="1022350">
                <a:lnSpc>
                  <a:spcPct val="90000"/>
                </a:lnSpc>
                <a:spcBef>
                  <a:spcPct val="0"/>
                </a:spcBef>
                <a:spcAft>
                  <a:spcPct val="35000"/>
                </a:spcAft>
                <a:buNone/>
              </a:pPr>
              <a:r>
                <a:rPr lang="en-US" sz="2300" kern="1200">
                  <a:latin typeface="Source Sans Pro Semibold" panose="020B0603030403020204" pitchFamily="34" charset="0"/>
                </a:rPr>
                <a:t>EDWOSB</a:t>
              </a:r>
            </a:p>
          </p:txBody>
        </p:sp>
      </p:grpSp>
      <p:sp>
        <p:nvSpPr>
          <p:cNvPr id="3" name="Slide Number Placeholder 3">
            <a:extLst>
              <a:ext uri="{FF2B5EF4-FFF2-40B4-BE49-F238E27FC236}">
                <a16:creationId xmlns:a16="http://schemas.microsoft.com/office/drawing/2014/main" id="{6211A013-FFEA-401E-E64A-C9F211D43E68}"/>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46</a:t>
            </a:fld>
            <a:endParaRPr lang="en-US" sz="2000" dirty="0">
              <a:solidFill>
                <a:schemeClr val="tx1"/>
              </a:solidFill>
            </a:endParaRPr>
          </a:p>
        </p:txBody>
      </p:sp>
    </p:spTree>
    <p:extLst>
      <p:ext uri="{BB962C8B-B14F-4D97-AF65-F5344CB8AC3E}">
        <p14:creationId xmlns:p14="http://schemas.microsoft.com/office/powerpoint/2010/main" val="1301179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7025"/>
            <a:ext cx="7886700" cy="923330"/>
          </a:xfrm>
        </p:spPr>
        <p:txBody>
          <a:bodyPr>
            <a:noAutofit/>
          </a:bodyPr>
          <a:lstStyle/>
          <a:p>
            <a:r>
              <a:rPr lang="en-US" sz="3000" dirty="0"/>
              <a:t>Unique Aspects of the WOSB </a:t>
            </a:r>
            <a:br>
              <a:rPr lang="en-US" sz="3000" dirty="0"/>
            </a:br>
            <a:r>
              <a:rPr lang="en-US" sz="3000" dirty="0"/>
              <a:t>Federal Contracting Program</a:t>
            </a:r>
          </a:p>
        </p:txBody>
      </p:sp>
      <p:pic>
        <p:nvPicPr>
          <p:cNvPr id="15" name="Content Placeholder 14" descr="Figure shows 3 unique aspects of the WOSB program: 1) (Image of a lock) - Not all NAICS codes are authorized for use under the WOSB Federal Contracting Program. Check sba.gov/wosbready for available NAICS codes (444); 2) (Image of WOSB/EDWOSB certified contract) - WOSBs and EDWOSBs must receive certification through beta.certify.sba.gov in order to be eligible to compete on set-aside and sole-source contracts; and 3) (Image of laptop with an @ on the screen) - COs must verify WOSB and EDWOSB certification on the Dynamic Small Business Search (DSBS) database.">
            <a:extLst>
              <a:ext uri="{FF2B5EF4-FFF2-40B4-BE49-F238E27FC236}">
                <a16:creationId xmlns:a16="http://schemas.microsoft.com/office/drawing/2014/main" id="{AA08AB4C-9DF5-44A4-BE89-7F7E236C9C48}"/>
              </a:ext>
            </a:extLst>
          </p:cNvPr>
          <p:cNvPicPr>
            <a:picLocks noGrp="1" noChangeAspect="1"/>
          </p:cNvPicPr>
          <p:nvPr>
            <p:ph idx="1"/>
          </p:nvPr>
        </p:nvPicPr>
        <p:blipFill rotWithShape="1">
          <a:blip r:embed="rId3"/>
          <a:srcRect b="69513"/>
          <a:stretch/>
        </p:blipFill>
        <p:spPr>
          <a:xfrm>
            <a:off x="876871" y="1648941"/>
            <a:ext cx="7340220" cy="1256432"/>
          </a:xfrm>
          <a:prstGeom prst="rect">
            <a:avLst/>
          </a:prstGeom>
        </p:spPr>
      </p:pic>
      <p:sp>
        <p:nvSpPr>
          <p:cNvPr id="7" name="TextBox 6">
            <a:extLst>
              <a:ext uri="{FF2B5EF4-FFF2-40B4-BE49-F238E27FC236}">
                <a16:creationId xmlns:a16="http://schemas.microsoft.com/office/drawing/2014/main" id="{D769784E-EA34-4768-AF1B-198CF6B37AD9}"/>
              </a:ext>
            </a:extLst>
          </p:cNvPr>
          <p:cNvSpPr txBox="1"/>
          <p:nvPr/>
        </p:nvSpPr>
        <p:spPr>
          <a:xfrm>
            <a:off x="6738199" y="2298052"/>
            <a:ext cx="780201" cy="369332"/>
          </a:xfrm>
          <a:prstGeom prst="rect">
            <a:avLst/>
          </a:prstGeom>
          <a:solidFill>
            <a:srgbClr val="002E6D"/>
          </a:solidFill>
        </p:spPr>
        <p:txBody>
          <a:bodyPr wrap="square" rtlCol="0">
            <a:spAutoFit/>
          </a:bodyPr>
          <a:lstStyle/>
          <a:p>
            <a:r>
              <a:rPr lang="en-US" b="1" dirty="0">
                <a:solidFill>
                  <a:schemeClr val="bg1"/>
                </a:solidFill>
                <a:latin typeface="Source Sans Pro" panose="020B0503030403020204" pitchFamily="34" charset="0"/>
                <a:ea typeface="Source Sans Pro" panose="020B0503030403020204" pitchFamily="34" charset="0"/>
              </a:rPr>
              <a:t>(759)</a:t>
            </a:r>
          </a:p>
        </p:txBody>
      </p:sp>
      <p:sp>
        <p:nvSpPr>
          <p:cNvPr id="3" name="TextBox 2">
            <a:extLst>
              <a:ext uri="{FF2B5EF4-FFF2-40B4-BE49-F238E27FC236}">
                <a16:creationId xmlns:a16="http://schemas.microsoft.com/office/drawing/2014/main" id="{BC11D81F-3D2F-42D8-9B1B-98031C77B2FB}"/>
              </a:ext>
            </a:extLst>
          </p:cNvPr>
          <p:cNvSpPr txBox="1"/>
          <p:nvPr/>
        </p:nvSpPr>
        <p:spPr>
          <a:xfrm>
            <a:off x="889380" y="3042440"/>
            <a:ext cx="7327711" cy="923330"/>
          </a:xfrm>
          <a:prstGeom prst="rect">
            <a:avLst/>
          </a:prstGeom>
          <a:solidFill>
            <a:srgbClr val="002E6D"/>
          </a:solidFill>
        </p:spPr>
        <p:txBody>
          <a:bodyPr wrap="square" rtlCol="0">
            <a:spAutoFit/>
          </a:bodyPr>
          <a:lstStyle/>
          <a:p>
            <a:pPr algn="ctr"/>
            <a:r>
              <a:rPr lang="en-US" b="1">
                <a:solidFill>
                  <a:schemeClr val="bg1"/>
                </a:solidFill>
                <a:latin typeface="Source Sans Pro" panose="020B0503030403020204" pitchFamily="34" charset="0"/>
                <a:ea typeface="Source Sans Pro" panose="020B0503030403020204" pitchFamily="34" charset="0"/>
              </a:rPr>
              <a:t>Of the 759 eligible industries, 646 are designated for limited competition among all WOSB Program participants, and 113 are eligible for competition among only SBA-certified </a:t>
            </a:r>
            <a:r>
              <a:rPr lang="en-US" b="1" err="1">
                <a:solidFill>
                  <a:schemeClr val="bg1"/>
                </a:solidFill>
                <a:latin typeface="Source Sans Pro" panose="020B0503030403020204" pitchFamily="34" charset="0"/>
                <a:ea typeface="Source Sans Pro" panose="020B0503030403020204" pitchFamily="34" charset="0"/>
              </a:rPr>
              <a:t>EDWOSBs</a:t>
            </a:r>
            <a:r>
              <a:rPr lang="en-US" b="1">
                <a:solidFill>
                  <a:schemeClr val="bg1"/>
                </a:solidFill>
                <a:latin typeface="Source Sans Pro" panose="020B0503030403020204" pitchFamily="34" charset="0"/>
                <a:ea typeface="Source Sans Pro" panose="020B0503030403020204" pitchFamily="34" charset="0"/>
              </a:rPr>
              <a:t>.</a:t>
            </a:r>
          </a:p>
        </p:txBody>
      </p:sp>
      <p:pic>
        <p:nvPicPr>
          <p:cNvPr id="6" name="Content Placeholder 14" descr="Figure shows 3 unique aspects of the WOSB program: 1) (Image of a lock) - Not all NAICS codes are authorized for use under the WOSB Federal Contracting Program. Check sba.gov/wosbready for available NAICS codes (444); 2) (Image of WOSB/EDWOSB certified contract) - WOSBs and EDWOSBs must receive certification through beta.certify.sba.gov in order to be eligible to compete on set-aside and sole-source contracts; and 3) (Image of laptop with an @ on the screen) - COs must verify WOSB and EDWOSB certification on the Dynamic Small Business Search (DSBS) database.">
            <a:extLst>
              <a:ext uri="{FF2B5EF4-FFF2-40B4-BE49-F238E27FC236}">
                <a16:creationId xmlns:a16="http://schemas.microsoft.com/office/drawing/2014/main" id="{1A1861D1-7543-4F5E-87D1-92DDA29332AE}"/>
              </a:ext>
            </a:extLst>
          </p:cNvPr>
          <p:cNvPicPr>
            <a:picLocks noChangeAspect="1"/>
          </p:cNvPicPr>
          <p:nvPr/>
        </p:nvPicPr>
        <p:blipFill rotWithShape="1">
          <a:blip r:embed="rId3"/>
          <a:srcRect t="66854"/>
          <a:stretch/>
        </p:blipFill>
        <p:spPr>
          <a:xfrm>
            <a:off x="901890" y="4102837"/>
            <a:ext cx="7340220" cy="1366055"/>
          </a:xfrm>
          <a:prstGeom prst="rect">
            <a:avLst/>
          </a:prstGeom>
        </p:spPr>
      </p:pic>
      <p:sp>
        <p:nvSpPr>
          <p:cNvPr id="5" name="Slide Number Placeholder 3">
            <a:extLst>
              <a:ext uri="{FF2B5EF4-FFF2-40B4-BE49-F238E27FC236}">
                <a16:creationId xmlns:a16="http://schemas.microsoft.com/office/drawing/2014/main" id="{26368BDB-1C18-1888-3A70-4263748DA3FE}"/>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47</a:t>
            </a:fld>
            <a:endParaRPr lang="en-US" sz="2000" dirty="0">
              <a:solidFill>
                <a:schemeClr val="tx1"/>
              </a:solidFill>
            </a:endParaRPr>
          </a:p>
        </p:txBody>
      </p:sp>
    </p:spTree>
    <p:extLst>
      <p:ext uri="{BB962C8B-B14F-4D97-AF65-F5344CB8AC3E}">
        <p14:creationId xmlns:p14="http://schemas.microsoft.com/office/powerpoint/2010/main" val="2205964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D4AB-E77A-44D7-8463-3BC676ED1AA7}"/>
              </a:ext>
            </a:extLst>
          </p:cNvPr>
          <p:cNvSpPr>
            <a:spLocks noGrp="1"/>
          </p:cNvSpPr>
          <p:nvPr>
            <p:ph type="title"/>
          </p:nvPr>
        </p:nvSpPr>
        <p:spPr>
          <a:xfrm>
            <a:off x="628650" y="529586"/>
            <a:ext cx="7886700" cy="462532"/>
          </a:xfrm>
        </p:spPr>
        <p:txBody>
          <a:bodyPr>
            <a:normAutofit fontScale="90000"/>
          </a:bodyPr>
          <a:lstStyle/>
          <a:p>
            <a:r>
              <a:rPr lang="en-US" sz="2800" dirty="0"/>
              <a:t>WOSB &amp; EDWOSB NAICS </a:t>
            </a:r>
          </a:p>
        </p:txBody>
      </p:sp>
      <p:sp>
        <p:nvSpPr>
          <p:cNvPr id="5" name="Slide Number Placeholder 4">
            <a:extLst>
              <a:ext uri="{FF2B5EF4-FFF2-40B4-BE49-F238E27FC236}">
                <a16:creationId xmlns:a16="http://schemas.microsoft.com/office/drawing/2014/main" id="{B28D0986-6E38-4D26-9159-12CB64387672}"/>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48</a:t>
            </a:fld>
            <a:endParaRPr lang="en-US" sz="2000" dirty="0">
              <a:solidFill>
                <a:schemeClr val="tx1"/>
              </a:solidFill>
            </a:endParaRPr>
          </a:p>
        </p:txBody>
      </p:sp>
      <p:pic>
        <p:nvPicPr>
          <p:cNvPr id="6" name="Picture 6" descr="Image showing the SBA's Eligible NAICS for Women-Owned Small Business Federal Contracting Program web page">
            <a:extLst>
              <a:ext uri="{FF2B5EF4-FFF2-40B4-BE49-F238E27FC236}">
                <a16:creationId xmlns:a16="http://schemas.microsoft.com/office/drawing/2014/main" id="{315DA21C-D482-EB5A-A7CB-109ECCC4707A}"/>
              </a:ext>
            </a:extLst>
          </p:cNvPr>
          <p:cNvPicPr>
            <a:picLocks noChangeAspect="1"/>
          </p:cNvPicPr>
          <p:nvPr/>
        </p:nvPicPr>
        <p:blipFill>
          <a:blip r:embed="rId2"/>
          <a:stretch>
            <a:fillRect/>
          </a:stretch>
        </p:blipFill>
        <p:spPr>
          <a:xfrm>
            <a:off x="1675" y="992118"/>
            <a:ext cx="9140650" cy="4882137"/>
          </a:xfrm>
          <a:prstGeom prst="rect">
            <a:avLst/>
          </a:prstGeom>
        </p:spPr>
      </p:pic>
    </p:spTree>
    <p:extLst>
      <p:ext uri="{BB962C8B-B14F-4D97-AF65-F5344CB8AC3E}">
        <p14:creationId xmlns:p14="http://schemas.microsoft.com/office/powerpoint/2010/main" val="2705300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74638"/>
            <a:ext cx="8534400" cy="539554"/>
          </a:xfrm>
        </p:spPr>
        <p:txBody>
          <a:bodyPr>
            <a:normAutofit/>
          </a:bodyPr>
          <a:lstStyle/>
          <a:p>
            <a:pPr>
              <a:defRPr/>
            </a:pPr>
            <a:r>
              <a:rPr lang="en-US" sz="3200" dirty="0"/>
              <a:t>WOSB/EDWOSB (can be set-aside or sole source)</a:t>
            </a:r>
          </a:p>
        </p:txBody>
      </p:sp>
      <p:sp>
        <p:nvSpPr>
          <p:cNvPr id="37890" name="Content Placeholder 1"/>
          <p:cNvSpPr>
            <a:spLocks noGrp="1"/>
          </p:cNvSpPr>
          <p:nvPr>
            <p:ph idx="1"/>
          </p:nvPr>
        </p:nvSpPr>
        <p:spPr>
          <a:xfrm>
            <a:off x="221245" y="1031085"/>
            <a:ext cx="8701510" cy="4946329"/>
          </a:xfrm>
        </p:spPr>
        <p:txBody>
          <a:bodyPr vert="horz" lIns="91440" tIns="45720" rIns="91440" bIns="45720" rtlCol="0" anchor="t">
            <a:noAutofit/>
          </a:bodyPr>
          <a:lstStyle/>
          <a:p>
            <a:pPr marL="603250" lvl="2" indent="-255270">
              <a:spcBef>
                <a:spcPts val="400"/>
              </a:spcBef>
              <a:spcAft>
                <a:spcPts val="1200"/>
              </a:spcAft>
              <a:buSzPct val="68000"/>
              <a:buFont typeface="Wingdings 3" pitchFamily="18" charset="2"/>
              <a:buChar char=""/>
              <a:defRPr/>
            </a:pPr>
            <a:r>
              <a:rPr lang="en-US" altLang="en-US" sz="2400" dirty="0">
                <a:latin typeface="Source Sans Pro"/>
                <a:ea typeface="Source Sans Pro"/>
              </a:rPr>
              <a:t>Set –aside; the CO  have a reasonable expectation that at least two responsible WOSBs/EDWOSBs will submit offers</a:t>
            </a:r>
            <a:endParaRPr lang="en-US" altLang="en-US" sz="2400" dirty="0"/>
          </a:p>
          <a:p>
            <a:pPr marL="603250" lvl="2" indent="-255270">
              <a:spcBef>
                <a:spcPts val="400"/>
              </a:spcBef>
              <a:buSzPct val="68000"/>
              <a:buFont typeface="Wingdings 3" pitchFamily="18" charset="2"/>
              <a:buChar char=""/>
              <a:defRPr/>
            </a:pPr>
            <a:r>
              <a:rPr lang="en-US" altLang="en-US" sz="2400" dirty="0">
                <a:latin typeface="Source Sans Pro"/>
                <a:ea typeface="Source Sans Pro"/>
              </a:rPr>
              <a:t>Sole Source WOSB/EDWOSB cannot exceed $7M for manufacturing NAICS codes or $4.5M for all other NAICS codes, and</a:t>
            </a:r>
          </a:p>
          <a:p>
            <a:pPr marL="945515" lvl="3" indent="-255270">
              <a:spcBef>
                <a:spcPts val="400"/>
              </a:spcBef>
              <a:spcAft>
                <a:spcPts val="1800"/>
              </a:spcAft>
              <a:buSzPct val="68000"/>
              <a:buFont typeface="Wingdings 3" pitchFamily="18" charset="2"/>
              <a:buChar char=""/>
              <a:defRPr/>
            </a:pPr>
            <a:r>
              <a:rPr lang="en-US" altLang="en-US" sz="2250" dirty="0"/>
              <a:t>The CO does not have a reasonable expectation that at least two responsible WOSBs/EDWOSBs will submit offers</a:t>
            </a:r>
          </a:p>
          <a:p>
            <a:pPr marL="342900" lvl="1" indent="0">
              <a:buNone/>
              <a:defRPr/>
            </a:pPr>
            <a:r>
              <a:rPr lang="en-US" altLang="en-US" sz="2400" dirty="0"/>
              <a:t>Before solicitation</a:t>
            </a:r>
          </a:p>
          <a:p>
            <a:pPr marL="856615" lvl="2" indent="-170815">
              <a:defRPr/>
            </a:pPr>
            <a:r>
              <a:rPr lang="en-US" altLang="en-US" sz="2400" dirty="0"/>
              <a:t>Confirm correct NAICS code for WOSB or </a:t>
            </a:r>
            <a:r>
              <a:rPr lang="en-US" altLang="en-US" sz="2400" dirty="0" err="1"/>
              <a:t>EDWOSB</a:t>
            </a:r>
            <a:endParaRPr lang="en-US" altLang="en-US" sz="2400" dirty="0"/>
          </a:p>
          <a:p>
            <a:pPr marL="1199515" lvl="3" indent="-170815">
              <a:defRPr/>
            </a:pPr>
            <a:r>
              <a:rPr lang="en-US" altLang="en-US" sz="2000" dirty="0"/>
              <a:t>www.sba.gov/document/support--qualifying-naics-women-owned-small-business-federal-contracting-programBefore Award</a:t>
            </a:r>
          </a:p>
          <a:p>
            <a:pPr marL="856615" lvl="2" indent="-170815">
              <a:defRPr/>
            </a:pPr>
            <a:r>
              <a:rPr lang="en-US" altLang="en-US" sz="2400" dirty="0"/>
              <a:t>Confirm that required WOSB or EDWOSB documents have been uploaded to the repository</a:t>
            </a:r>
          </a:p>
        </p:txBody>
      </p:sp>
      <p:sp>
        <p:nvSpPr>
          <p:cNvPr id="4" name="Slide Number Placeholder 3">
            <a:extLst>
              <a:ext uri="{FF2B5EF4-FFF2-40B4-BE49-F238E27FC236}">
                <a16:creationId xmlns:a16="http://schemas.microsoft.com/office/drawing/2014/main" id="{566A4058-D1ED-0835-AA4D-4386CD31AFF7}"/>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49</a:t>
            </a:fld>
            <a:endParaRPr lang="en-US" sz="2000" dirty="0">
              <a:solidFill>
                <a:schemeClr val="tx1"/>
              </a:solidFill>
            </a:endParaRPr>
          </a:p>
        </p:txBody>
      </p:sp>
    </p:spTree>
    <p:extLst>
      <p:ext uri="{BB962C8B-B14F-4D97-AF65-F5344CB8AC3E}">
        <p14:creationId xmlns:p14="http://schemas.microsoft.com/office/powerpoint/2010/main" val="1854684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D964-6BF9-4E98-9FEE-5D35F5CDF700}"/>
              </a:ext>
            </a:extLst>
          </p:cNvPr>
          <p:cNvSpPr>
            <a:spLocks noGrp="1"/>
          </p:cNvSpPr>
          <p:nvPr>
            <p:ph type="title"/>
          </p:nvPr>
        </p:nvSpPr>
        <p:spPr>
          <a:xfrm>
            <a:off x="214361" y="335641"/>
            <a:ext cx="8715277" cy="468856"/>
          </a:xfrm>
        </p:spPr>
        <p:txBody>
          <a:bodyPr>
            <a:noAutofit/>
          </a:bodyPr>
          <a:lstStyle/>
          <a:p>
            <a:r>
              <a:rPr lang="en-US" sz="2800" dirty="0">
                <a:solidFill>
                  <a:srgbClr val="002E6D"/>
                </a:solidFill>
                <a:latin typeface="Source Sans Pro" panose="020B0503030403020204"/>
              </a:rPr>
              <a:t>Set-Aside for Socio-Economic Categories</a:t>
            </a:r>
          </a:p>
        </p:txBody>
      </p:sp>
      <p:sp>
        <p:nvSpPr>
          <p:cNvPr id="21" name="Content Placeholder 20"/>
          <p:cNvSpPr>
            <a:spLocks noGrp="1"/>
          </p:cNvSpPr>
          <p:nvPr>
            <p:ph idx="1"/>
          </p:nvPr>
        </p:nvSpPr>
        <p:spPr>
          <a:xfrm>
            <a:off x="628650" y="1112108"/>
            <a:ext cx="8277136" cy="4634186"/>
          </a:xfrm>
        </p:spPr>
        <p:txBody>
          <a:bodyPr/>
          <a:lstStyle/>
          <a:p>
            <a:pPr marL="0" indent="0">
              <a:buNone/>
            </a:pPr>
            <a:r>
              <a:rPr lang="en-US" b="1" dirty="0">
                <a:latin typeface="Source Sans Pro" panose="020B0503030403020204"/>
              </a:rPr>
              <a:t>Targeted set-asides and acquisition goals:</a:t>
            </a:r>
          </a:p>
          <a:p>
            <a:pPr marL="0" indent="0">
              <a:buNone/>
            </a:pPr>
            <a:endParaRPr lang="en-US" b="1" dirty="0">
              <a:latin typeface="Source Sans Pro" panose="020B0503030403020204"/>
            </a:endParaRPr>
          </a:p>
        </p:txBody>
      </p:sp>
      <p:sp>
        <p:nvSpPr>
          <p:cNvPr id="59" name="Rounded Rectangle 58"/>
          <p:cNvSpPr/>
          <p:nvPr/>
        </p:nvSpPr>
        <p:spPr>
          <a:xfrm>
            <a:off x="768927" y="1912983"/>
            <a:ext cx="4158343" cy="731520"/>
          </a:xfrm>
          <a:prstGeom prst="roundRect">
            <a:avLst/>
          </a:prstGeom>
          <a:solidFill>
            <a:srgbClr val="007DBC"/>
          </a:solidFill>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Source Sans Pro" panose="020B0503030403020204"/>
              </a:rPr>
              <a:t> </a:t>
            </a:r>
            <a:r>
              <a:rPr lang="en-US" sz="2000" b="1" dirty="0">
                <a:latin typeface="Source Sans Pro" panose="020B0503030403020204"/>
              </a:rPr>
              <a:t>Women-Owned Small Businesses (5%)</a:t>
            </a:r>
          </a:p>
        </p:txBody>
      </p:sp>
      <p:sp>
        <p:nvSpPr>
          <p:cNvPr id="60" name="Rounded Rectangle 59"/>
          <p:cNvSpPr/>
          <p:nvPr/>
        </p:nvSpPr>
        <p:spPr>
          <a:xfrm>
            <a:off x="768921" y="2765388"/>
            <a:ext cx="4158343" cy="731520"/>
          </a:xfrm>
          <a:prstGeom prst="roundRect">
            <a:avLst/>
          </a:prstGeom>
          <a:solidFill>
            <a:srgbClr val="002E6D"/>
          </a:solidFill>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Source Sans Pro" panose="020B0503030403020204"/>
              </a:rPr>
              <a:t>Small Disadvantaged Businesses (including 8(a) certified) (13%)</a:t>
            </a:r>
          </a:p>
        </p:txBody>
      </p:sp>
      <p:sp>
        <p:nvSpPr>
          <p:cNvPr id="61" name="Rounded Rectangle 60"/>
          <p:cNvSpPr/>
          <p:nvPr/>
        </p:nvSpPr>
        <p:spPr>
          <a:xfrm>
            <a:off x="768922" y="3628814"/>
            <a:ext cx="4158343" cy="731520"/>
          </a:xfrm>
          <a:prstGeom prst="roundRect">
            <a:avLst/>
          </a:prstGeom>
          <a:solidFill>
            <a:srgbClr val="CC0000"/>
          </a:solidFill>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Source Sans Pro" panose="020B0503030403020204"/>
              </a:rPr>
              <a:t>HUBZone Businesses (3%)</a:t>
            </a:r>
          </a:p>
        </p:txBody>
      </p:sp>
      <p:sp>
        <p:nvSpPr>
          <p:cNvPr id="62" name="Rounded Rectangle 61"/>
          <p:cNvSpPr/>
          <p:nvPr/>
        </p:nvSpPr>
        <p:spPr>
          <a:xfrm>
            <a:off x="768923" y="4487592"/>
            <a:ext cx="4158343" cy="731520"/>
          </a:xfrm>
          <a:prstGeom prst="roundRect">
            <a:avLst/>
          </a:prstGeom>
          <a:solidFill>
            <a:srgbClr val="007DBC"/>
          </a:solidFill>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Source Sans Pro" panose="020B0503030403020204"/>
              </a:rPr>
              <a:t>Service-Disabled Veteran-Owned Small Businesses (5%)</a:t>
            </a:r>
          </a:p>
        </p:txBody>
      </p:sp>
      <p:sp>
        <p:nvSpPr>
          <p:cNvPr id="63" name="Rounded Rectangle 62"/>
          <p:cNvSpPr/>
          <p:nvPr/>
        </p:nvSpPr>
        <p:spPr>
          <a:xfrm>
            <a:off x="628650" y="5650350"/>
            <a:ext cx="8077209" cy="825968"/>
          </a:xfrm>
          <a:prstGeom prst="roundRect">
            <a:avLst/>
          </a:prstGeom>
          <a:solidFill>
            <a:srgbClr val="002E6D"/>
          </a:solidFill>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Source Sans Pro" panose="020B0503030403020204"/>
              </a:rPr>
              <a:t>Set-asides are reserved for small business between $10,000 (Micro- purchase Threshold)  to $250,000 (Simplified Acquisition Threshold)</a:t>
            </a:r>
          </a:p>
        </p:txBody>
      </p:sp>
      <p:sp>
        <p:nvSpPr>
          <p:cNvPr id="11" name="Oval 10">
            <a:extLst>
              <a:ext uri="{C183D7F6-B498-43B3-948B-1728B52AA6E4}">
                <adec:decorative xmlns:adec="http://schemas.microsoft.com/office/drawing/2017/decorative" val="1"/>
              </a:ext>
            </a:extLst>
          </p:cNvPr>
          <p:cNvSpPr/>
          <p:nvPr/>
        </p:nvSpPr>
        <p:spPr>
          <a:xfrm>
            <a:off x="5366826" y="1906937"/>
            <a:ext cx="3348451" cy="3348451"/>
          </a:xfrm>
          <a:prstGeom prst="ellipse">
            <a:avLst/>
          </a:prstGeom>
          <a:gradFill>
            <a:gsLst>
              <a:gs pos="0">
                <a:schemeClr val="tx1">
                  <a:lumMod val="25000"/>
                  <a:lumOff val="75000"/>
                </a:schemeClr>
              </a:gs>
              <a:gs pos="100000">
                <a:schemeClr val="tx1">
                  <a:lumMod val="75000"/>
                  <a:lumOff val="25000"/>
                </a:schemeClr>
              </a:gs>
            </a:gsLst>
            <a:lin ang="5400000" scaled="1"/>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Top"/>
              <a:lightRig rig="threePt" dir="t"/>
            </a:scene3d>
          </a:bodyPr>
          <a:lstStyle/>
          <a:p>
            <a:pPr algn="ctr"/>
            <a:endParaRPr lang="en-US">
              <a:latin typeface="Source Sans Pro" panose="020B0503030403020204"/>
            </a:endParaRPr>
          </a:p>
        </p:txBody>
      </p:sp>
      <p:sp>
        <p:nvSpPr>
          <p:cNvPr id="43" name="Pie 42">
            <a:extLst>
              <a:ext uri="{C183D7F6-B498-43B3-948B-1728B52AA6E4}">
                <adec:decorative xmlns:adec="http://schemas.microsoft.com/office/drawing/2017/decorative" val="1"/>
              </a:ext>
            </a:extLst>
          </p:cNvPr>
          <p:cNvSpPr/>
          <p:nvPr/>
        </p:nvSpPr>
        <p:spPr>
          <a:xfrm>
            <a:off x="5346872" y="1900180"/>
            <a:ext cx="3360284" cy="3343609"/>
          </a:xfrm>
          <a:prstGeom prst="pie">
            <a:avLst>
              <a:gd name="adj1" fmla="val 4414485"/>
              <a:gd name="adj2" fmla="val 5018882"/>
            </a:avLst>
          </a:prstGeom>
          <a:solidFill>
            <a:srgbClr val="007DBC"/>
          </a:solidFill>
          <a:ln w="9525">
            <a:solidFill>
              <a:schemeClr val="bg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Top"/>
              <a:lightRig rig="threePt" dir="t"/>
            </a:scene3d>
          </a:bodyPr>
          <a:lstStyle/>
          <a:p>
            <a:pPr algn="ctr"/>
            <a:endParaRPr lang="en-US">
              <a:solidFill>
                <a:schemeClr val="tx1"/>
              </a:solidFill>
              <a:latin typeface="Source Sans Pro" panose="020B0503030403020204"/>
            </a:endParaRPr>
          </a:p>
        </p:txBody>
      </p:sp>
      <p:sp>
        <p:nvSpPr>
          <p:cNvPr id="41" name="Pie 40">
            <a:extLst>
              <a:ext uri="{C183D7F6-B498-43B3-948B-1728B52AA6E4}">
                <adec:decorative xmlns:adec="http://schemas.microsoft.com/office/drawing/2017/decorative" val="1"/>
              </a:ext>
            </a:extLst>
          </p:cNvPr>
          <p:cNvSpPr/>
          <p:nvPr/>
        </p:nvSpPr>
        <p:spPr>
          <a:xfrm>
            <a:off x="5354993" y="1895593"/>
            <a:ext cx="3360284" cy="3343609"/>
          </a:xfrm>
          <a:prstGeom prst="pie">
            <a:avLst>
              <a:gd name="adj1" fmla="val 3817778"/>
              <a:gd name="adj2" fmla="val 4452274"/>
            </a:avLst>
          </a:prstGeom>
          <a:solidFill>
            <a:srgbClr val="C00000"/>
          </a:solidFill>
          <a:ln w="9525">
            <a:solidFill>
              <a:schemeClr val="bg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Top"/>
              <a:lightRig rig="threePt" dir="t"/>
            </a:scene3d>
          </a:bodyPr>
          <a:lstStyle/>
          <a:p>
            <a:pPr algn="ctr"/>
            <a:endParaRPr lang="en-US">
              <a:solidFill>
                <a:schemeClr val="tx1"/>
              </a:solidFill>
              <a:latin typeface="Source Sans Pro" panose="020B0503030403020204"/>
            </a:endParaRPr>
          </a:p>
        </p:txBody>
      </p:sp>
      <p:sp>
        <p:nvSpPr>
          <p:cNvPr id="40" name="Pie 39">
            <a:extLst>
              <a:ext uri="{C183D7F6-B498-43B3-948B-1728B52AA6E4}">
                <adec:decorative xmlns:adec="http://schemas.microsoft.com/office/drawing/2017/decorative" val="1"/>
              </a:ext>
            </a:extLst>
          </p:cNvPr>
          <p:cNvSpPr/>
          <p:nvPr/>
        </p:nvSpPr>
        <p:spPr>
          <a:xfrm>
            <a:off x="5360476" y="1881218"/>
            <a:ext cx="3360284" cy="3343609"/>
          </a:xfrm>
          <a:prstGeom prst="pie">
            <a:avLst>
              <a:gd name="adj1" fmla="val 20914"/>
              <a:gd name="adj2" fmla="val 1206817"/>
            </a:avLst>
          </a:prstGeom>
          <a:gradFill>
            <a:gsLst>
              <a:gs pos="0">
                <a:srgbClr val="002E6D"/>
              </a:gs>
              <a:gs pos="100000">
                <a:srgbClr val="007DBC"/>
              </a:gs>
            </a:gsLst>
            <a:lin ang="5400000" scaled="1"/>
          </a:gradFill>
          <a:ln w="9525">
            <a:solidFill>
              <a:schemeClr val="bg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Top"/>
              <a:lightRig rig="threePt" dir="t"/>
            </a:scene3d>
          </a:bodyPr>
          <a:lstStyle/>
          <a:p>
            <a:pPr algn="ctr"/>
            <a:endParaRPr lang="en-US">
              <a:solidFill>
                <a:schemeClr val="tx1"/>
              </a:solidFill>
              <a:latin typeface="Source Sans Pro" panose="020B0503030403020204"/>
            </a:endParaRPr>
          </a:p>
        </p:txBody>
      </p:sp>
      <p:sp>
        <p:nvSpPr>
          <p:cNvPr id="42" name="Pie 41">
            <a:extLst>
              <a:ext uri="{C183D7F6-B498-43B3-948B-1728B52AA6E4}">
                <adec:decorative xmlns:adec="http://schemas.microsoft.com/office/drawing/2017/decorative" val="1"/>
              </a:ext>
            </a:extLst>
          </p:cNvPr>
          <p:cNvSpPr/>
          <p:nvPr/>
        </p:nvSpPr>
        <p:spPr>
          <a:xfrm>
            <a:off x="5369894" y="1888405"/>
            <a:ext cx="3350866" cy="3343609"/>
          </a:xfrm>
          <a:prstGeom prst="pie">
            <a:avLst>
              <a:gd name="adj1" fmla="val 1181888"/>
              <a:gd name="adj2" fmla="val 3850774"/>
            </a:avLst>
          </a:prstGeom>
          <a:solidFill>
            <a:srgbClr val="002E6D"/>
          </a:solidFill>
          <a:ln w="9525">
            <a:solidFill>
              <a:schemeClr val="bg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Top"/>
              <a:lightRig rig="threePt" dir="t"/>
            </a:scene3d>
          </a:bodyPr>
          <a:lstStyle/>
          <a:p>
            <a:pPr algn="ctr"/>
            <a:endParaRPr lang="en-US">
              <a:solidFill>
                <a:schemeClr val="tx1"/>
              </a:solidFill>
              <a:latin typeface="Source Sans Pro" panose="020B0503030403020204"/>
            </a:endParaRPr>
          </a:p>
        </p:txBody>
      </p:sp>
      <p:sp>
        <p:nvSpPr>
          <p:cNvPr id="4" name="Slide Number Placeholder 3">
            <a:extLst>
              <a:ext uri="{FF2B5EF4-FFF2-40B4-BE49-F238E27FC236}">
                <a16:creationId xmlns:a16="http://schemas.microsoft.com/office/drawing/2014/main" id="{20F175EC-A86A-4094-9433-1CEDF8066549}"/>
              </a:ext>
            </a:extLst>
          </p:cNvPr>
          <p:cNvSpPr>
            <a:spLocks noGrp="1"/>
          </p:cNvSpPr>
          <p:nvPr>
            <p:ph type="sldNum" sz="quarter" idx="12"/>
          </p:nvPr>
        </p:nvSpPr>
        <p:spPr>
          <a:xfrm>
            <a:off x="6863885" y="6340063"/>
            <a:ext cx="2057400" cy="365125"/>
          </a:xfrm>
        </p:spPr>
        <p:txBody>
          <a:bodyPr/>
          <a:lstStyle/>
          <a:p>
            <a:fld id="{B1AB44B9-F1EC-4F4B-88D4-413245C9CD3E}" type="slidenum">
              <a:rPr lang="en-US" sz="2000" smtClean="0">
                <a:solidFill>
                  <a:schemeClr val="tx1"/>
                </a:solidFill>
                <a:latin typeface="Source Sans Pro" panose="020B0503030403020204"/>
              </a:rPr>
              <a:pPr/>
              <a:t>5</a:t>
            </a:fld>
            <a:endParaRPr lang="en-US" sz="2000" dirty="0">
              <a:solidFill>
                <a:schemeClr val="tx1"/>
              </a:solidFill>
              <a:latin typeface="Source Sans Pro" panose="020B0503030403020204"/>
            </a:endParaRPr>
          </a:p>
        </p:txBody>
      </p:sp>
    </p:spTree>
    <p:extLst>
      <p:ext uri="{BB962C8B-B14F-4D97-AF65-F5344CB8AC3E}">
        <p14:creationId xmlns:p14="http://schemas.microsoft.com/office/powerpoint/2010/main" val="125539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500"/>
                                        <p:tgtEl>
                                          <p:spTgt spid="6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11" grpId="0" animBg="1"/>
      <p:bldP spid="43" grpId="0" animBg="1"/>
      <p:bldP spid="41" grpId="0" animBg="1"/>
      <p:bldP spid="40" grpId="0" animBg="1"/>
      <p:bldP spid="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CD02EAE9-6BF1-4E0D-9A15-54F9D696D807}"/>
              </a:ext>
            </a:extLst>
          </p:cNvPr>
          <p:cNvSpPr>
            <a:spLocks noGrp="1"/>
          </p:cNvSpPr>
          <p:nvPr>
            <p:ph type="title"/>
          </p:nvPr>
        </p:nvSpPr>
        <p:spPr>
          <a:xfrm>
            <a:off x="671725" y="231310"/>
            <a:ext cx="7886700" cy="708348"/>
          </a:xfrm>
        </p:spPr>
        <p:txBody>
          <a:bodyPr/>
          <a:lstStyle/>
          <a:p>
            <a:r>
              <a:rPr lang="en-US" sz="2800" dirty="0">
                <a:solidFill>
                  <a:srgbClr val="002E6D"/>
                </a:solidFill>
              </a:rPr>
              <a:t>Historically Underutilized Business Zone </a:t>
            </a:r>
            <a:br>
              <a:rPr lang="en-US" sz="2800" dirty="0">
                <a:solidFill>
                  <a:srgbClr val="002E6D"/>
                </a:solidFill>
              </a:rPr>
            </a:br>
            <a:r>
              <a:rPr lang="en-US" sz="2800" dirty="0">
                <a:solidFill>
                  <a:srgbClr val="002E6D"/>
                </a:solidFill>
              </a:rPr>
              <a:t>(HUBZone) Certification</a:t>
            </a:r>
          </a:p>
        </p:txBody>
      </p:sp>
      <p:pic>
        <p:nvPicPr>
          <p:cNvPr id="5" name="Picture 4" descr="Image of an engineering drawing blueprints.">
            <a:extLst>
              <a:ext uri="{FF2B5EF4-FFF2-40B4-BE49-F238E27FC236}">
                <a16:creationId xmlns:a16="http://schemas.microsoft.com/office/drawing/2014/main" id="{2FC7A28E-1DBB-4412-B2E1-913D9E6882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0" y="1215025"/>
            <a:ext cx="6136548" cy="5029200"/>
          </a:xfrm>
          <a:prstGeom prst="rect">
            <a:avLst/>
          </a:prstGeom>
          <a:ln>
            <a:noFill/>
          </a:ln>
          <a:effectLst/>
        </p:spPr>
      </p:pic>
      <p:sp>
        <p:nvSpPr>
          <p:cNvPr id="2" name="Rectangle 1">
            <a:extLst>
              <a:ext uri="{FF2B5EF4-FFF2-40B4-BE49-F238E27FC236}">
                <a16:creationId xmlns:a16="http://schemas.microsoft.com/office/drawing/2014/main" id="{CF41626A-DA4C-4AA9-8C47-AB5048BC0A16}"/>
              </a:ext>
              <a:ext uri="{C183D7F6-B498-43B3-948B-1728B52AA6E4}">
                <adec:decorative xmlns:adec="http://schemas.microsoft.com/office/drawing/2017/decorative" val="1"/>
              </a:ext>
            </a:extLst>
          </p:cNvPr>
          <p:cNvSpPr/>
          <p:nvPr/>
        </p:nvSpPr>
        <p:spPr>
          <a:xfrm>
            <a:off x="5419725" y="923857"/>
            <a:ext cx="3724274" cy="5535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911CFAC8-A25A-44EF-9371-33E9E10D49D5}"/>
              </a:ext>
              <a:ext uri="{C183D7F6-B498-43B3-948B-1728B52AA6E4}">
                <adec:decorative xmlns:adec="http://schemas.microsoft.com/office/drawing/2017/decorative" val="1"/>
              </a:ext>
            </a:extLst>
          </p:cNvPr>
          <p:cNvSpPr/>
          <p:nvPr/>
        </p:nvSpPr>
        <p:spPr>
          <a:xfrm flipH="1">
            <a:off x="5419724" y="1598329"/>
            <a:ext cx="3724275" cy="1133475"/>
          </a:xfrm>
          <a:prstGeom prst="snip1Rect">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5581650" y="1811123"/>
            <a:ext cx="3562350" cy="707886"/>
          </a:xfrm>
          <a:prstGeom prst="rect">
            <a:avLst/>
          </a:prstGeom>
          <a:noFill/>
        </p:spPr>
        <p:txBody>
          <a:bodyPr wrap="square" rtlCol="0" anchor="ctr">
            <a:spAutoFit/>
          </a:bodyPr>
          <a:lstStyle/>
          <a:p>
            <a:r>
              <a:rPr lang="en-US" sz="2000" b="1">
                <a:solidFill>
                  <a:schemeClr val="bg1"/>
                </a:solidFill>
                <a:latin typeface="Source Sans Pro"/>
              </a:rPr>
              <a:t>Stimulate capital investment</a:t>
            </a:r>
          </a:p>
        </p:txBody>
      </p:sp>
      <p:sp>
        <p:nvSpPr>
          <p:cNvPr id="27" name="Rectangle: Single Corner Snipped 26">
            <a:extLst>
              <a:ext uri="{FF2B5EF4-FFF2-40B4-BE49-F238E27FC236}">
                <a16:creationId xmlns:a16="http://schemas.microsoft.com/office/drawing/2014/main" id="{0718C2CB-FC27-40B2-B6F7-3A850240B571}"/>
              </a:ext>
              <a:ext uri="{C183D7F6-B498-43B3-948B-1728B52AA6E4}">
                <adec:decorative xmlns:adec="http://schemas.microsoft.com/office/drawing/2017/decorative" val="1"/>
              </a:ext>
            </a:extLst>
          </p:cNvPr>
          <p:cNvSpPr/>
          <p:nvPr/>
        </p:nvSpPr>
        <p:spPr>
          <a:xfrm flipH="1">
            <a:off x="5419724" y="3053914"/>
            <a:ext cx="3724275" cy="1133475"/>
          </a:xfrm>
          <a:prstGeom prst="snip1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TextBox 90"/>
          <p:cNvSpPr txBox="1"/>
          <p:nvPr/>
        </p:nvSpPr>
        <p:spPr>
          <a:xfrm>
            <a:off x="5581649" y="3403762"/>
            <a:ext cx="3638550" cy="400110"/>
          </a:xfrm>
          <a:prstGeom prst="rect">
            <a:avLst/>
          </a:prstGeom>
          <a:noFill/>
        </p:spPr>
        <p:txBody>
          <a:bodyPr wrap="square" rtlCol="0" anchor="ctr">
            <a:spAutoFit/>
          </a:bodyPr>
          <a:lstStyle/>
          <a:p>
            <a:r>
              <a:rPr lang="en-US" sz="2000" b="1">
                <a:solidFill>
                  <a:schemeClr val="bg1"/>
                </a:solidFill>
                <a:latin typeface="Source Sans Pro"/>
              </a:rPr>
              <a:t>Build capacity and grow</a:t>
            </a:r>
          </a:p>
        </p:txBody>
      </p:sp>
      <p:sp>
        <p:nvSpPr>
          <p:cNvPr id="28" name="Rectangle: Single Corner Snipped 27">
            <a:extLst>
              <a:ext uri="{FF2B5EF4-FFF2-40B4-BE49-F238E27FC236}">
                <a16:creationId xmlns:a16="http://schemas.microsoft.com/office/drawing/2014/main" id="{238D1D22-93D6-4EA6-8210-EBE265F62387}"/>
              </a:ext>
              <a:ext uri="{C183D7F6-B498-43B3-948B-1728B52AA6E4}">
                <adec:decorative xmlns:adec="http://schemas.microsoft.com/office/drawing/2017/decorative" val="1"/>
              </a:ext>
            </a:extLst>
          </p:cNvPr>
          <p:cNvSpPr/>
          <p:nvPr/>
        </p:nvSpPr>
        <p:spPr>
          <a:xfrm flipH="1">
            <a:off x="5419724" y="4509500"/>
            <a:ext cx="3724275" cy="1133475"/>
          </a:xfrm>
          <a:prstGeom prst="snip1Rect">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A102194-BD4A-4753-9CD6-78BCE3D41B2B}"/>
              </a:ext>
            </a:extLst>
          </p:cNvPr>
          <p:cNvSpPr txBox="1"/>
          <p:nvPr/>
        </p:nvSpPr>
        <p:spPr>
          <a:xfrm>
            <a:off x="5734050" y="4726389"/>
            <a:ext cx="3409949" cy="707886"/>
          </a:xfrm>
          <a:prstGeom prst="rect">
            <a:avLst/>
          </a:prstGeom>
          <a:noFill/>
        </p:spPr>
        <p:txBody>
          <a:bodyPr wrap="square" rtlCol="0" anchor="ctr">
            <a:spAutoFit/>
          </a:bodyPr>
          <a:lstStyle/>
          <a:p>
            <a:r>
              <a:rPr lang="en-US" sz="2000" b="1">
                <a:solidFill>
                  <a:schemeClr val="bg1"/>
                </a:solidFill>
                <a:latin typeface="Source Sans Pro"/>
              </a:rPr>
              <a:t>Access HUBZone set-aside contract dollars</a:t>
            </a:r>
          </a:p>
        </p:txBody>
      </p:sp>
      <p:sp>
        <p:nvSpPr>
          <p:cNvPr id="41" name="Slide Number Placeholder 3">
            <a:extLst>
              <a:ext uri="{FF2B5EF4-FFF2-40B4-BE49-F238E27FC236}">
                <a16:creationId xmlns:a16="http://schemas.microsoft.com/office/drawing/2014/main" id="{89E9E4D4-5A51-4467-8A05-0F41A45C950C}"/>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50</a:t>
            </a:fld>
            <a:endParaRPr lang="en-US" sz="2000" dirty="0">
              <a:solidFill>
                <a:schemeClr val="tx1"/>
              </a:solidFill>
            </a:endParaRPr>
          </a:p>
        </p:txBody>
      </p:sp>
    </p:spTree>
    <p:extLst>
      <p:ext uri="{BB962C8B-B14F-4D97-AF65-F5344CB8AC3E}">
        <p14:creationId xmlns:p14="http://schemas.microsoft.com/office/powerpoint/2010/main" val="2645828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329066"/>
            <a:ext cx="8305800" cy="404812"/>
          </a:xfrm>
        </p:spPr>
        <p:txBody>
          <a:bodyPr>
            <a:normAutofit fontScale="90000"/>
          </a:bodyPr>
          <a:lstStyle/>
          <a:p>
            <a:pPr eaLnBrk="1" hangingPunct="1"/>
            <a:r>
              <a:rPr lang="en-US" altLang="en-US" dirty="0"/>
              <a:t>What is HUBZone?</a:t>
            </a:r>
          </a:p>
        </p:txBody>
      </p:sp>
      <p:pic>
        <p:nvPicPr>
          <p:cNvPr id="21506" name="Picture 2" descr="image showing two construction workers wearing yellow and red hard h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587" y="800834"/>
            <a:ext cx="212725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7" name="Content Placeholder 8"/>
          <p:cNvSpPr>
            <a:spLocks noGrp="1"/>
          </p:cNvSpPr>
          <p:nvPr>
            <p:ph idx="1"/>
          </p:nvPr>
        </p:nvSpPr>
        <p:spPr>
          <a:xfrm>
            <a:off x="548110" y="2331465"/>
            <a:ext cx="8305800" cy="2661781"/>
          </a:xfrm>
        </p:spPr>
        <p:txBody>
          <a:bodyPr/>
          <a:lstStyle/>
          <a:p>
            <a:pPr eaLnBrk="1" hangingPunct="1"/>
            <a:r>
              <a:rPr lang="en-US" sz="2800" dirty="0"/>
              <a:t>Historically Underutilized Business Zone</a:t>
            </a:r>
          </a:p>
          <a:p>
            <a:pPr eaLnBrk="1" hangingPunct="1"/>
            <a:r>
              <a:rPr lang="en-US" sz="2800" dirty="0"/>
              <a:t>Program is designed to help small firms in certain communities gain access to federal contract opportunities</a:t>
            </a:r>
          </a:p>
          <a:p>
            <a:pPr eaLnBrk="1" hangingPunct="1"/>
            <a:r>
              <a:rPr lang="en-US" sz="2800" dirty="0"/>
              <a:t>HUBZone areas: typically, areas of low median household incomes or high unemployment, or both</a:t>
            </a:r>
          </a:p>
        </p:txBody>
      </p:sp>
      <p:sp>
        <p:nvSpPr>
          <p:cNvPr id="4" name="Rectangle 6"/>
          <p:cNvSpPr>
            <a:spLocks noChangeArrowheads="1"/>
          </p:cNvSpPr>
          <p:nvPr/>
        </p:nvSpPr>
        <p:spPr bwMode="auto">
          <a:xfrm>
            <a:off x="458787" y="5036884"/>
            <a:ext cx="8070850" cy="757130"/>
          </a:xfrm>
          <a:prstGeom prst="rect">
            <a:avLst/>
          </a:prstGeom>
          <a:noFill/>
          <a:ln w="9525" algn="ctr">
            <a:noFill/>
            <a:miter lim="800000"/>
            <a:headEnd/>
            <a:tailEnd/>
          </a:ln>
          <a:effectLst/>
        </p:spPr>
        <p:txBody>
          <a:bodyPr wrap="square">
            <a:spAutoFit/>
          </a:bodyPr>
          <a:lstStyle/>
          <a:p>
            <a:pPr algn="ctr">
              <a:lnSpc>
                <a:spcPct val="90000"/>
              </a:lnSpc>
              <a:spcBef>
                <a:spcPct val="50000"/>
              </a:spcBef>
              <a:buClr>
                <a:schemeClr val="hlink"/>
              </a:buClr>
              <a:buSzPct val="60000"/>
              <a:buFont typeface="Wingdings" pitchFamily="2" charset="2"/>
              <a:buNone/>
              <a:defRPr/>
            </a:pPr>
            <a:r>
              <a:rPr lang="en-US" sz="2400" b="1" dirty="0">
                <a:solidFill>
                  <a:srgbClr val="0070C0"/>
                </a:solidFill>
                <a:latin typeface="Arial" charset="0"/>
                <a:ea typeface="ＭＳ Ｐゴシック" pitchFamily="1" charset="-128"/>
                <a:cs typeface="Arial" charset="0"/>
                <a:hlinkClick r:id="rId5">
                  <a:extLst>
                    <a:ext uri="{A12FA001-AC4F-418D-AE19-62706E023703}">
                      <ahyp:hlinkClr xmlns:ahyp="http://schemas.microsoft.com/office/drawing/2018/hyperlinkcolor" val="tx"/>
                    </a:ext>
                  </a:extLst>
                </a:hlinkClick>
              </a:rPr>
              <a:t>www.sba.gov/federal-contracting/contracting-assistance-programs/hubzone-program</a:t>
            </a:r>
            <a:endParaRPr lang="en-US" sz="2400" b="1" dirty="0">
              <a:solidFill>
                <a:srgbClr val="0070C0"/>
              </a:solidFill>
              <a:latin typeface="Arial" charset="0"/>
              <a:ea typeface="ＭＳ Ｐゴシック" pitchFamily="1" charset="-128"/>
              <a:cs typeface="Arial" charset="0"/>
            </a:endParaRPr>
          </a:p>
        </p:txBody>
      </p:sp>
      <p:sp>
        <p:nvSpPr>
          <p:cNvPr id="5" name="Rectangle 1"/>
          <p:cNvSpPr>
            <a:spLocks noChangeArrowheads="1"/>
          </p:cNvSpPr>
          <p:nvPr/>
        </p:nvSpPr>
        <p:spPr bwMode="auto">
          <a:xfrm>
            <a:off x="458787" y="6000750"/>
            <a:ext cx="15335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35000"/>
              </a:spcAft>
              <a:buClr>
                <a:srgbClr val="2BAFD0"/>
              </a:buClr>
              <a:buFont typeface="Wingdings" pitchFamily="2" charset="2"/>
              <a:buChar char="§"/>
              <a:defRPr sz="2800">
                <a:solidFill>
                  <a:srgbClr val="166276"/>
                </a:solidFill>
                <a:latin typeface="Arial" pitchFamily="34" charset="0"/>
                <a:ea typeface="ＭＳ Ｐゴシック" pitchFamily="34" charset="-128"/>
              </a:defRPr>
            </a:lvl1pPr>
            <a:lvl2pPr marL="742950" indent="-285750" eaLnBrk="0" hangingPunct="0">
              <a:spcBef>
                <a:spcPct val="20000"/>
              </a:spcBef>
              <a:spcAft>
                <a:spcPct val="35000"/>
              </a:spcAft>
              <a:buClr>
                <a:srgbClr val="2BAFD0"/>
              </a:buClr>
              <a:buFont typeface="Wingdings" pitchFamily="2" charset="2"/>
              <a:buChar char="§"/>
              <a:defRPr sz="2000">
                <a:solidFill>
                  <a:srgbClr val="727176"/>
                </a:solidFill>
                <a:latin typeface="Arial" pitchFamily="34" charset="0"/>
                <a:ea typeface="ＭＳ Ｐゴシック" pitchFamily="34" charset="-128"/>
              </a:defRPr>
            </a:lvl2pPr>
            <a:lvl3pPr marL="1143000" indent="-228600" eaLnBrk="0" hangingPunct="0">
              <a:spcBef>
                <a:spcPct val="20000"/>
              </a:spcBef>
              <a:spcAft>
                <a:spcPct val="35000"/>
              </a:spcAft>
              <a:buClr>
                <a:srgbClr val="2BAFD0"/>
              </a:buClr>
              <a:buFont typeface="Wingdings" pitchFamily="2" charset="2"/>
              <a:buChar char="§"/>
              <a:defRPr sz="2400">
                <a:solidFill>
                  <a:srgbClr val="2BAFD0"/>
                </a:solidFill>
                <a:latin typeface="Arial" pitchFamily="34" charset="0"/>
                <a:ea typeface="ＭＳ Ｐゴシック" pitchFamily="34" charset="-128"/>
              </a:defRPr>
            </a:lvl3pPr>
            <a:lvl4pPr marL="1600200" indent="-228600" eaLnBrk="0" hangingPunct="0">
              <a:spcBef>
                <a:spcPct val="20000"/>
              </a:spcBef>
              <a:spcAft>
                <a:spcPct val="35000"/>
              </a:spcAft>
              <a:buClr>
                <a:srgbClr val="2BAFD0"/>
              </a:buClr>
              <a:buFont typeface="Wingdings" pitchFamily="2" charset="2"/>
              <a:buChar char="§"/>
              <a:defRPr sz="1600">
                <a:solidFill>
                  <a:srgbClr val="176276"/>
                </a:solidFill>
                <a:latin typeface="Arial" pitchFamily="34" charset="0"/>
                <a:ea typeface="ＭＳ Ｐゴシック" pitchFamily="34" charset="-128"/>
              </a:defRPr>
            </a:lvl4pPr>
            <a:lvl5pPr marL="2057400" indent="-228600" eaLnBrk="0"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5pPr>
            <a:lvl6pPr marL="25146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6pPr>
            <a:lvl7pPr marL="29718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7pPr>
            <a:lvl8pPr marL="34290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8pPr>
            <a:lvl9pPr marL="38862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9pPr>
          </a:lstStyle>
          <a:p>
            <a:pPr eaLnBrk="1" hangingPunct="1">
              <a:spcBef>
                <a:spcPct val="0"/>
              </a:spcBef>
              <a:spcAft>
                <a:spcPct val="0"/>
              </a:spcAft>
              <a:buClrTx/>
              <a:buFontTx/>
              <a:buNone/>
            </a:pPr>
            <a:r>
              <a:rPr lang="en-US" altLang="en-US" sz="2000" b="1">
                <a:solidFill>
                  <a:srgbClr val="545555"/>
                </a:solidFill>
              </a:rPr>
              <a:t>FAR 19.13 </a:t>
            </a:r>
            <a:endParaRPr lang="en-US" altLang="en-US" sz="2000">
              <a:solidFill>
                <a:srgbClr val="545555"/>
              </a:solidFill>
            </a:endParaRPr>
          </a:p>
        </p:txBody>
      </p:sp>
      <p:sp>
        <p:nvSpPr>
          <p:cNvPr id="2" name="Slide Number Placeholder 3">
            <a:extLst>
              <a:ext uri="{FF2B5EF4-FFF2-40B4-BE49-F238E27FC236}">
                <a16:creationId xmlns:a16="http://schemas.microsoft.com/office/drawing/2014/main" id="{66D2B69B-D782-4266-70B7-72B3DE1068E7}"/>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51</a:t>
            </a:fld>
            <a:endParaRPr lang="en-US" sz="2000" dirty="0">
              <a:solidFill>
                <a:schemeClr val="tx1"/>
              </a:solidFill>
            </a:endParaRPr>
          </a:p>
        </p:txBody>
      </p:sp>
    </p:spTree>
    <p:custDataLst>
      <p:tags r:id="rId1"/>
    </p:custDataLst>
    <p:extLst>
      <p:ext uri="{BB962C8B-B14F-4D97-AF65-F5344CB8AC3E}">
        <p14:creationId xmlns:p14="http://schemas.microsoft.com/office/powerpoint/2010/main" val="3644784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341530"/>
            <a:ext cx="8305800" cy="472662"/>
          </a:xfrm>
        </p:spPr>
        <p:txBody>
          <a:bodyPr/>
          <a:lstStyle/>
          <a:p>
            <a:pPr eaLnBrk="1" hangingPunct="1"/>
            <a:r>
              <a:rPr lang="en-US" altLang="en-US" dirty="0"/>
              <a:t>Key Program Benefits</a:t>
            </a:r>
          </a:p>
        </p:txBody>
      </p:sp>
      <p:sp>
        <p:nvSpPr>
          <p:cNvPr id="6148" name="Content Placeholder 8"/>
          <p:cNvSpPr>
            <a:spLocks noGrp="1"/>
          </p:cNvSpPr>
          <p:nvPr>
            <p:ph idx="1"/>
          </p:nvPr>
        </p:nvSpPr>
        <p:spPr>
          <a:xfrm>
            <a:off x="685800" y="1371600"/>
            <a:ext cx="8001000" cy="3563655"/>
          </a:xfrm>
        </p:spPr>
        <p:txBody>
          <a:bodyPr/>
          <a:lstStyle/>
          <a:p>
            <a:pPr marL="0" indent="0" eaLnBrk="1" hangingPunct="1">
              <a:buNone/>
            </a:pPr>
            <a:r>
              <a:rPr lang="en-US" sz="2800" dirty="0"/>
              <a:t>The government has a mandate of awarding 3% of all prime contract dollars to HUBZone firms.</a:t>
            </a:r>
          </a:p>
          <a:p>
            <a:pPr marL="0" indent="0" eaLnBrk="1" hangingPunct="1">
              <a:buNone/>
            </a:pPr>
            <a:r>
              <a:rPr lang="en-US" sz="2800" dirty="0"/>
              <a:t>Two mechanisms:</a:t>
            </a:r>
          </a:p>
          <a:p>
            <a:pPr eaLnBrk="1" hangingPunct="1"/>
            <a:r>
              <a:rPr lang="en-US" sz="2800" dirty="0"/>
              <a:t>Contract set-asides and sole source</a:t>
            </a:r>
          </a:p>
          <a:p>
            <a:pPr eaLnBrk="1" hangingPunct="1"/>
            <a:r>
              <a:rPr lang="en-US" sz="2800" dirty="0"/>
              <a:t>10% Price Evaluation Preference (PEP) applied to full and open competition (PEP - only applies to the large business and not to the small business concern)</a:t>
            </a:r>
          </a:p>
        </p:txBody>
      </p:sp>
      <p:sp>
        <p:nvSpPr>
          <p:cNvPr id="4" name="Rectangle 3"/>
          <p:cNvSpPr/>
          <p:nvPr/>
        </p:nvSpPr>
        <p:spPr>
          <a:xfrm>
            <a:off x="2569633" y="5380910"/>
            <a:ext cx="3928533" cy="523220"/>
          </a:xfrm>
          <a:prstGeom prst="rect">
            <a:avLst/>
          </a:prstGeom>
        </p:spPr>
        <p:txBody>
          <a:bodyPr wrap="square">
            <a:spAutoFit/>
          </a:bodyPr>
          <a:lstStyle/>
          <a:p>
            <a:r>
              <a:rPr lang="en-US" altLang="en-US" sz="2800" b="1" dirty="0">
                <a:solidFill>
                  <a:srgbClr val="0033CC"/>
                </a:solidFill>
                <a:hlinkClick r:id="rId4"/>
              </a:rPr>
              <a:t>www.sba.gov/hubzone</a:t>
            </a:r>
            <a:endParaRPr lang="en-US" altLang="en-US" sz="2800" b="1" dirty="0">
              <a:solidFill>
                <a:srgbClr val="0033CC"/>
              </a:solidFill>
            </a:endParaRPr>
          </a:p>
        </p:txBody>
      </p:sp>
      <p:sp>
        <p:nvSpPr>
          <p:cNvPr id="2" name="Slide Number Placeholder 3">
            <a:extLst>
              <a:ext uri="{FF2B5EF4-FFF2-40B4-BE49-F238E27FC236}">
                <a16:creationId xmlns:a16="http://schemas.microsoft.com/office/drawing/2014/main" id="{B5D8A971-51DD-1205-273A-286B21DA2C3A}"/>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52</a:t>
            </a:fld>
            <a:endParaRPr lang="en-US" sz="2000" dirty="0">
              <a:solidFill>
                <a:schemeClr val="tx1"/>
              </a:solidFill>
            </a:endParaRPr>
          </a:p>
        </p:txBody>
      </p:sp>
    </p:spTree>
    <p:custDataLst>
      <p:tags r:id="rId1"/>
    </p:custDataLst>
    <p:extLst>
      <p:ext uri="{BB962C8B-B14F-4D97-AF65-F5344CB8AC3E}">
        <p14:creationId xmlns:p14="http://schemas.microsoft.com/office/powerpoint/2010/main" val="1969121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3"/>
          <p:cNvSpPr>
            <a:spLocks noGrp="1" noChangeArrowheads="1"/>
          </p:cNvSpPr>
          <p:nvPr>
            <p:ph type="title"/>
          </p:nvPr>
        </p:nvSpPr>
        <p:spPr>
          <a:xfrm>
            <a:off x="654301" y="355218"/>
            <a:ext cx="7831168" cy="496552"/>
          </a:xfrm>
        </p:spPr>
        <p:txBody>
          <a:bodyPr/>
          <a:lstStyle/>
          <a:p>
            <a:pPr algn="ctr" eaLnBrk="1" hangingPunct="1">
              <a:defRPr/>
            </a:pPr>
            <a:r>
              <a:rPr lang="en-US" sz="2800" dirty="0">
                <a:latin typeface="Source Sans Pro"/>
                <a:ea typeface="Source Sans Pro"/>
              </a:rPr>
              <a:t>HUBZone</a:t>
            </a:r>
            <a:r>
              <a:rPr lang="en-US" sz="2800" b="1" dirty="0">
                <a:latin typeface="Source Sans Pro"/>
                <a:ea typeface="Source Sans Pro"/>
              </a:rPr>
              <a:t> Sole Source</a:t>
            </a:r>
          </a:p>
        </p:txBody>
      </p:sp>
      <p:sp>
        <p:nvSpPr>
          <p:cNvPr id="17413" name="Rectangle 10"/>
          <p:cNvSpPr>
            <a:spLocks noGrp="1" noChangeArrowheads="1"/>
          </p:cNvSpPr>
          <p:nvPr>
            <p:ph type="body" sz="half" idx="4294967295"/>
          </p:nvPr>
        </p:nvSpPr>
        <p:spPr>
          <a:xfrm>
            <a:off x="2439438" y="1103053"/>
            <a:ext cx="4261104" cy="2491917"/>
          </a:xfrm>
        </p:spPr>
        <p:txBody>
          <a:bodyPr vert="horz" lIns="91440" tIns="45720" rIns="91440" bIns="45720" rtlCol="0" anchor="t">
            <a:normAutofit/>
          </a:bodyPr>
          <a:lstStyle/>
          <a:p>
            <a:pPr marL="0" indent="0" algn="ctr" eaLnBrk="1" hangingPunct="1">
              <a:lnSpc>
                <a:spcPct val="90000"/>
              </a:lnSpc>
              <a:buNone/>
            </a:pPr>
            <a:endParaRPr lang="en-US" altLang="en-US" sz="2400" b="1" dirty="0">
              <a:solidFill>
                <a:srgbClr val="003399"/>
              </a:solidFill>
            </a:endParaRPr>
          </a:p>
          <a:p>
            <a:pPr marL="513715" lvl="1" indent="-170815" eaLnBrk="1" hangingPunct="1">
              <a:lnSpc>
                <a:spcPct val="90000"/>
              </a:lnSpc>
              <a:spcAft>
                <a:spcPts val="3600"/>
              </a:spcAft>
            </a:pPr>
            <a:r>
              <a:rPr lang="en-US" altLang="en-US" sz="2400" dirty="0"/>
              <a:t>Only 1 Source</a:t>
            </a:r>
          </a:p>
          <a:p>
            <a:pPr marL="513715" lvl="1" indent="-170815" eaLnBrk="1" hangingPunct="1">
              <a:lnSpc>
                <a:spcPct val="90000"/>
              </a:lnSpc>
              <a:spcAft>
                <a:spcPts val="3600"/>
              </a:spcAft>
            </a:pPr>
            <a:r>
              <a:rPr lang="en-US" altLang="en-US" sz="2400" dirty="0">
                <a:latin typeface="Source Sans Pro"/>
                <a:ea typeface="Source Sans Pro"/>
              </a:rPr>
              <a:t>Up to $7.5M (</a:t>
            </a:r>
            <a:r>
              <a:rPr lang="en-US" altLang="en-US" sz="2400" dirty="0" err="1">
                <a:latin typeface="Source Sans Pro"/>
                <a:ea typeface="Source Sans Pro"/>
              </a:rPr>
              <a:t>mfg</a:t>
            </a:r>
            <a:r>
              <a:rPr lang="en-US" altLang="en-US" sz="2400" dirty="0">
                <a:latin typeface="Source Sans Pro"/>
                <a:ea typeface="Source Sans Pro"/>
              </a:rPr>
              <a:t>)</a:t>
            </a:r>
            <a:endParaRPr lang="en-US" altLang="en-US" sz="2400" dirty="0"/>
          </a:p>
          <a:p>
            <a:pPr marL="513715" lvl="1" indent="-170815"/>
            <a:r>
              <a:rPr lang="en-US" altLang="en-US" sz="2400" dirty="0">
                <a:latin typeface="Source Sans Pro"/>
                <a:ea typeface="Source Sans Pro"/>
              </a:rPr>
              <a:t>Up to $4.5 M (all other)</a:t>
            </a:r>
          </a:p>
          <a:p>
            <a:pPr marL="513715" lvl="1" indent="-170815" eaLnBrk="1" hangingPunct="1">
              <a:lnSpc>
                <a:spcPct val="90000"/>
              </a:lnSpc>
            </a:pPr>
            <a:endParaRPr lang="en-US" altLang="en-US" sz="2400" dirty="0"/>
          </a:p>
          <a:p>
            <a:pPr marL="342900" lvl="1" indent="0" eaLnBrk="1" hangingPunct="1">
              <a:lnSpc>
                <a:spcPct val="90000"/>
              </a:lnSpc>
              <a:buNone/>
            </a:pPr>
            <a:endParaRPr lang="en-US" altLang="en-US" sz="2400" dirty="0"/>
          </a:p>
        </p:txBody>
      </p:sp>
      <p:sp>
        <p:nvSpPr>
          <p:cNvPr id="2" name="Slide Number Placeholder 3">
            <a:extLst>
              <a:ext uri="{FF2B5EF4-FFF2-40B4-BE49-F238E27FC236}">
                <a16:creationId xmlns:a16="http://schemas.microsoft.com/office/drawing/2014/main" id="{CD48C808-967E-57F2-983E-2824738C40F3}"/>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53</a:t>
            </a:fld>
            <a:endParaRPr lang="en-US" sz="2000" dirty="0">
              <a:solidFill>
                <a:schemeClr val="tx1"/>
              </a:solidFill>
            </a:endParaRPr>
          </a:p>
        </p:txBody>
      </p:sp>
    </p:spTree>
    <p:extLst>
      <p:ext uri="{BB962C8B-B14F-4D97-AF65-F5344CB8AC3E}">
        <p14:creationId xmlns:p14="http://schemas.microsoft.com/office/powerpoint/2010/main" val="206822001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914400" y="384243"/>
            <a:ext cx="7391400" cy="559340"/>
          </a:xfrm>
        </p:spPr>
        <p:txBody>
          <a:bodyPr/>
          <a:lstStyle/>
          <a:p>
            <a:pPr>
              <a:defRPr/>
            </a:pPr>
            <a:r>
              <a:rPr lang="en-US" sz="2800" b="1" dirty="0">
                <a:latin typeface="Source Sans Pro" panose="020B0503030403020204" pitchFamily="34" charset="0"/>
                <a:ea typeface="Source Sans Pro" panose="020B0503030403020204" pitchFamily="34" charset="0"/>
              </a:rPr>
              <a:t>HUBZone </a:t>
            </a:r>
            <a:r>
              <a:rPr lang="en-US" sz="2800" dirty="0">
                <a:latin typeface="Source Sans Pro" panose="020B0503030403020204" pitchFamily="34" charset="0"/>
                <a:ea typeface="Source Sans Pro" panose="020B0503030403020204" pitchFamily="34" charset="0"/>
              </a:rPr>
              <a:t>Qualifications</a:t>
            </a:r>
            <a:endParaRPr lang="en-US" sz="2800" b="1" dirty="0">
              <a:latin typeface="Source Sans Pro" panose="020B0503030403020204" pitchFamily="34" charset="0"/>
              <a:ea typeface="Source Sans Pro" panose="020B0503030403020204" pitchFamily="34" charset="0"/>
            </a:endParaRPr>
          </a:p>
        </p:txBody>
      </p:sp>
      <p:sp>
        <p:nvSpPr>
          <p:cNvPr id="16387" name="Rectangle 3"/>
          <p:cNvSpPr>
            <a:spLocks noGrp="1" noChangeArrowheads="1"/>
          </p:cNvSpPr>
          <p:nvPr>
            <p:ph sz="quarter" idx="1"/>
          </p:nvPr>
        </p:nvSpPr>
        <p:spPr>
          <a:xfrm>
            <a:off x="354904" y="943583"/>
            <a:ext cx="8499006" cy="4647089"/>
          </a:xfrm>
        </p:spPr>
        <p:txBody>
          <a:bodyPr vert="horz" lIns="91440" tIns="45720" rIns="91440" bIns="45720" rtlCol="0" anchor="t">
            <a:normAutofit lnSpcReduction="10000"/>
          </a:bodyPr>
          <a:lstStyle/>
          <a:p>
            <a:pPr marL="170815" indent="-170815" eaLnBrk="1" hangingPunct="1">
              <a:buFont typeface="Wingdings 2" pitchFamily="18" charset="2"/>
              <a:buNone/>
            </a:pPr>
            <a:r>
              <a:rPr lang="en-US" altLang="en-US" sz="2400" dirty="0">
                <a:latin typeface="Source Sans Pro"/>
                <a:ea typeface="Source Sans Pro"/>
              </a:rPr>
              <a:t>Historically Underutilized Business Zones, or </a:t>
            </a:r>
            <a:r>
              <a:rPr lang="en-US" altLang="en-US" sz="2400" dirty="0" err="1">
                <a:latin typeface="Source Sans Pro"/>
                <a:ea typeface="Source Sans Pro"/>
              </a:rPr>
              <a:t>HUBZones</a:t>
            </a:r>
            <a:r>
              <a:rPr lang="en-US" altLang="en-US" sz="2400" dirty="0">
                <a:latin typeface="Source Sans Pro"/>
                <a:ea typeface="Source Sans Pro"/>
              </a:rPr>
              <a:t>	</a:t>
            </a:r>
            <a:endParaRPr lang="en-US" dirty="0">
              <a:latin typeface="Source Sans Pro"/>
              <a:ea typeface="Source Sans Pro"/>
            </a:endParaRPr>
          </a:p>
          <a:p>
            <a:pPr marL="0" indent="0" eaLnBrk="1" hangingPunct="1">
              <a:spcBef>
                <a:spcPts val="600"/>
              </a:spcBef>
              <a:spcAft>
                <a:spcPts val="1200"/>
              </a:spcAft>
              <a:buNone/>
            </a:pPr>
            <a:r>
              <a:rPr lang="en-US" altLang="en-US" sz="2400" dirty="0">
                <a:latin typeface="Source Sans Pro"/>
                <a:ea typeface="Source Sans Pro"/>
              </a:rPr>
              <a:t>Requirements:</a:t>
            </a:r>
          </a:p>
          <a:p>
            <a:pPr marL="170815" indent="-170815" eaLnBrk="1" hangingPunct="1"/>
            <a:r>
              <a:rPr lang="en-US" altLang="en-US" sz="2400" dirty="0">
                <a:latin typeface="Source Sans Pro"/>
                <a:ea typeface="Source Sans Pro"/>
              </a:rPr>
              <a:t>Must be a </a:t>
            </a:r>
            <a:r>
              <a:rPr lang="en-US" altLang="en-US" sz="2400" b="1" dirty="0">
                <a:latin typeface="Source Sans Pro"/>
                <a:ea typeface="Source Sans Pro"/>
              </a:rPr>
              <a:t>small business </a:t>
            </a:r>
            <a:r>
              <a:rPr lang="en-US" altLang="en-US" sz="2400" dirty="0">
                <a:latin typeface="Source Sans Pro"/>
                <a:ea typeface="Source Sans Pro"/>
              </a:rPr>
              <a:t>by SBA size standards</a:t>
            </a:r>
          </a:p>
          <a:p>
            <a:pPr marL="170815" indent="-170815">
              <a:spcAft>
                <a:spcPts val="1200"/>
              </a:spcAft>
            </a:pPr>
            <a:r>
              <a:rPr lang="en-US" altLang="en-US" sz="2400" dirty="0">
                <a:latin typeface="Source Sans Pro"/>
                <a:ea typeface="Source Sans Pro"/>
              </a:rPr>
              <a:t>Concern must be </a:t>
            </a:r>
            <a:r>
              <a:rPr lang="en-US" altLang="en-US" sz="2400" b="1" dirty="0">
                <a:latin typeface="Source Sans Pro"/>
                <a:ea typeface="Source Sans Pro"/>
              </a:rPr>
              <a:t>51% owned </a:t>
            </a:r>
            <a:r>
              <a:rPr lang="en-US" altLang="en-US" sz="2400" dirty="0">
                <a:latin typeface="Source Sans Pro"/>
                <a:ea typeface="Source Sans Pro"/>
              </a:rPr>
              <a:t>and controlled  by US Citizens, Community Development Corporation or Indian Tribes</a:t>
            </a:r>
          </a:p>
          <a:p>
            <a:pPr marL="170815" indent="-170815" eaLnBrk="1" hangingPunct="1">
              <a:spcAft>
                <a:spcPts val="1200"/>
              </a:spcAft>
            </a:pPr>
            <a:r>
              <a:rPr lang="en-US" altLang="en-US" sz="2400" dirty="0">
                <a:latin typeface="Source Sans Pro"/>
                <a:ea typeface="Source Sans Pro"/>
              </a:rPr>
              <a:t>The principal office must be </a:t>
            </a:r>
            <a:r>
              <a:rPr lang="en-US" altLang="en-US" sz="2400" b="1" dirty="0">
                <a:latin typeface="Source Sans Pro"/>
                <a:ea typeface="Source Sans Pro"/>
              </a:rPr>
              <a:t>located in a HUBZone</a:t>
            </a:r>
            <a:r>
              <a:rPr lang="en-US" altLang="en-US" sz="2400" dirty="0">
                <a:latin typeface="Source Sans Pro"/>
                <a:ea typeface="Source Sans Pro"/>
              </a:rPr>
              <a:t> (high-unemployment, low-income areas in economically distressed communities, referred to as, to promote job growth, capital investment and economic development in these areas, including Indian reservations.</a:t>
            </a:r>
          </a:p>
          <a:p>
            <a:pPr marL="170815" indent="-170815" eaLnBrk="1" hangingPunct="1"/>
            <a:r>
              <a:rPr lang="en-US" altLang="en-US" sz="2400" dirty="0">
                <a:latin typeface="Source Sans Pro"/>
                <a:ea typeface="Source Sans Pro"/>
              </a:rPr>
              <a:t>At least </a:t>
            </a:r>
            <a:r>
              <a:rPr lang="en-US" altLang="en-US" sz="2400" b="1" dirty="0">
                <a:latin typeface="Source Sans Pro"/>
                <a:ea typeface="Source Sans Pro"/>
              </a:rPr>
              <a:t>35% of the concerns employees </a:t>
            </a:r>
            <a:r>
              <a:rPr lang="en-US" altLang="en-US" sz="2400" dirty="0">
                <a:latin typeface="Source Sans Pro"/>
                <a:ea typeface="Source Sans Pro"/>
              </a:rPr>
              <a:t>must reside in any HUBZone</a:t>
            </a:r>
          </a:p>
        </p:txBody>
      </p:sp>
      <p:sp>
        <p:nvSpPr>
          <p:cNvPr id="2" name="Rectangle 1"/>
          <p:cNvSpPr/>
          <p:nvPr/>
        </p:nvSpPr>
        <p:spPr>
          <a:xfrm>
            <a:off x="2506755" y="5727412"/>
            <a:ext cx="4130490" cy="584775"/>
          </a:xfrm>
          <a:prstGeom prst="rect">
            <a:avLst/>
          </a:prstGeom>
        </p:spPr>
        <p:txBody>
          <a:bodyPr wrap="none">
            <a:spAutoFit/>
          </a:bodyPr>
          <a:lstStyle/>
          <a:p>
            <a:r>
              <a:rPr lang="en-US" altLang="en-US" sz="3200" b="1" dirty="0">
                <a:solidFill>
                  <a:srgbClr val="0033CC"/>
                </a:solidFill>
                <a:hlinkClick r:id="rId3"/>
              </a:rPr>
              <a:t>www.sba.gov/hubzone</a:t>
            </a:r>
            <a:endParaRPr lang="en-US" altLang="en-US" sz="3200" b="1" dirty="0">
              <a:solidFill>
                <a:srgbClr val="0033CC"/>
              </a:solidFill>
            </a:endParaRPr>
          </a:p>
        </p:txBody>
      </p:sp>
      <p:sp>
        <p:nvSpPr>
          <p:cNvPr id="3" name="Slide Number Placeholder 3">
            <a:extLst>
              <a:ext uri="{FF2B5EF4-FFF2-40B4-BE49-F238E27FC236}">
                <a16:creationId xmlns:a16="http://schemas.microsoft.com/office/drawing/2014/main" id="{431B98B7-856F-2FA1-9B26-30C23C0F69C6}"/>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54</a:t>
            </a:fld>
            <a:endParaRPr lang="en-US" sz="2000" dirty="0">
              <a:solidFill>
                <a:schemeClr val="tx1"/>
              </a:solidFill>
            </a:endParaRPr>
          </a:p>
        </p:txBody>
      </p:sp>
    </p:spTree>
    <p:extLst>
      <p:ext uri="{BB962C8B-B14F-4D97-AF65-F5344CB8AC3E}">
        <p14:creationId xmlns:p14="http://schemas.microsoft.com/office/powerpoint/2010/main" val="420507662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409AF-BD04-DDFC-EA09-1BB28ED15A53}"/>
              </a:ext>
            </a:extLst>
          </p:cNvPr>
          <p:cNvSpPr>
            <a:spLocks noGrp="1"/>
          </p:cNvSpPr>
          <p:nvPr>
            <p:ph type="title"/>
          </p:nvPr>
        </p:nvSpPr>
        <p:spPr>
          <a:xfrm>
            <a:off x="629841" y="-438172"/>
            <a:ext cx="7886700" cy="438172"/>
          </a:xfrm>
        </p:spPr>
        <p:txBody>
          <a:bodyPr vert="horz" lIns="91440" tIns="45720" rIns="91440" bIns="45720" rtlCol="0" anchor="b">
            <a:normAutofit fontScale="90000"/>
          </a:bodyPr>
          <a:lstStyle/>
          <a:p>
            <a:r>
              <a:rPr lang="en-US" dirty="0">
                <a:solidFill>
                  <a:srgbClr val="E9EDF2"/>
                </a:solidFill>
              </a:rPr>
              <a:t>HUBZone map landing page</a:t>
            </a:r>
          </a:p>
        </p:txBody>
      </p:sp>
      <p:sp>
        <p:nvSpPr>
          <p:cNvPr id="6" name="Title 4"/>
          <p:cNvSpPr txBox="1">
            <a:spLocks/>
          </p:cNvSpPr>
          <p:nvPr/>
        </p:nvSpPr>
        <p:spPr>
          <a:xfrm>
            <a:off x="647700" y="288338"/>
            <a:ext cx="7886700" cy="438172"/>
          </a:xfrm>
          <a:prstGeom prst="rect">
            <a:avLst/>
          </a:prstGeom>
        </p:spPr>
        <p:txBody>
          <a:bodyPr vert="horz" lIns="91440" tIns="45720" rIns="91440" bIns="45720" rtlCol="0" anchor="t">
            <a:normAutofit lnSpcReduction="10000"/>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dirty="0"/>
              <a:t>The HUBZone maps landing page</a:t>
            </a:r>
          </a:p>
        </p:txBody>
      </p:sp>
      <p:pic>
        <p:nvPicPr>
          <p:cNvPr id="6146" name="Picture 2" descr="picture showing two people looking at a map and a computer&#10;"/>
          <p:cNvPicPr>
            <a:picLocks noChangeAspect="1" noChangeArrowheads="1"/>
          </p:cNvPicPr>
          <p:nvPr/>
        </p:nvPicPr>
        <p:blipFill rotWithShape="1">
          <a:blip r:embed="rId4">
            <a:extLst>
              <a:ext uri="{28A0092B-C50C-407E-A947-70E740481C1C}">
                <a14:useLocalDpi xmlns:a14="http://schemas.microsoft.com/office/drawing/2010/main" val="0"/>
              </a:ext>
            </a:extLst>
          </a:blip>
          <a:srcRect b="11937"/>
          <a:stretch/>
        </p:blipFill>
        <p:spPr bwMode="auto">
          <a:xfrm>
            <a:off x="1828800" y="1151966"/>
            <a:ext cx="5323114" cy="3906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28801" y="5385128"/>
            <a:ext cx="5323114" cy="646331"/>
          </a:xfrm>
          <a:prstGeom prst="rect">
            <a:avLst/>
          </a:prstGeom>
        </p:spPr>
        <p:txBody>
          <a:bodyPr wrap="square">
            <a:spAutoFit/>
          </a:bodyPr>
          <a:lstStyle/>
          <a:p>
            <a:pPr algn="ctr"/>
            <a:r>
              <a:rPr lang="en-US" b="1" dirty="0">
                <a:latin typeface="Source Sans Pro" panose="020B0503030403020204" pitchFamily="34" charset="0"/>
                <a:ea typeface="Source Sans Pro" panose="020B0503030403020204" pitchFamily="34" charset="0"/>
                <a:hlinkClick r:id="rId5"/>
              </a:rPr>
              <a:t>www.sba.gov/federal-contracting/contracting-assistance-programs/hubzone-program</a:t>
            </a:r>
            <a:endParaRPr lang="en-US" b="1" dirty="0">
              <a:latin typeface="Source Sans Pro" panose="020B0503030403020204" pitchFamily="34" charset="0"/>
              <a:ea typeface="Source Sans Pro" panose="020B0503030403020204" pitchFamily="34" charset="0"/>
            </a:endParaRPr>
          </a:p>
        </p:txBody>
      </p:sp>
      <p:sp>
        <p:nvSpPr>
          <p:cNvPr id="3" name="Slide Number Placeholder 3">
            <a:extLst>
              <a:ext uri="{FF2B5EF4-FFF2-40B4-BE49-F238E27FC236}">
                <a16:creationId xmlns:a16="http://schemas.microsoft.com/office/drawing/2014/main" id="{F9F54842-F620-3E6D-D66A-78C839BBF0E2}"/>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55</a:t>
            </a:fld>
            <a:endParaRPr lang="en-US" sz="2000" dirty="0">
              <a:solidFill>
                <a:schemeClr val="tx1"/>
              </a:solidFill>
            </a:endParaRPr>
          </a:p>
        </p:txBody>
      </p:sp>
    </p:spTree>
    <p:custDataLst>
      <p:tags r:id="rId1"/>
    </p:custDataLst>
    <p:extLst>
      <p:ext uri="{BB962C8B-B14F-4D97-AF65-F5344CB8AC3E}">
        <p14:creationId xmlns:p14="http://schemas.microsoft.com/office/powerpoint/2010/main" val="3264813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DFBF92A-F9C3-70C6-2517-57FB41A33275}"/>
              </a:ext>
            </a:extLst>
          </p:cNvPr>
          <p:cNvSpPr>
            <a:spLocks noGrp="1"/>
          </p:cNvSpPr>
          <p:nvPr>
            <p:ph type="title"/>
          </p:nvPr>
        </p:nvSpPr>
        <p:spPr>
          <a:xfrm>
            <a:off x="629841" y="-438174"/>
            <a:ext cx="7886700" cy="438173"/>
          </a:xfrm>
        </p:spPr>
        <p:txBody>
          <a:bodyPr vert="horz" lIns="91440" tIns="45720" rIns="91440" bIns="45720" rtlCol="0" anchor="b">
            <a:normAutofit fontScale="90000"/>
          </a:bodyPr>
          <a:lstStyle/>
          <a:p>
            <a:r>
              <a:rPr lang="en-US" dirty="0" err="1">
                <a:solidFill>
                  <a:srgbClr val="E9EDF2"/>
                </a:solidFill>
              </a:rPr>
              <a:t>HuBZone</a:t>
            </a:r>
            <a:r>
              <a:rPr lang="en-US" dirty="0">
                <a:solidFill>
                  <a:srgbClr val="E9EDF2"/>
                </a:solidFill>
              </a:rPr>
              <a:t> </a:t>
            </a:r>
            <a:r>
              <a:rPr lang="en-US" dirty="0" err="1">
                <a:solidFill>
                  <a:srgbClr val="E9EDF2"/>
                </a:solidFill>
              </a:rPr>
              <a:t>en</a:t>
            </a:r>
            <a:r>
              <a:rPr lang="en-US" dirty="0">
                <a:solidFill>
                  <a:srgbClr val="E9EDF2"/>
                </a:solidFill>
              </a:rPr>
              <a:t> Puerto Rico</a:t>
            </a:r>
          </a:p>
        </p:txBody>
      </p:sp>
      <p:sp>
        <p:nvSpPr>
          <p:cNvPr id="7" name="Title 4"/>
          <p:cNvSpPr txBox="1">
            <a:spLocks/>
          </p:cNvSpPr>
          <p:nvPr/>
        </p:nvSpPr>
        <p:spPr>
          <a:xfrm>
            <a:off x="647700" y="288338"/>
            <a:ext cx="7886700" cy="438172"/>
          </a:xfrm>
          <a:prstGeom prst="rect">
            <a:avLst/>
          </a:prstGeom>
        </p:spPr>
        <p:txBody>
          <a:bodyPr vert="horz" lIns="91440" tIns="45720" rIns="91440" bIns="45720" rtlCol="0" anchor="t">
            <a:normAutofit fontScale="92500" lnSpcReduction="10000"/>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sz="2800" dirty="0" err="1"/>
              <a:t>HUBZones</a:t>
            </a:r>
            <a:r>
              <a:rPr lang="en-US" sz="2800" dirty="0"/>
              <a:t> </a:t>
            </a:r>
            <a:r>
              <a:rPr lang="en-US" sz="2800" dirty="0" err="1"/>
              <a:t>en</a:t>
            </a:r>
            <a:r>
              <a:rPr lang="en-US" sz="2800" dirty="0"/>
              <a:t> Puerto Rico</a:t>
            </a:r>
          </a:p>
        </p:txBody>
      </p:sp>
      <p:pic>
        <p:nvPicPr>
          <p:cNvPr id="4" name="Picture 3" descr="image showing the Puerto Rico HUB zones">
            <a:extLst>
              <a:ext uri="{FF2B5EF4-FFF2-40B4-BE49-F238E27FC236}">
                <a16:creationId xmlns:a16="http://schemas.microsoft.com/office/drawing/2014/main" id="{200B056F-EA50-46F7-B16F-5829598296FD}"/>
              </a:ext>
            </a:extLst>
          </p:cNvPr>
          <p:cNvPicPr>
            <a:picLocks noChangeAspect="1"/>
          </p:cNvPicPr>
          <p:nvPr/>
        </p:nvPicPr>
        <p:blipFill>
          <a:blip r:embed="rId4"/>
          <a:stretch>
            <a:fillRect/>
          </a:stretch>
        </p:blipFill>
        <p:spPr>
          <a:xfrm>
            <a:off x="59570" y="1737577"/>
            <a:ext cx="9024860" cy="3382845"/>
          </a:xfrm>
          <a:prstGeom prst="rect">
            <a:avLst/>
          </a:prstGeom>
        </p:spPr>
      </p:pic>
      <p:sp>
        <p:nvSpPr>
          <p:cNvPr id="6" name="Content Placeholder 5"/>
          <p:cNvSpPr>
            <a:spLocks noGrp="1"/>
          </p:cNvSpPr>
          <p:nvPr>
            <p:ph sz="quarter" idx="4"/>
          </p:nvPr>
        </p:nvSpPr>
        <p:spPr>
          <a:xfrm>
            <a:off x="647700" y="5466961"/>
            <a:ext cx="8167242" cy="620689"/>
          </a:xfrm>
        </p:spPr>
        <p:txBody>
          <a:bodyPr>
            <a:noAutofit/>
          </a:bodyPr>
          <a:lstStyle/>
          <a:p>
            <a:pPr marL="0" indent="0">
              <a:buNone/>
            </a:pPr>
            <a:r>
              <a:rPr lang="en-US" sz="2400" dirty="0"/>
              <a:t>Always check </a:t>
            </a:r>
            <a:r>
              <a:rPr lang="en-US" sz="2400" b="1" dirty="0">
                <a:hlinkClick r:id="rId5"/>
              </a:rPr>
              <a:t>https://maps.certify.sba.gov/hubzone/map </a:t>
            </a:r>
            <a:r>
              <a:rPr lang="en-US" sz="2400" dirty="0"/>
              <a:t>for the latest updates on qualified areas!</a:t>
            </a:r>
          </a:p>
        </p:txBody>
      </p:sp>
      <p:sp>
        <p:nvSpPr>
          <p:cNvPr id="2" name="Slide Number Placeholder 3">
            <a:extLst>
              <a:ext uri="{FF2B5EF4-FFF2-40B4-BE49-F238E27FC236}">
                <a16:creationId xmlns:a16="http://schemas.microsoft.com/office/drawing/2014/main" id="{81301E9E-E10D-C0C4-3DB7-6E528AFE0BF6}"/>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56</a:t>
            </a:fld>
            <a:endParaRPr lang="en-US" sz="2000" dirty="0">
              <a:solidFill>
                <a:schemeClr val="tx1"/>
              </a:solidFill>
            </a:endParaRPr>
          </a:p>
        </p:txBody>
      </p:sp>
    </p:spTree>
    <p:custDataLst>
      <p:tags r:id="rId1"/>
    </p:custDataLst>
    <p:extLst>
      <p:ext uri="{BB962C8B-B14F-4D97-AF65-F5344CB8AC3E}">
        <p14:creationId xmlns:p14="http://schemas.microsoft.com/office/powerpoint/2010/main" val="3885157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52CE157-3230-456B-F32B-96F5F27F31D3}"/>
              </a:ext>
            </a:extLst>
          </p:cNvPr>
          <p:cNvSpPr>
            <a:spLocks noGrp="1"/>
          </p:cNvSpPr>
          <p:nvPr>
            <p:ph type="title"/>
          </p:nvPr>
        </p:nvSpPr>
        <p:spPr>
          <a:xfrm>
            <a:off x="629841" y="-450700"/>
            <a:ext cx="7886700" cy="450699"/>
          </a:xfrm>
        </p:spPr>
        <p:txBody>
          <a:bodyPr vert="horz" lIns="91440" tIns="45720" rIns="91440" bIns="45720" rtlCol="0" anchor="b">
            <a:normAutofit fontScale="90000"/>
          </a:bodyPr>
          <a:lstStyle/>
          <a:p>
            <a:r>
              <a:rPr lang="en-US" dirty="0" err="1">
                <a:solidFill>
                  <a:srgbClr val="E9EDF2"/>
                </a:solidFill>
              </a:rPr>
              <a:t>HUBZones</a:t>
            </a:r>
            <a:r>
              <a:rPr lang="en-US" dirty="0">
                <a:solidFill>
                  <a:srgbClr val="E9EDF2"/>
                </a:solidFill>
              </a:rPr>
              <a:t> in Puerto Rico</a:t>
            </a:r>
          </a:p>
        </p:txBody>
      </p:sp>
      <p:sp>
        <p:nvSpPr>
          <p:cNvPr id="7" name="Title 4"/>
          <p:cNvSpPr txBox="1">
            <a:spLocks/>
          </p:cNvSpPr>
          <p:nvPr/>
        </p:nvSpPr>
        <p:spPr>
          <a:xfrm>
            <a:off x="647700" y="288338"/>
            <a:ext cx="7886700" cy="450698"/>
          </a:xfrm>
          <a:prstGeom prst="rect">
            <a:avLst/>
          </a:prstGeom>
        </p:spPr>
        <p:txBody>
          <a:bodyPr vert="horz" lIns="91440" tIns="45720" rIns="91440" bIns="45720" rtlCol="0" anchor="t">
            <a:normAutofit lnSpcReduction="10000"/>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sz="2800" dirty="0" err="1"/>
              <a:t>HUBZones</a:t>
            </a:r>
            <a:r>
              <a:rPr lang="en-US" sz="2800" dirty="0"/>
              <a:t> </a:t>
            </a:r>
            <a:r>
              <a:rPr lang="en-US" sz="2800" dirty="0" err="1"/>
              <a:t>en</a:t>
            </a:r>
            <a:r>
              <a:rPr lang="en-US" sz="2800" dirty="0"/>
              <a:t> Puerto Rico</a:t>
            </a:r>
          </a:p>
        </p:txBody>
      </p:sp>
      <p:pic>
        <p:nvPicPr>
          <p:cNvPr id="5" name="Picture 4" descr="image showing the Puerto Rico HUB zones">
            <a:extLst>
              <a:ext uri="{FF2B5EF4-FFF2-40B4-BE49-F238E27FC236}">
                <a16:creationId xmlns:a16="http://schemas.microsoft.com/office/drawing/2014/main" id="{725E2B86-0812-C259-B5C3-1557A38895B2}"/>
              </a:ext>
            </a:extLst>
          </p:cNvPr>
          <p:cNvPicPr>
            <a:picLocks noChangeAspect="1"/>
          </p:cNvPicPr>
          <p:nvPr/>
        </p:nvPicPr>
        <p:blipFill>
          <a:blip r:embed="rId4"/>
          <a:stretch>
            <a:fillRect/>
          </a:stretch>
        </p:blipFill>
        <p:spPr>
          <a:xfrm>
            <a:off x="69231" y="1315469"/>
            <a:ext cx="8974561" cy="4168435"/>
          </a:xfrm>
          <a:prstGeom prst="rect">
            <a:avLst/>
          </a:prstGeom>
        </p:spPr>
      </p:pic>
      <p:sp>
        <p:nvSpPr>
          <p:cNvPr id="6" name="Content Placeholder 5"/>
          <p:cNvSpPr>
            <a:spLocks noGrp="1"/>
          </p:cNvSpPr>
          <p:nvPr>
            <p:ph sz="quarter" idx="4"/>
          </p:nvPr>
        </p:nvSpPr>
        <p:spPr>
          <a:xfrm>
            <a:off x="647700" y="5667377"/>
            <a:ext cx="8167242" cy="762000"/>
          </a:xfrm>
        </p:spPr>
        <p:txBody>
          <a:bodyPr>
            <a:normAutofit fontScale="85000" lnSpcReduction="10000"/>
          </a:bodyPr>
          <a:lstStyle/>
          <a:p>
            <a:pPr marL="0" indent="0">
              <a:buNone/>
            </a:pPr>
            <a:r>
              <a:rPr lang="en-US" sz="2000" dirty="0"/>
              <a:t>The HUBZone map is changing! Find out if your business will be in a designated HUBZone. Check the official preview of the new HUBZone map. </a:t>
            </a:r>
            <a:r>
              <a:rPr lang="en-US" sz="2000" dirty="0">
                <a:hlinkClick r:id="rId5"/>
              </a:rPr>
              <a:t>https://preview-maps.certify.sba.gov/hubzone/map#center=18.474697,-66.299148&amp;zoom=9</a:t>
            </a:r>
            <a:endParaRPr lang="en-US" sz="2000" dirty="0"/>
          </a:p>
        </p:txBody>
      </p:sp>
      <p:sp>
        <p:nvSpPr>
          <p:cNvPr id="2" name="Slide Number Placeholder 3">
            <a:extLst>
              <a:ext uri="{FF2B5EF4-FFF2-40B4-BE49-F238E27FC236}">
                <a16:creationId xmlns:a16="http://schemas.microsoft.com/office/drawing/2014/main" id="{629B83EC-72CA-5B99-0A03-498E6E40F568}"/>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57</a:t>
            </a:fld>
            <a:endParaRPr lang="en-US" sz="2000" dirty="0">
              <a:solidFill>
                <a:schemeClr val="tx1"/>
              </a:solidFill>
            </a:endParaRPr>
          </a:p>
        </p:txBody>
      </p:sp>
    </p:spTree>
    <p:custDataLst>
      <p:tags r:id="rId1"/>
    </p:custDataLst>
    <p:extLst>
      <p:ext uri="{BB962C8B-B14F-4D97-AF65-F5344CB8AC3E}">
        <p14:creationId xmlns:p14="http://schemas.microsoft.com/office/powerpoint/2010/main" val="2284145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CD02EAE9-6BF1-4E0D-9A15-54F9D696D807}"/>
              </a:ext>
            </a:extLst>
          </p:cNvPr>
          <p:cNvSpPr>
            <a:spLocks noGrp="1"/>
          </p:cNvSpPr>
          <p:nvPr>
            <p:ph type="title"/>
          </p:nvPr>
        </p:nvSpPr>
        <p:spPr>
          <a:xfrm>
            <a:off x="671725" y="234451"/>
            <a:ext cx="7886700" cy="598904"/>
          </a:xfrm>
        </p:spPr>
        <p:txBody>
          <a:bodyPr/>
          <a:lstStyle/>
          <a:p>
            <a:r>
              <a:rPr lang="en-US" sz="2800" dirty="0">
                <a:solidFill>
                  <a:srgbClr val="002E6D"/>
                </a:solidFill>
              </a:rPr>
              <a:t>8(a) Business Development Program</a:t>
            </a:r>
          </a:p>
        </p:txBody>
      </p:sp>
      <p:pic>
        <p:nvPicPr>
          <p:cNvPr id="3" name="Picture 2" descr="An instructor teaching a small group of young adults while marking on a board.">
            <a:extLst>
              <a:ext uri="{FF2B5EF4-FFF2-40B4-BE49-F238E27FC236}">
                <a16:creationId xmlns:a16="http://schemas.microsoft.com/office/drawing/2014/main" id="{898A7D0C-D128-4D87-A901-A723E423FE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792921"/>
            <a:ext cx="7972525" cy="5401386"/>
          </a:xfrm>
          <a:prstGeom prst="rect">
            <a:avLst/>
          </a:prstGeom>
        </p:spPr>
      </p:pic>
      <p:sp>
        <p:nvSpPr>
          <p:cNvPr id="13" name="Rectangle 12">
            <a:extLst>
              <a:ext uri="{FF2B5EF4-FFF2-40B4-BE49-F238E27FC236}">
                <a16:creationId xmlns:a16="http://schemas.microsoft.com/office/drawing/2014/main" id="{39580440-4D89-4BB7-9AC4-2ABD1BEB7146}"/>
              </a:ext>
              <a:ext uri="{C183D7F6-B498-43B3-948B-1728B52AA6E4}">
                <adec:decorative xmlns:adec="http://schemas.microsoft.com/office/drawing/2017/decorative" val="1"/>
              </a:ext>
            </a:extLst>
          </p:cNvPr>
          <p:cNvSpPr/>
          <p:nvPr/>
        </p:nvSpPr>
        <p:spPr>
          <a:xfrm>
            <a:off x="5419726" y="663693"/>
            <a:ext cx="3724274" cy="5535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911CFAC8-A25A-44EF-9371-33E9E10D49D5}"/>
              </a:ext>
              <a:ext uri="{C183D7F6-B498-43B3-948B-1728B52AA6E4}">
                <adec:decorative xmlns:adec="http://schemas.microsoft.com/office/drawing/2017/decorative" val="1"/>
              </a:ext>
            </a:extLst>
          </p:cNvPr>
          <p:cNvSpPr/>
          <p:nvPr/>
        </p:nvSpPr>
        <p:spPr>
          <a:xfrm flipH="1">
            <a:off x="5419725" y="1458697"/>
            <a:ext cx="3724274" cy="1133475"/>
          </a:xfrm>
          <a:prstGeom prst="snip1Rect">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5581649" y="1671491"/>
            <a:ext cx="3562350" cy="707886"/>
          </a:xfrm>
          <a:prstGeom prst="rect">
            <a:avLst/>
          </a:prstGeom>
          <a:noFill/>
        </p:spPr>
        <p:txBody>
          <a:bodyPr wrap="square" rtlCol="0" anchor="ctr">
            <a:spAutoFit/>
          </a:bodyPr>
          <a:lstStyle/>
          <a:p>
            <a:r>
              <a:rPr lang="en-US" sz="2000" b="1">
                <a:solidFill>
                  <a:schemeClr val="bg1"/>
                </a:solidFill>
                <a:latin typeface="Source Sans Pro"/>
              </a:rPr>
              <a:t>Access  to business development support</a:t>
            </a:r>
          </a:p>
        </p:txBody>
      </p:sp>
      <p:sp>
        <p:nvSpPr>
          <p:cNvPr id="27" name="Rectangle: Single Corner Snipped 26">
            <a:extLst>
              <a:ext uri="{FF2B5EF4-FFF2-40B4-BE49-F238E27FC236}">
                <a16:creationId xmlns:a16="http://schemas.microsoft.com/office/drawing/2014/main" id="{0718C2CB-FC27-40B2-B6F7-3A850240B571}"/>
              </a:ext>
              <a:ext uri="{C183D7F6-B498-43B3-948B-1728B52AA6E4}">
                <adec:decorative xmlns:adec="http://schemas.microsoft.com/office/drawing/2017/decorative" val="1"/>
              </a:ext>
            </a:extLst>
          </p:cNvPr>
          <p:cNvSpPr/>
          <p:nvPr/>
        </p:nvSpPr>
        <p:spPr>
          <a:xfrm flipH="1">
            <a:off x="5419724" y="2862262"/>
            <a:ext cx="3724275" cy="1133475"/>
          </a:xfrm>
          <a:prstGeom prst="snip1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TextBox 90"/>
          <p:cNvSpPr txBox="1"/>
          <p:nvPr/>
        </p:nvSpPr>
        <p:spPr>
          <a:xfrm>
            <a:off x="5581649" y="3058222"/>
            <a:ext cx="3638550" cy="707886"/>
          </a:xfrm>
          <a:prstGeom prst="rect">
            <a:avLst/>
          </a:prstGeom>
          <a:noFill/>
        </p:spPr>
        <p:txBody>
          <a:bodyPr wrap="square" rtlCol="0" anchor="ctr">
            <a:spAutoFit/>
          </a:bodyPr>
          <a:lstStyle/>
          <a:p>
            <a:r>
              <a:rPr lang="en-US" sz="2000" b="1">
                <a:solidFill>
                  <a:schemeClr val="bg1"/>
                </a:solidFill>
                <a:latin typeface="Source Sans Pro"/>
              </a:rPr>
              <a:t>Build capacity and grow through contracts</a:t>
            </a:r>
          </a:p>
        </p:txBody>
      </p:sp>
      <p:sp>
        <p:nvSpPr>
          <p:cNvPr id="28" name="Rectangle: Single Corner Snipped 27">
            <a:extLst>
              <a:ext uri="{FF2B5EF4-FFF2-40B4-BE49-F238E27FC236}">
                <a16:creationId xmlns:a16="http://schemas.microsoft.com/office/drawing/2014/main" id="{238D1D22-93D6-4EA6-8210-EBE265F62387}"/>
              </a:ext>
              <a:ext uri="{C183D7F6-B498-43B3-948B-1728B52AA6E4}">
                <adec:decorative xmlns:adec="http://schemas.microsoft.com/office/drawing/2017/decorative" val="1"/>
              </a:ext>
            </a:extLst>
          </p:cNvPr>
          <p:cNvSpPr/>
          <p:nvPr/>
        </p:nvSpPr>
        <p:spPr>
          <a:xfrm flipH="1">
            <a:off x="5419723" y="4261732"/>
            <a:ext cx="3724275" cy="1133475"/>
          </a:xfrm>
          <a:prstGeom prst="snip1Rect">
            <a:avLst/>
          </a:prstGeom>
          <a:solidFill>
            <a:srgbClr val="00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A102194-BD4A-4753-9CD6-78BCE3D41B2B}"/>
              </a:ext>
            </a:extLst>
          </p:cNvPr>
          <p:cNvSpPr txBox="1"/>
          <p:nvPr/>
        </p:nvSpPr>
        <p:spPr>
          <a:xfrm>
            <a:off x="5581649" y="4478621"/>
            <a:ext cx="3562349" cy="707886"/>
          </a:xfrm>
          <a:prstGeom prst="rect">
            <a:avLst/>
          </a:prstGeom>
          <a:noFill/>
        </p:spPr>
        <p:txBody>
          <a:bodyPr wrap="square" rtlCol="0" anchor="ctr">
            <a:spAutoFit/>
          </a:bodyPr>
          <a:lstStyle/>
          <a:p>
            <a:r>
              <a:rPr lang="en-US" sz="2000" b="1">
                <a:solidFill>
                  <a:schemeClr val="bg1"/>
                </a:solidFill>
                <a:latin typeface="Source Sans Pro"/>
              </a:rPr>
              <a:t>Nine-year program available once per lifetime</a:t>
            </a:r>
          </a:p>
        </p:txBody>
      </p:sp>
      <p:sp>
        <p:nvSpPr>
          <p:cNvPr id="41" name="Slide Number Placeholder 3">
            <a:extLst>
              <a:ext uri="{FF2B5EF4-FFF2-40B4-BE49-F238E27FC236}">
                <a16:creationId xmlns:a16="http://schemas.microsoft.com/office/drawing/2014/main" id="{89E9E4D4-5A51-4467-8A05-0F41A45C950C}"/>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58</a:t>
            </a:fld>
            <a:endParaRPr lang="en-US" sz="2000" dirty="0">
              <a:solidFill>
                <a:schemeClr val="tx1"/>
              </a:solidFill>
            </a:endParaRPr>
          </a:p>
        </p:txBody>
      </p:sp>
    </p:spTree>
    <p:extLst>
      <p:ext uri="{BB962C8B-B14F-4D97-AF65-F5344CB8AC3E}">
        <p14:creationId xmlns:p14="http://schemas.microsoft.com/office/powerpoint/2010/main" val="3422786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43000" y="228600"/>
            <a:ext cx="7391400" cy="548014"/>
          </a:xfrm>
        </p:spPr>
        <p:txBody>
          <a:bodyPr/>
          <a:lstStyle/>
          <a:p>
            <a:pPr eaLnBrk="1" hangingPunct="1">
              <a:defRPr/>
            </a:pPr>
            <a:r>
              <a:rPr lang="en-US" sz="2800" b="1" dirty="0">
                <a:latin typeface="Source Sans Pro" panose="020B0503030403020204" pitchFamily="34" charset="0"/>
                <a:ea typeface="Source Sans Pro" panose="020B0503030403020204" pitchFamily="34" charset="0"/>
              </a:rPr>
              <a:t>Benefits of the 8(a) Program</a:t>
            </a:r>
          </a:p>
        </p:txBody>
      </p:sp>
      <p:sp>
        <p:nvSpPr>
          <p:cNvPr id="16387" name="Rectangle 3"/>
          <p:cNvSpPr>
            <a:spLocks noGrp="1" noChangeArrowheads="1"/>
          </p:cNvSpPr>
          <p:nvPr>
            <p:ph sz="quarter" idx="1"/>
          </p:nvPr>
        </p:nvSpPr>
        <p:spPr>
          <a:xfrm>
            <a:off x="701235" y="1371600"/>
            <a:ext cx="8016880" cy="3868558"/>
          </a:xfrm>
        </p:spPr>
        <p:txBody>
          <a:bodyPr/>
          <a:lstStyle/>
          <a:p>
            <a:pPr marL="0" indent="0">
              <a:buNone/>
            </a:pPr>
            <a:r>
              <a:rPr lang="en-US" sz="2800" dirty="0"/>
              <a:t>The program’s benefits for 8(a) certified companies include:</a:t>
            </a:r>
          </a:p>
          <a:p>
            <a:r>
              <a:rPr lang="en-US" sz="2800" dirty="0"/>
              <a:t>Contracting</a:t>
            </a:r>
          </a:p>
          <a:p>
            <a:r>
              <a:rPr lang="en-US" sz="2800" dirty="0"/>
              <a:t>Subcontracting</a:t>
            </a:r>
          </a:p>
          <a:p>
            <a:r>
              <a:rPr lang="en-US" sz="2800" dirty="0"/>
              <a:t>7(J) Trainings </a:t>
            </a:r>
          </a:p>
          <a:p>
            <a:r>
              <a:rPr lang="fr-FR" sz="2800" dirty="0"/>
              <a:t>Mentor-Protégé Program </a:t>
            </a:r>
          </a:p>
          <a:p>
            <a:r>
              <a:rPr lang="fr-FR" sz="2800" dirty="0"/>
              <a:t>Joint Venture Program </a:t>
            </a:r>
          </a:p>
          <a:p>
            <a:r>
              <a:rPr lang="fr-FR" altLang="en-US" sz="2800" dirty="0" err="1"/>
              <a:t>Nine-year</a:t>
            </a:r>
            <a:r>
              <a:rPr lang="fr-FR" altLang="en-US" sz="2800" dirty="0"/>
              <a:t> </a:t>
            </a:r>
            <a:r>
              <a:rPr lang="fr-FR" altLang="en-US" sz="2800" dirty="0" err="1"/>
              <a:t>Development</a:t>
            </a:r>
            <a:r>
              <a:rPr lang="fr-FR" altLang="en-US" sz="2800" dirty="0"/>
              <a:t> Program</a:t>
            </a:r>
            <a:endParaRPr lang="en-US" altLang="en-US" sz="2400" dirty="0"/>
          </a:p>
        </p:txBody>
      </p:sp>
      <p:sp>
        <p:nvSpPr>
          <p:cNvPr id="2" name="Rectangle 1"/>
          <p:cNvSpPr/>
          <p:nvPr/>
        </p:nvSpPr>
        <p:spPr>
          <a:xfrm>
            <a:off x="2096934" y="5486400"/>
            <a:ext cx="5001947" cy="461665"/>
          </a:xfrm>
          <a:prstGeom prst="rect">
            <a:avLst/>
          </a:prstGeom>
        </p:spPr>
        <p:txBody>
          <a:bodyPr wrap="none" lIns="91440" tIns="45720" rIns="91440" bIns="45720" anchor="t">
            <a:spAutoFit/>
          </a:bodyPr>
          <a:lstStyle/>
          <a:p>
            <a:r>
              <a:rPr lang="en-US" sz="2400" b="1" dirty="0">
                <a:hlinkClick r:id="rId3"/>
              </a:rPr>
              <a:t>www.sba.gov/federal-contracting/8a</a:t>
            </a:r>
            <a:r>
              <a:rPr lang="en-US" sz="2400" b="1" dirty="0"/>
              <a:t> </a:t>
            </a:r>
            <a:endParaRPr lang="en-US" altLang="en-US" sz="2400" b="1">
              <a:solidFill>
                <a:schemeClr val="tx1"/>
              </a:solidFill>
            </a:endParaRPr>
          </a:p>
        </p:txBody>
      </p:sp>
      <p:pic>
        <p:nvPicPr>
          <p:cNvPr id="24578" name="Picture 2" descr="image showing people raising their hands to ask a ques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3700" y="2171164"/>
            <a:ext cx="1608742" cy="228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3">
            <a:extLst>
              <a:ext uri="{FF2B5EF4-FFF2-40B4-BE49-F238E27FC236}">
                <a16:creationId xmlns:a16="http://schemas.microsoft.com/office/drawing/2014/main" id="{929EEA84-9F12-C85D-780A-BF58A694C382}"/>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59</a:t>
            </a:fld>
            <a:endParaRPr lang="en-US" sz="2000" dirty="0">
              <a:solidFill>
                <a:schemeClr val="tx1"/>
              </a:solidFill>
            </a:endParaRPr>
          </a:p>
        </p:txBody>
      </p:sp>
    </p:spTree>
    <p:extLst>
      <p:ext uri="{BB962C8B-B14F-4D97-AF65-F5344CB8AC3E}">
        <p14:creationId xmlns:p14="http://schemas.microsoft.com/office/powerpoint/2010/main" val="190814688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7026"/>
            <a:ext cx="7886700" cy="497270"/>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What is a Small Business?</a:t>
            </a:r>
          </a:p>
        </p:txBody>
      </p:sp>
      <p:sp>
        <p:nvSpPr>
          <p:cNvPr id="3" name="Content Placeholder 2"/>
          <p:cNvSpPr>
            <a:spLocks noGrp="1"/>
          </p:cNvSpPr>
          <p:nvPr>
            <p:ph sz="half" idx="1"/>
          </p:nvPr>
        </p:nvSpPr>
        <p:spPr>
          <a:xfrm>
            <a:off x="628650" y="1568825"/>
            <a:ext cx="7886700" cy="3842420"/>
          </a:xfrm>
        </p:spPr>
        <p:txBody>
          <a:bodyPr>
            <a:norm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Federal Acquisition Regulation (FAR) 2 Definitions</a:t>
            </a:r>
          </a:p>
          <a:p>
            <a:pPr marL="342875" lvl="1" indent="0">
              <a:buNone/>
            </a:pPr>
            <a:r>
              <a:rPr lang="en-US" sz="2800" b="0" i="1" dirty="0">
                <a:solidFill>
                  <a:srgbClr val="000000"/>
                </a:solidFill>
                <a:effectLst/>
                <a:latin typeface="Source Sans Pro" panose="020B0503030403020204" pitchFamily="34" charset="0"/>
                <a:ea typeface="Source Sans Pro" panose="020B0503030403020204" pitchFamily="34" charset="0"/>
              </a:rPr>
              <a:t>Small business concern</a:t>
            </a:r>
            <a:r>
              <a:rPr lang="en-US" sz="2800" b="0" i="0" dirty="0">
                <a:solidFill>
                  <a:srgbClr val="000000"/>
                </a:solidFill>
                <a:effectLst/>
                <a:latin typeface="Source Sans Pro" panose="020B0503030403020204" pitchFamily="34" charset="0"/>
                <a:ea typeface="Source Sans Pro" panose="020B0503030403020204" pitchFamily="34" charset="0"/>
              </a:rPr>
              <a:t> means a </a:t>
            </a:r>
            <a:r>
              <a:rPr lang="en-US" sz="2800" b="1" i="0" dirty="0">
                <a:solidFill>
                  <a:srgbClr val="000000"/>
                </a:solidFill>
                <a:effectLst/>
                <a:latin typeface="Source Sans Pro" panose="020B0503030403020204" pitchFamily="34" charset="0"/>
                <a:ea typeface="Source Sans Pro" panose="020B0503030403020204" pitchFamily="34" charset="0"/>
              </a:rPr>
              <a:t>concern</a:t>
            </a:r>
            <a:r>
              <a:rPr lang="en-US" sz="2800" b="0" i="0" dirty="0">
                <a:solidFill>
                  <a:srgbClr val="000000"/>
                </a:solidFill>
                <a:effectLst/>
                <a:latin typeface="Source Sans Pro" panose="020B0503030403020204" pitchFamily="34" charset="0"/>
                <a:ea typeface="Source Sans Pro" panose="020B0503030403020204" pitchFamily="34" charset="0"/>
              </a:rPr>
              <a:t>, including its affiliates, </a:t>
            </a:r>
          </a:p>
          <a:p>
            <a:pPr lvl="1"/>
            <a:r>
              <a:rPr lang="en-US" sz="2800" b="0" i="0" dirty="0">
                <a:solidFill>
                  <a:srgbClr val="000000"/>
                </a:solidFill>
                <a:effectLst/>
                <a:latin typeface="Source Sans Pro" panose="020B0503030403020204" pitchFamily="34" charset="0"/>
                <a:ea typeface="Source Sans Pro" panose="020B0503030403020204" pitchFamily="34" charset="0"/>
              </a:rPr>
              <a:t>that is independently owned and operated, </a:t>
            </a:r>
          </a:p>
          <a:p>
            <a:pPr lvl="1"/>
            <a:r>
              <a:rPr lang="en-US" sz="2800" b="0" i="0" dirty="0">
                <a:solidFill>
                  <a:srgbClr val="000000"/>
                </a:solidFill>
                <a:effectLst/>
                <a:latin typeface="Source Sans Pro" panose="020B0503030403020204" pitchFamily="34" charset="0"/>
                <a:ea typeface="Source Sans Pro" panose="020B0503030403020204" pitchFamily="34" charset="0"/>
              </a:rPr>
              <a:t>not dominant in the field of operation in which it is bidding on Government contracts, </a:t>
            </a:r>
          </a:p>
          <a:p>
            <a:pPr lvl="1"/>
            <a:r>
              <a:rPr lang="en-US" sz="2800" b="0" i="0" dirty="0">
                <a:solidFill>
                  <a:srgbClr val="000000"/>
                </a:solidFill>
                <a:effectLst/>
                <a:latin typeface="Source Sans Pro" panose="020B0503030403020204" pitchFamily="34" charset="0"/>
                <a:ea typeface="Source Sans Pro" panose="020B0503030403020204" pitchFamily="34" charset="0"/>
              </a:rPr>
              <a:t>and qualified as a small business under the criteria and size standards in 13 CFR part 121 (see </a:t>
            </a:r>
            <a:r>
              <a:rPr lang="en-US" sz="2800" b="0" i="0" u="sng" dirty="0">
                <a:solidFill>
                  <a:srgbClr val="1062AE"/>
                </a:solidFill>
                <a:effectLst/>
                <a:latin typeface="Source Sans Pro" panose="020B0503030403020204" pitchFamily="34" charset="0"/>
                <a:ea typeface="Source Sans Pro" panose="020B0503030403020204" pitchFamily="34" charset="0"/>
                <a:hlinkClick r:id="rId3"/>
              </a:rPr>
              <a:t>19.102</a:t>
            </a:r>
            <a:r>
              <a:rPr lang="en-US" sz="2800" b="0" i="0" dirty="0">
                <a:solidFill>
                  <a:srgbClr val="000000"/>
                </a:solidFill>
                <a:effectLst/>
                <a:latin typeface="Source Sans Pro" panose="020B0503030403020204" pitchFamily="34" charset="0"/>
                <a:ea typeface="Source Sans Pro" panose="020B0503030403020204" pitchFamily="34" charset="0"/>
              </a:rPr>
              <a:t>). </a:t>
            </a:r>
            <a:endParaRPr lang="en-US" sz="2000" dirty="0">
              <a:latin typeface="Source Sans Pro" panose="020B0503030403020204" pitchFamily="34" charset="0"/>
              <a:ea typeface="Source Sans Pro" panose="020B0503030403020204" pitchFamily="34" charset="0"/>
            </a:endParaRPr>
          </a:p>
        </p:txBody>
      </p:sp>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6</a:t>
            </a:fld>
            <a:endParaRPr lang="en-US" sz="2000" dirty="0">
              <a:solidFill>
                <a:schemeClr val="tx1"/>
              </a:solidFill>
            </a:endParaRPr>
          </a:p>
        </p:txBody>
      </p:sp>
    </p:spTree>
    <p:extLst>
      <p:ext uri="{BB962C8B-B14F-4D97-AF65-F5344CB8AC3E}">
        <p14:creationId xmlns:p14="http://schemas.microsoft.com/office/powerpoint/2010/main" val="3697671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600200" y="228600"/>
            <a:ext cx="6324600" cy="610644"/>
          </a:xfrm>
        </p:spPr>
        <p:txBody>
          <a:bodyPr>
            <a:normAutofit/>
          </a:bodyPr>
          <a:lstStyle/>
          <a:p>
            <a:pPr algn="ctr" eaLnBrk="1" hangingPunct="1">
              <a:defRPr/>
            </a:pPr>
            <a:r>
              <a:rPr lang="en-US" sz="3600" b="1" dirty="0">
                <a:latin typeface="+mn-lt"/>
              </a:rPr>
              <a:t>Eligibility for 8(a) Program</a:t>
            </a:r>
          </a:p>
        </p:txBody>
      </p:sp>
      <p:sp>
        <p:nvSpPr>
          <p:cNvPr id="193539" name="Rectangle 3"/>
          <p:cNvSpPr>
            <a:spLocks noGrp="1" noChangeArrowheads="1"/>
          </p:cNvSpPr>
          <p:nvPr>
            <p:ph sz="quarter" idx="1"/>
          </p:nvPr>
        </p:nvSpPr>
        <p:spPr>
          <a:xfrm>
            <a:off x="1173892" y="1285103"/>
            <a:ext cx="7010400" cy="3650152"/>
          </a:xfrm>
        </p:spPr>
        <p:txBody>
          <a:bodyPr>
            <a:noAutofit/>
          </a:bodyPr>
          <a:lstStyle/>
          <a:p>
            <a:pPr marL="274320" indent="-274320">
              <a:lnSpc>
                <a:spcPct val="120000"/>
              </a:lnSpc>
              <a:spcBef>
                <a:spcPts val="580"/>
              </a:spcBef>
              <a:buFont typeface="Wingdings 2"/>
              <a:buChar char=""/>
              <a:defRPr/>
            </a:pPr>
            <a:r>
              <a:rPr lang="en-US" sz="2400" dirty="0"/>
              <a:t>A small business 51% owned and controlled by US Citizen </a:t>
            </a:r>
          </a:p>
          <a:p>
            <a:pPr marL="274320" indent="-274320">
              <a:lnSpc>
                <a:spcPct val="120000"/>
              </a:lnSpc>
              <a:spcBef>
                <a:spcPts val="580"/>
              </a:spcBef>
              <a:buFont typeface="Wingdings 2"/>
              <a:buChar char=""/>
              <a:defRPr/>
            </a:pPr>
            <a:r>
              <a:rPr lang="en-US" sz="2400" dirty="0"/>
              <a:t>Not already have participated in the 8(a) program</a:t>
            </a:r>
          </a:p>
          <a:p>
            <a:pPr marL="274320" indent="-274320">
              <a:lnSpc>
                <a:spcPct val="120000"/>
              </a:lnSpc>
              <a:spcBef>
                <a:spcPts val="580"/>
              </a:spcBef>
              <a:buFont typeface="Wingdings 2"/>
              <a:buChar char=""/>
              <a:defRPr/>
            </a:pPr>
            <a:r>
              <a:rPr lang="en-US" sz="2400" dirty="0"/>
              <a:t>Have all its principals demonstrate good character</a:t>
            </a:r>
          </a:p>
          <a:p>
            <a:pPr marL="274320" indent="-274320">
              <a:lnSpc>
                <a:spcPct val="120000"/>
              </a:lnSpc>
              <a:spcBef>
                <a:spcPts val="580"/>
              </a:spcBef>
              <a:buFont typeface="Wingdings 2"/>
              <a:buChar char=""/>
              <a:defRPr/>
            </a:pPr>
            <a:r>
              <a:rPr lang="en-US" sz="2400" dirty="0"/>
              <a:t>Show potential for success and be able to perform successfully on contracts (In business at least 2 years to demonstrate potential for success)</a:t>
            </a:r>
          </a:p>
          <a:p>
            <a:pPr marL="274320" indent="-274320">
              <a:lnSpc>
                <a:spcPct val="120000"/>
              </a:lnSpc>
              <a:spcBef>
                <a:spcPts val="580"/>
              </a:spcBef>
              <a:buFont typeface="Wingdings 2"/>
              <a:buChar char=""/>
              <a:defRPr/>
            </a:pPr>
            <a:endParaRPr lang="en-US" sz="2000" dirty="0"/>
          </a:p>
          <a:p>
            <a:pPr marL="274320" indent="-274320" eaLnBrk="1" fontAlgn="auto" hangingPunct="1">
              <a:lnSpc>
                <a:spcPct val="80000"/>
              </a:lnSpc>
              <a:spcBef>
                <a:spcPts val="580"/>
              </a:spcBef>
              <a:spcAft>
                <a:spcPts val="0"/>
              </a:spcAft>
              <a:buFont typeface="Wingdings 2" pitchFamily="18" charset="2"/>
              <a:buNone/>
              <a:defRPr/>
            </a:pPr>
            <a:endParaRPr lang="en-US" sz="900" dirty="0"/>
          </a:p>
          <a:p>
            <a:pPr marL="274320" indent="-274320" eaLnBrk="1" fontAlgn="auto" hangingPunct="1">
              <a:lnSpc>
                <a:spcPct val="80000"/>
              </a:lnSpc>
              <a:spcBef>
                <a:spcPts val="580"/>
              </a:spcBef>
              <a:spcAft>
                <a:spcPts val="0"/>
              </a:spcAft>
              <a:buFont typeface="Wingdings 2"/>
              <a:buChar char=""/>
              <a:defRPr/>
            </a:pPr>
            <a:endParaRPr lang="en-US" sz="700" dirty="0"/>
          </a:p>
        </p:txBody>
      </p:sp>
      <p:sp>
        <p:nvSpPr>
          <p:cNvPr id="5" name="Rectangle 1"/>
          <p:cNvSpPr>
            <a:spLocks noChangeArrowheads="1"/>
          </p:cNvSpPr>
          <p:nvPr/>
        </p:nvSpPr>
        <p:spPr bwMode="auto">
          <a:xfrm>
            <a:off x="1173892" y="5572897"/>
            <a:ext cx="1620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ct val="35000"/>
              </a:spcAft>
              <a:buClr>
                <a:srgbClr val="2BAFD0"/>
              </a:buClr>
              <a:buFont typeface="Wingdings" pitchFamily="2" charset="2"/>
              <a:buChar char="§"/>
              <a:defRPr sz="2800">
                <a:solidFill>
                  <a:srgbClr val="166276"/>
                </a:solidFill>
                <a:latin typeface="Arial" pitchFamily="34" charset="0"/>
                <a:ea typeface="ＭＳ Ｐゴシック" pitchFamily="34" charset="-128"/>
              </a:defRPr>
            </a:lvl1pPr>
            <a:lvl2pPr marL="742950" indent="-285750" eaLnBrk="0" hangingPunct="0">
              <a:spcBef>
                <a:spcPct val="20000"/>
              </a:spcBef>
              <a:spcAft>
                <a:spcPct val="35000"/>
              </a:spcAft>
              <a:buClr>
                <a:srgbClr val="2BAFD0"/>
              </a:buClr>
              <a:buFont typeface="Wingdings" pitchFamily="2" charset="2"/>
              <a:buChar char="§"/>
              <a:defRPr sz="2000">
                <a:solidFill>
                  <a:srgbClr val="727176"/>
                </a:solidFill>
                <a:latin typeface="Arial" pitchFamily="34" charset="0"/>
                <a:ea typeface="ＭＳ Ｐゴシック" pitchFamily="34" charset="-128"/>
              </a:defRPr>
            </a:lvl2pPr>
            <a:lvl3pPr marL="1143000" indent="-228600" eaLnBrk="0" hangingPunct="0">
              <a:spcBef>
                <a:spcPct val="20000"/>
              </a:spcBef>
              <a:spcAft>
                <a:spcPct val="35000"/>
              </a:spcAft>
              <a:buClr>
                <a:srgbClr val="2BAFD0"/>
              </a:buClr>
              <a:buFont typeface="Wingdings" pitchFamily="2" charset="2"/>
              <a:buChar char="§"/>
              <a:defRPr sz="2400">
                <a:solidFill>
                  <a:srgbClr val="2BAFD0"/>
                </a:solidFill>
                <a:latin typeface="Arial" pitchFamily="34" charset="0"/>
                <a:ea typeface="ＭＳ Ｐゴシック" pitchFamily="34" charset="-128"/>
              </a:defRPr>
            </a:lvl3pPr>
            <a:lvl4pPr marL="1600200" indent="-228600" eaLnBrk="0" hangingPunct="0">
              <a:spcBef>
                <a:spcPct val="20000"/>
              </a:spcBef>
              <a:spcAft>
                <a:spcPct val="35000"/>
              </a:spcAft>
              <a:buClr>
                <a:srgbClr val="2BAFD0"/>
              </a:buClr>
              <a:buFont typeface="Wingdings" pitchFamily="2" charset="2"/>
              <a:buChar char="§"/>
              <a:defRPr sz="1600">
                <a:solidFill>
                  <a:srgbClr val="176276"/>
                </a:solidFill>
                <a:latin typeface="Arial" pitchFamily="34" charset="0"/>
                <a:ea typeface="ＭＳ Ｐゴシック" pitchFamily="34" charset="-128"/>
              </a:defRPr>
            </a:lvl4pPr>
            <a:lvl5pPr marL="2057400" indent="-228600" eaLnBrk="0"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5pPr>
            <a:lvl6pPr marL="25146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6pPr>
            <a:lvl7pPr marL="29718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7pPr>
            <a:lvl8pPr marL="34290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8pPr>
            <a:lvl9pPr marL="38862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9pPr>
          </a:lstStyle>
          <a:p>
            <a:pPr eaLnBrk="1" hangingPunct="1">
              <a:spcBef>
                <a:spcPct val="0"/>
              </a:spcBef>
              <a:spcAft>
                <a:spcPct val="0"/>
              </a:spcAft>
              <a:buClrTx/>
              <a:buFontTx/>
              <a:buNone/>
            </a:pPr>
            <a:r>
              <a:rPr lang="en-US" altLang="en-US" sz="2400" b="1" dirty="0">
                <a:solidFill>
                  <a:srgbClr val="545555"/>
                </a:solidFill>
              </a:rPr>
              <a:t>FAR 19.8</a:t>
            </a:r>
            <a:endParaRPr lang="en-US" altLang="en-US" sz="2400" dirty="0">
              <a:solidFill>
                <a:srgbClr val="545555"/>
              </a:solidFill>
            </a:endParaRPr>
          </a:p>
        </p:txBody>
      </p:sp>
      <p:pic>
        <p:nvPicPr>
          <p:cNvPr id="3" name="Picture 2" descr="image of a blank check list and a pen">
            <a:extLst>
              <a:ext uri="{FF2B5EF4-FFF2-40B4-BE49-F238E27FC236}">
                <a16:creationId xmlns:a16="http://schemas.microsoft.com/office/drawing/2014/main" id="{7326FAA1-AE4D-4C00-BABC-D8207F944341}"/>
              </a:ext>
            </a:extLst>
          </p:cNvPr>
          <p:cNvPicPr>
            <a:picLocks noChangeAspect="1"/>
          </p:cNvPicPr>
          <p:nvPr/>
        </p:nvPicPr>
        <p:blipFill>
          <a:blip r:embed="rId3"/>
          <a:stretch>
            <a:fillRect/>
          </a:stretch>
        </p:blipFill>
        <p:spPr>
          <a:xfrm>
            <a:off x="7230798" y="4192291"/>
            <a:ext cx="1188823" cy="1188823"/>
          </a:xfrm>
          <a:prstGeom prst="rect">
            <a:avLst/>
          </a:prstGeom>
        </p:spPr>
      </p:pic>
      <p:sp>
        <p:nvSpPr>
          <p:cNvPr id="2" name="Slide Number Placeholder 3">
            <a:extLst>
              <a:ext uri="{FF2B5EF4-FFF2-40B4-BE49-F238E27FC236}">
                <a16:creationId xmlns:a16="http://schemas.microsoft.com/office/drawing/2014/main" id="{FF025468-58DF-653D-EF68-6015CF883A7D}"/>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60</a:t>
            </a:fld>
            <a:endParaRPr lang="en-US" sz="2000" dirty="0">
              <a:solidFill>
                <a:schemeClr val="tx1"/>
              </a:solidFill>
            </a:endParaRPr>
          </a:p>
        </p:txBody>
      </p:sp>
    </p:spTree>
    <p:extLst>
      <p:ext uri="{BB962C8B-B14F-4D97-AF65-F5344CB8AC3E}">
        <p14:creationId xmlns:p14="http://schemas.microsoft.com/office/powerpoint/2010/main" val="161961565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24" y="327819"/>
            <a:ext cx="8229600" cy="655638"/>
          </a:xfrm>
        </p:spPr>
        <p:txBody>
          <a:bodyPr>
            <a:normAutofit/>
          </a:bodyPr>
          <a:lstStyle/>
          <a:p>
            <a:r>
              <a:rPr lang="en-US" sz="3600" dirty="0"/>
              <a:t>Eligibility for 8(a) Program (cont.)</a:t>
            </a:r>
          </a:p>
        </p:txBody>
      </p:sp>
      <p:sp>
        <p:nvSpPr>
          <p:cNvPr id="7" name="Text Placeholder 3"/>
          <p:cNvSpPr txBox="1">
            <a:spLocks/>
          </p:cNvSpPr>
          <p:nvPr/>
        </p:nvSpPr>
        <p:spPr bwMode="auto">
          <a:xfrm>
            <a:off x="269275" y="941311"/>
            <a:ext cx="8572498" cy="4524605"/>
          </a:xfrm>
          <a:prstGeom prst="rect">
            <a:avLst/>
          </a:prstGeom>
          <a:noFill/>
          <a:ln w="9525">
            <a:noFill/>
            <a:miter lim="800000"/>
            <a:headEnd/>
            <a:tailEnd/>
          </a:ln>
        </p:spPr>
        <p:txBody>
          <a:bodyPr/>
          <a:lstStyle/>
          <a:p>
            <a:pPr marL="365760" indent="-256032" fontAlgn="auto">
              <a:spcBef>
                <a:spcPts val="400"/>
              </a:spcBef>
              <a:spcAft>
                <a:spcPts val="0"/>
              </a:spcAft>
              <a:buClr>
                <a:schemeClr val="accent1"/>
              </a:buClr>
              <a:buSzPct val="68000"/>
              <a:defRPr/>
            </a:pPr>
            <a:r>
              <a:rPr lang="en-US" b="1" dirty="0">
                <a:solidFill>
                  <a:schemeClr val="tx1"/>
                </a:solidFill>
                <a:latin typeface="Source Sans Pro" panose="020B0503030403020204" pitchFamily="34" charset="0"/>
                <a:ea typeface="Source Sans Pro" panose="020B0503030403020204" pitchFamily="34" charset="0"/>
                <a:cs typeface="Times New Roman" pitchFamily="18" charset="0"/>
              </a:rPr>
              <a:t>Social Disadvantage</a:t>
            </a:r>
          </a:p>
          <a:p>
            <a:pPr marL="109728" fontAlgn="auto">
              <a:spcBef>
                <a:spcPts val="400"/>
              </a:spcBef>
              <a:spcAft>
                <a:spcPts val="0"/>
              </a:spcAft>
              <a:buClr>
                <a:schemeClr val="accent1"/>
              </a:buClr>
              <a:buSzPct val="68000"/>
              <a:defRPr/>
            </a:pP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Native American / Hispanic  / African-American / Asia-Pacific-American</a:t>
            </a:r>
          </a:p>
          <a:p>
            <a:pPr marL="365760" indent="-256032" fontAlgn="auto">
              <a:spcBef>
                <a:spcPts val="400"/>
              </a:spcBef>
              <a:spcAft>
                <a:spcPts val="0"/>
              </a:spcAft>
              <a:buClr>
                <a:schemeClr val="accent1"/>
              </a:buClr>
              <a:buSzPct val="68000"/>
              <a:defRPr/>
            </a:pPr>
            <a:endParaRPr lang="en-US" u="sng" dirty="0">
              <a:latin typeface="Source Sans Pro" panose="020B0503030403020204" pitchFamily="34" charset="0"/>
              <a:ea typeface="Source Sans Pro" panose="020B0503030403020204" pitchFamily="34" charset="0"/>
              <a:cs typeface="Times New Roman" pitchFamily="18" charset="0"/>
            </a:endParaRPr>
          </a:p>
          <a:p>
            <a:pPr marL="365760" indent="-256032" fontAlgn="auto">
              <a:spcBef>
                <a:spcPts val="400"/>
              </a:spcBef>
              <a:spcAft>
                <a:spcPts val="0"/>
              </a:spcAft>
              <a:buClr>
                <a:schemeClr val="accent1"/>
              </a:buClr>
              <a:buSzPct val="68000"/>
              <a:defRPr/>
            </a:pPr>
            <a:r>
              <a:rPr lang="en-US" b="1" dirty="0">
                <a:latin typeface="Source Sans Pro" panose="020B0503030403020204" pitchFamily="34" charset="0"/>
                <a:ea typeface="Source Sans Pro" panose="020B0503030403020204" pitchFamily="34" charset="0"/>
                <a:cs typeface="Times New Roman" pitchFamily="18" charset="0"/>
              </a:rPr>
              <a:t>Economic Disadvantage</a:t>
            </a:r>
            <a:endParaRPr lang="en-US" u="sng" dirty="0">
              <a:solidFill>
                <a:schemeClr val="tx1"/>
              </a:solidFill>
              <a:latin typeface="Source Sans Pro" panose="020B0503030403020204" pitchFamily="34" charset="0"/>
              <a:ea typeface="Source Sans Pro" panose="020B0503030403020204" pitchFamily="34" charset="0"/>
              <a:cs typeface="Times New Roman" pitchFamily="18" charset="0"/>
            </a:endParaRPr>
          </a:p>
          <a:p>
            <a:pPr marL="115888" fontAlgn="auto">
              <a:spcBef>
                <a:spcPts val="324"/>
              </a:spcBef>
              <a:spcAft>
                <a:spcPts val="0"/>
              </a:spcAft>
              <a:buClr>
                <a:srgbClr val="060D98"/>
              </a:buClr>
              <a:defRPr/>
            </a:pP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Personal net worth (assets minus liabilities) </a:t>
            </a:r>
            <a:r>
              <a:rPr lang="en-US" b="1" dirty="0">
                <a:solidFill>
                  <a:schemeClr val="tx1"/>
                </a:solidFill>
                <a:latin typeface="Source Sans Pro" panose="020B0503030403020204" pitchFamily="34" charset="0"/>
                <a:ea typeface="Source Sans Pro" panose="020B0503030403020204" pitchFamily="34" charset="0"/>
                <a:cs typeface="Times New Roman" pitchFamily="18" charset="0"/>
              </a:rPr>
              <a:t>is less than $850,000 </a:t>
            </a: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excluding*:</a:t>
            </a:r>
          </a:p>
          <a:p>
            <a:pPr marL="747712" lvl="1" indent="-342900" fontAlgn="auto">
              <a:spcBef>
                <a:spcPts val="0"/>
              </a:spcBef>
              <a:spcAft>
                <a:spcPts val="0"/>
              </a:spcAft>
              <a:buClr>
                <a:srgbClr val="060D98"/>
              </a:buClr>
              <a:buSzPct val="100000"/>
              <a:buFont typeface="Arial" pitchFamily="34" charset="0"/>
              <a:buChar char="•"/>
              <a:defRPr/>
            </a:pP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Primary personal residence</a:t>
            </a:r>
          </a:p>
          <a:p>
            <a:pPr marL="747712" lvl="1" indent="-342900" fontAlgn="auto">
              <a:spcBef>
                <a:spcPts val="0"/>
              </a:spcBef>
              <a:spcAft>
                <a:spcPts val="0"/>
              </a:spcAft>
              <a:buClr>
                <a:srgbClr val="060D98"/>
              </a:buClr>
              <a:buSzPct val="100000"/>
              <a:buFont typeface="Arial" pitchFamily="34" charset="0"/>
              <a:buChar char="•"/>
              <a:defRPr/>
            </a:pP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Ownership in business</a:t>
            </a:r>
          </a:p>
          <a:p>
            <a:pPr marL="747712" lvl="1" indent="-342900" fontAlgn="auto">
              <a:spcBef>
                <a:spcPts val="0"/>
              </a:spcBef>
              <a:spcAft>
                <a:spcPts val="0"/>
              </a:spcAft>
              <a:buClr>
                <a:srgbClr val="060D98"/>
              </a:buClr>
              <a:buSzPct val="100000"/>
              <a:buFont typeface="Arial" pitchFamily="34" charset="0"/>
              <a:buChar char="•"/>
              <a:defRPr/>
            </a:pP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Income reinvested or used to pay taxes of business</a:t>
            </a:r>
          </a:p>
          <a:p>
            <a:pPr marL="747712" lvl="1" indent="-342900" fontAlgn="auto">
              <a:spcBef>
                <a:spcPts val="0"/>
              </a:spcBef>
              <a:spcAft>
                <a:spcPts val="0"/>
              </a:spcAft>
              <a:buClr>
                <a:srgbClr val="060D98"/>
              </a:buClr>
              <a:buSzPct val="100000"/>
              <a:buFont typeface="Arial" pitchFamily="34" charset="0"/>
              <a:buChar char="•"/>
              <a:defRPr/>
            </a:pP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Funds reinvested in IRA or other retirement account**</a:t>
            </a:r>
          </a:p>
          <a:p>
            <a:pPr marL="747712" lvl="1" indent="-342900" fontAlgn="auto">
              <a:spcBef>
                <a:spcPts val="0"/>
              </a:spcBef>
              <a:spcAft>
                <a:spcPts val="0"/>
              </a:spcAft>
              <a:buClr>
                <a:srgbClr val="060D98"/>
              </a:buClr>
              <a:buSzPct val="100000"/>
              <a:buFont typeface="Arial" pitchFamily="34" charset="0"/>
              <a:buChar char="•"/>
              <a:defRPr/>
            </a:pP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Transferred assets within two years if to or on behalf of immediate family member for select purposes***</a:t>
            </a:r>
          </a:p>
          <a:p>
            <a:pPr marL="461963" lvl="1" indent="-173038" fontAlgn="auto">
              <a:spcBef>
                <a:spcPts val="0"/>
              </a:spcBef>
              <a:spcAft>
                <a:spcPts val="0"/>
              </a:spcAft>
              <a:buClr>
                <a:srgbClr val="060D98"/>
              </a:buClr>
              <a:buSzPct val="100000"/>
              <a:buFont typeface="Arial" pitchFamily="34" charset="0"/>
              <a:buChar char="•"/>
              <a:defRPr/>
            </a:pPr>
            <a:endParaRPr lang="en-US" dirty="0">
              <a:solidFill>
                <a:schemeClr val="tx1"/>
              </a:solidFill>
              <a:latin typeface="Source Sans Pro" panose="020B0503030403020204" pitchFamily="34" charset="0"/>
              <a:ea typeface="Source Sans Pro" panose="020B0503030403020204" pitchFamily="34" charset="0"/>
              <a:cs typeface="Times New Roman" pitchFamily="18" charset="0"/>
            </a:endParaRPr>
          </a:p>
          <a:p>
            <a:pPr marL="115888" fontAlgn="auto">
              <a:spcBef>
                <a:spcPts val="324"/>
              </a:spcBef>
              <a:spcAft>
                <a:spcPts val="0"/>
              </a:spcAft>
              <a:buClr>
                <a:srgbClr val="060D98"/>
              </a:buClr>
              <a:defRPr/>
            </a:pPr>
            <a:r>
              <a:rPr lang="en-US" b="1" dirty="0">
                <a:solidFill>
                  <a:schemeClr val="tx1"/>
                </a:solidFill>
                <a:latin typeface="Source Sans Pro" panose="020B0503030403020204" pitchFamily="34" charset="0"/>
                <a:ea typeface="Source Sans Pro" panose="020B0503030403020204" pitchFamily="34" charset="0"/>
                <a:cs typeface="Times New Roman" pitchFamily="18" charset="0"/>
              </a:rPr>
              <a:t>Adjusted gross income average over three years is $400,000 or less </a:t>
            </a: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excluding:</a:t>
            </a:r>
          </a:p>
          <a:p>
            <a:pPr marL="747712" lvl="1" indent="-342900" fontAlgn="auto">
              <a:spcBef>
                <a:spcPts val="350"/>
              </a:spcBef>
              <a:spcAft>
                <a:spcPts val="0"/>
              </a:spcAft>
              <a:buClr>
                <a:srgbClr val="060D98"/>
              </a:buClr>
              <a:buSzPct val="100000"/>
              <a:buFont typeface="Arial" pitchFamily="34" charset="0"/>
              <a:buChar char="•"/>
              <a:defRPr/>
            </a:pPr>
            <a:r>
              <a:rPr lang="en-US" dirty="0">
                <a:solidFill>
                  <a:schemeClr val="tx1"/>
                </a:solidFill>
                <a:latin typeface="Source Sans Pro" panose="020B0503030403020204" pitchFamily="34" charset="0"/>
                <a:ea typeface="Source Sans Pro" panose="020B0503030403020204" pitchFamily="34" charset="0"/>
                <a:cs typeface="Times New Roman" pitchFamily="18" charset="0"/>
              </a:rPr>
              <a:t>Income reinvested or used to pay taxes of business</a:t>
            </a:r>
          </a:p>
          <a:p>
            <a:pPr indent="-52388">
              <a:spcBef>
                <a:spcPts val="350"/>
              </a:spcBef>
              <a:buClr>
                <a:srgbClr val="060D98"/>
              </a:buClr>
              <a:buSzPct val="100000"/>
              <a:defRPr/>
            </a:pPr>
            <a:r>
              <a:rPr lang="en-US" b="1" dirty="0">
                <a:latin typeface="Source Sans Pro" panose="020B0503030403020204" pitchFamily="34" charset="0"/>
                <a:ea typeface="Source Sans Pro" panose="020B0503030403020204" pitchFamily="34" charset="0"/>
                <a:cs typeface="Times New Roman" pitchFamily="18" charset="0"/>
              </a:rPr>
              <a:t>   F</a:t>
            </a:r>
            <a:r>
              <a:rPr lang="en-US" b="1" dirty="0">
                <a:solidFill>
                  <a:schemeClr val="tx1"/>
                </a:solidFill>
                <a:latin typeface="Source Sans Pro" panose="020B0503030403020204" pitchFamily="34" charset="0"/>
                <a:ea typeface="Source Sans Pro" panose="020B0503030403020204" pitchFamily="34" charset="0"/>
                <a:cs typeface="Times New Roman" pitchFamily="18" charset="0"/>
              </a:rPr>
              <a:t>air Market Value of all assets NTE $6.5M</a:t>
            </a:r>
          </a:p>
          <a:p>
            <a:pPr marL="747712" lvl="1" indent="-342900" fontAlgn="auto">
              <a:spcBef>
                <a:spcPts val="350"/>
              </a:spcBef>
              <a:spcAft>
                <a:spcPts val="0"/>
              </a:spcAft>
              <a:buClr>
                <a:srgbClr val="060D98"/>
              </a:buClr>
              <a:buSzPct val="100000"/>
              <a:buFont typeface="Arial" pitchFamily="34" charset="0"/>
              <a:buChar char="•"/>
              <a:defRPr/>
            </a:pPr>
            <a:endParaRPr lang="en-US" dirty="0">
              <a:solidFill>
                <a:schemeClr val="tx1"/>
              </a:solidFill>
              <a:latin typeface="Calibri" pitchFamily="34" charset="0"/>
              <a:ea typeface="+mn-ea"/>
              <a:cs typeface="Times New Roman" pitchFamily="18" charset="0"/>
            </a:endParaRPr>
          </a:p>
        </p:txBody>
      </p:sp>
      <p:sp>
        <p:nvSpPr>
          <p:cNvPr id="40963" name="TextBox 10"/>
          <p:cNvSpPr txBox="1">
            <a:spLocks noChangeArrowheads="1"/>
          </p:cNvSpPr>
          <p:nvPr/>
        </p:nvSpPr>
        <p:spPr bwMode="auto">
          <a:xfrm>
            <a:off x="452861" y="5501190"/>
            <a:ext cx="84010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spcAft>
                <a:spcPct val="35000"/>
              </a:spcAft>
              <a:buClr>
                <a:srgbClr val="2BAFD0"/>
              </a:buClr>
              <a:buFont typeface="Wingdings" pitchFamily="2" charset="2"/>
              <a:buChar char="§"/>
              <a:defRPr sz="2800">
                <a:solidFill>
                  <a:srgbClr val="166276"/>
                </a:solidFill>
                <a:latin typeface="Arial" pitchFamily="34" charset="0"/>
                <a:ea typeface="ＭＳ Ｐゴシック" pitchFamily="34" charset="-128"/>
              </a:defRPr>
            </a:lvl1pPr>
            <a:lvl2pPr marL="742950" indent="-285750" eaLnBrk="0" hangingPunct="0">
              <a:spcBef>
                <a:spcPct val="20000"/>
              </a:spcBef>
              <a:spcAft>
                <a:spcPct val="35000"/>
              </a:spcAft>
              <a:buClr>
                <a:srgbClr val="2BAFD0"/>
              </a:buClr>
              <a:buFont typeface="Wingdings" pitchFamily="2" charset="2"/>
              <a:buChar char="§"/>
              <a:defRPr sz="2000">
                <a:solidFill>
                  <a:srgbClr val="727176"/>
                </a:solidFill>
                <a:latin typeface="Arial" pitchFamily="34" charset="0"/>
                <a:ea typeface="ＭＳ Ｐゴシック" pitchFamily="34" charset="-128"/>
              </a:defRPr>
            </a:lvl2pPr>
            <a:lvl3pPr eaLnBrk="0" hangingPunct="0">
              <a:spcBef>
                <a:spcPct val="20000"/>
              </a:spcBef>
              <a:spcAft>
                <a:spcPct val="35000"/>
              </a:spcAft>
              <a:buClr>
                <a:srgbClr val="2BAFD0"/>
              </a:buClr>
              <a:buFont typeface="Wingdings" pitchFamily="2" charset="2"/>
              <a:buChar char="§"/>
              <a:defRPr sz="2400">
                <a:solidFill>
                  <a:srgbClr val="2BAFD0"/>
                </a:solidFill>
                <a:latin typeface="Arial" pitchFamily="34" charset="0"/>
                <a:ea typeface="ＭＳ Ｐゴシック" pitchFamily="34" charset="-128"/>
              </a:defRPr>
            </a:lvl3pPr>
            <a:lvl4pPr marL="1600200" indent="-228600" eaLnBrk="0" hangingPunct="0">
              <a:spcBef>
                <a:spcPct val="20000"/>
              </a:spcBef>
              <a:spcAft>
                <a:spcPct val="35000"/>
              </a:spcAft>
              <a:buClr>
                <a:srgbClr val="2BAFD0"/>
              </a:buClr>
              <a:buFont typeface="Wingdings" pitchFamily="2" charset="2"/>
              <a:buChar char="§"/>
              <a:defRPr sz="1600">
                <a:solidFill>
                  <a:srgbClr val="176276"/>
                </a:solidFill>
                <a:latin typeface="Arial" pitchFamily="34" charset="0"/>
                <a:ea typeface="ＭＳ Ｐゴシック" pitchFamily="34" charset="-128"/>
              </a:defRPr>
            </a:lvl4pPr>
            <a:lvl5pPr marL="2057400" indent="-228600" eaLnBrk="0"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5pPr>
            <a:lvl6pPr marL="25146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6pPr>
            <a:lvl7pPr marL="29718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7pPr>
            <a:lvl8pPr marL="34290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8pPr>
            <a:lvl9pPr marL="3886200" indent="-228600" eaLnBrk="0" fontAlgn="base" hangingPunct="0">
              <a:spcBef>
                <a:spcPct val="20000"/>
              </a:spcBef>
              <a:spcAft>
                <a:spcPct val="35000"/>
              </a:spcAft>
              <a:buClr>
                <a:srgbClr val="2BAFD0"/>
              </a:buClr>
              <a:buFont typeface="Wingdings" pitchFamily="2" charset="2"/>
              <a:buChar char="§"/>
              <a:defRPr sz="1600">
                <a:solidFill>
                  <a:srgbClr val="747474"/>
                </a:solidFill>
                <a:latin typeface="Arial" pitchFamily="34" charset="0"/>
                <a:ea typeface="ＭＳ Ｐゴシック" pitchFamily="34" charset="-128"/>
              </a:defRPr>
            </a:lvl9pPr>
          </a:lstStyle>
          <a:p>
            <a:pPr marL="0" lvl="2" eaLnBrk="1" hangingPunct="1">
              <a:spcBef>
                <a:spcPct val="0"/>
              </a:spcBef>
              <a:spcAft>
                <a:spcPct val="0"/>
              </a:spcAft>
              <a:buClrTx/>
              <a:buFontTx/>
              <a:buNone/>
            </a:pPr>
            <a:r>
              <a:rPr lang="en-US" altLang="en-US" sz="1200" dirty="0">
                <a:solidFill>
                  <a:schemeClr val="tx1"/>
                </a:solidFill>
                <a:latin typeface="Calibri" pitchFamily="34" charset="0"/>
                <a:cs typeface="Times New Roman" pitchFamily="18" charset="0"/>
              </a:rPr>
              <a:t>* SBA Form 413 Personal Financial Statement  </a:t>
            </a:r>
          </a:p>
          <a:p>
            <a:pPr marL="0" lvl="2" eaLnBrk="1" hangingPunct="1">
              <a:spcBef>
                <a:spcPct val="0"/>
              </a:spcBef>
              <a:spcAft>
                <a:spcPct val="0"/>
              </a:spcAft>
              <a:buClrTx/>
              <a:buFontTx/>
              <a:buNone/>
            </a:pPr>
            <a:r>
              <a:rPr lang="en-US" altLang="en-US" sz="1200" dirty="0">
                <a:solidFill>
                  <a:schemeClr val="tx1"/>
                </a:solidFill>
                <a:latin typeface="Calibri" pitchFamily="34" charset="0"/>
                <a:cs typeface="Times New Roman" pitchFamily="18" charset="0"/>
              </a:rPr>
              <a:t>* *Must be IRA or other official retirement account that is unavailable until retirement age without significant penalty</a:t>
            </a:r>
          </a:p>
          <a:p>
            <a:pPr marL="0" lvl="2" eaLnBrk="1" hangingPunct="1">
              <a:spcBef>
                <a:spcPct val="0"/>
              </a:spcBef>
              <a:spcAft>
                <a:spcPct val="0"/>
              </a:spcAft>
              <a:buClrTx/>
              <a:buFontTx/>
              <a:buNone/>
            </a:pPr>
            <a:r>
              <a:rPr lang="en-US" altLang="en-US" sz="1200" dirty="0">
                <a:solidFill>
                  <a:schemeClr val="tx1"/>
                </a:solidFill>
                <a:latin typeface="Calibri" pitchFamily="34" charset="0"/>
                <a:cs typeface="Times New Roman" pitchFamily="18" charset="0"/>
              </a:rPr>
              <a:t>** *Select purposes are for that individual’s education, medical expenses or other essential support or to family member in recognition of special event</a:t>
            </a:r>
            <a:endParaRPr lang="en-US" altLang="en-US" sz="1200" dirty="0">
              <a:solidFill>
                <a:schemeClr val="tx1"/>
              </a:solidFill>
              <a:cs typeface="Times New Roman" pitchFamily="18" charset="0"/>
            </a:endParaRPr>
          </a:p>
        </p:txBody>
      </p:sp>
      <p:sp>
        <p:nvSpPr>
          <p:cNvPr id="3" name="Slide Number Placeholder 3">
            <a:extLst>
              <a:ext uri="{FF2B5EF4-FFF2-40B4-BE49-F238E27FC236}">
                <a16:creationId xmlns:a16="http://schemas.microsoft.com/office/drawing/2014/main" id="{DC03E039-37A1-8444-C628-517BAD090CDE}"/>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61</a:t>
            </a:fld>
            <a:endParaRPr lang="en-US" sz="2000" dirty="0">
              <a:solidFill>
                <a:schemeClr val="tx1"/>
              </a:solidFill>
            </a:endParaRPr>
          </a:p>
        </p:txBody>
      </p:sp>
    </p:spTree>
    <p:extLst>
      <p:ext uri="{BB962C8B-B14F-4D97-AF65-F5344CB8AC3E}">
        <p14:creationId xmlns:p14="http://schemas.microsoft.com/office/powerpoint/2010/main" val="29599900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3"/>
          <p:cNvSpPr>
            <a:spLocks noGrp="1" noChangeArrowheads="1"/>
          </p:cNvSpPr>
          <p:nvPr>
            <p:ph type="title"/>
          </p:nvPr>
        </p:nvSpPr>
        <p:spPr>
          <a:xfrm>
            <a:off x="654301" y="355218"/>
            <a:ext cx="7831168" cy="496552"/>
          </a:xfrm>
        </p:spPr>
        <p:txBody>
          <a:bodyPr/>
          <a:lstStyle/>
          <a:p>
            <a:pPr algn="ctr" eaLnBrk="1" hangingPunct="1">
              <a:defRPr/>
            </a:pPr>
            <a:r>
              <a:rPr lang="en-US" sz="2800" dirty="0">
                <a:latin typeface="Source Sans Pro"/>
                <a:ea typeface="Source Sans Pro"/>
              </a:rPr>
              <a:t>8(a)</a:t>
            </a:r>
            <a:r>
              <a:rPr lang="en-US" sz="2800" b="1" dirty="0">
                <a:latin typeface="Source Sans Pro"/>
                <a:ea typeface="Source Sans Pro"/>
              </a:rPr>
              <a:t> Sole Source</a:t>
            </a:r>
          </a:p>
        </p:txBody>
      </p:sp>
      <p:sp>
        <p:nvSpPr>
          <p:cNvPr id="17413" name="Rectangle 10"/>
          <p:cNvSpPr>
            <a:spLocks noGrp="1" noChangeArrowheads="1"/>
          </p:cNvSpPr>
          <p:nvPr>
            <p:ph type="body" sz="half" idx="4294967295"/>
          </p:nvPr>
        </p:nvSpPr>
        <p:spPr>
          <a:xfrm>
            <a:off x="2441448" y="1599606"/>
            <a:ext cx="4261104" cy="2617176"/>
          </a:xfrm>
        </p:spPr>
        <p:txBody>
          <a:bodyPr vert="horz" lIns="91440" tIns="45720" rIns="91440" bIns="45720" rtlCol="0" anchor="t">
            <a:normAutofit/>
          </a:bodyPr>
          <a:lstStyle/>
          <a:p>
            <a:pPr marL="513715" lvl="1" indent="-170815" eaLnBrk="1" hangingPunct="1">
              <a:lnSpc>
                <a:spcPct val="90000"/>
              </a:lnSpc>
            </a:pPr>
            <a:r>
              <a:rPr lang="en-US" altLang="en-US" sz="2400" dirty="0">
                <a:latin typeface="Source Sans Pro"/>
                <a:ea typeface="Source Sans Pro"/>
              </a:rPr>
              <a:t>Up to $7.5M (</a:t>
            </a:r>
            <a:r>
              <a:rPr lang="en-US" altLang="en-US" sz="2400" dirty="0" err="1">
                <a:latin typeface="Source Sans Pro"/>
                <a:ea typeface="Source Sans Pro"/>
              </a:rPr>
              <a:t>mfg</a:t>
            </a:r>
            <a:r>
              <a:rPr lang="en-US" altLang="en-US" sz="2400" dirty="0">
                <a:latin typeface="Source Sans Pro"/>
                <a:ea typeface="Source Sans Pro"/>
              </a:rPr>
              <a:t>)</a:t>
            </a:r>
          </a:p>
          <a:p>
            <a:pPr marL="513715" lvl="1" indent="-170815" eaLnBrk="1" hangingPunct="1">
              <a:lnSpc>
                <a:spcPct val="90000"/>
              </a:lnSpc>
            </a:pPr>
            <a:endParaRPr lang="en-US" altLang="en-US" sz="2400" dirty="0"/>
          </a:p>
          <a:p>
            <a:pPr marL="513715" lvl="1" indent="-170815"/>
            <a:r>
              <a:rPr lang="en-US" altLang="en-US" sz="2400" dirty="0">
                <a:latin typeface="Source Sans Pro"/>
                <a:ea typeface="Source Sans Pro"/>
              </a:rPr>
              <a:t>Up to $4.5 M (all other)</a:t>
            </a:r>
          </a:p>
          <a:p>
            <a:pPr marL="513715" lvl="1" indent="-170815">
              <a:lnSpc>
                <a:spcPct val="90000"/>
              </a:lnSpc>
            </a:pPr>
            <a:endParaRPr lang="en-US" altLang="en-US" sz="2400" dirty="0"/>
          </a:p>
          <a:p>
            <a:pPr marL="513715" lvl="1" indent="-170815"/>
            <a:r>
              <a:rPr lang="en-US" sz="2400" dirty="0">
                <a:latin typeface="Source Sans Pro"/>
                <a:ea typeface="Source Sans Pro"/>
              </a:rPr>
              <a:t>Up to $25 M (require a justification for a sole-source)</a:t>
            </a:r>
            <a:endParaRPr lang="en-US" sz="2400" dirty="0"/>
          </a:p>
        </p:txBody>
      </p:sp>
      <p:sp>
        <p:nvSpPr>
          <p:cNvPr id="2" name="Slide Number Placeholder 3">
            <a:extLst>
              <a:ext uri="{FF2B5EF4-FFF2-40B4-BE49-F238E27FC236}">
                <a16:creationId xmlns:a16="http://schemas.microsoft.com/office/drawing/2014/main" id="{967DF16F-1B36-45F2-B749-87AE8594C7C8}"/>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62</a:t>
            </a:fld>
            <a:endParaRPr lang="en-US" sz="2000" dirty="0">
              <a:solidFill>
                <a:schemeClr val="tx1"/>
              </a:solidFill>
            </a:endParaRPr>
          </a:p>
        </p:txBody>
      </p:sp>
    </p:spTree>
    <p:extLst>
      <p:ext uri="{BB962C8B-B14F-4D97-AF65-F5344CB8AC3E}">
        <p14:creationId xmlns:p14="http://schemas.microsoft.com/office/powerpoint/2010/main" val="248353159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9522"/>
            <a:ext cx="7886700" cy="484924"/>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I am a small business, now what?</a:t>
            </a:r>
          </a:p>
        </p:txBody>
      </p:sp>
      <p:sp>
        <p:nvSpPr>
          <p:cNvPr id="3" name="Content Placeholder 2"/>
          <p:cNvSpPr>
            <a:spLocks noGrp="1"/>
          </p:cNvSpPr>
          <p:nvPr>
            <p:ph sz="half" idx="1"/>
          </p:nvPr>
        </p:nvSpPr>
        <p:spPr>
          <a:xfrm>
            <a:off x="157450" y="1139683"/>
            <a:ext cx="8429482" cy="4578633"/>
          </a:xfrm>
        </p:spPr>
        <p:txBody>
          <a:bodyPr vert="horz" lIns="91440" tIns="45720" rIns="91440" bIns="45720" rtlCol="0" anchor="t">
            <a:normAutofit fontScale="92500" lnSpcReduction="20000"/>
          </a:bodyPr>
          <a:lstStyle/>
          <a:p>
            <a:pPr marL="170815" indent="0">
              <a:buNone/>
            </a:pPr>
            <a:r>
              <a:rPr lang="en-US" sz="2800" dirty="0">
                <a:latin typeface="Source Sans Pro"/>
                <a:ea typeface="Source Sans Pro"/>
              </a:rPr>
              <a:t>By conducting market research, you can find out which Federal agencies are procuring what professional services or products.</a:t>
            </a:r>
            <a:endParaRPr lang="en-US" sz="2800" dirty="0">
              <a:solidFill>
                <a:srgbClr val="000000"/>
              </a:solidFill>
              <a:latin typeface="open_sansregular"/>
              <a:ea typeface="Source Sans Pro"/>
            </a:endParaRPr>
          </a:p>
          <a:p>
            <a:pPr marL="170815" indent="0">
              <a:spcAft>
                <a:spcPts val="1200"/>
              </a:spcAft>
              <a:buNone/>
            </a:pPr>
            <a:r>
              <a:rPr lang="en-US" sz="2800" dirty="0">
                <a:latin typeface="Source Sans Pro"/>
                <a:ea typeface="Source Sans Pro"/>
              </a:rPr>
              <a:t>How can you market your business to the Federal Government?</a:t>
            </a:r>
            <a:endParaRPr lang="en-US" sz="2800" dirty="0">
              <a:solidFill>
                <a:srgbClr val="000000"/>
              </a:solidFill>
              <a:latin typeface="open_sansregular"/>
              <a:ea typeface="Source Sans Pro"/>
            </a:endParaRPr>
          </a:p>
          <a:p>
            <a:pPr marL="731520" indent="-170815">
              <a:spcAft>
                <a:spcPts val="1200"/>
              </a:spcAft>
            </a:pPr>
            <a:r>
              <a:rPr lang="en-US" sz="2800" b="0" i="0" dirty="0">
                <a:solidFill>
                  <a:srgbClr val="000000"/>
                </a:solidFill>
                <a:effectLst/>
                <a:latin typeface="open_sansregular"/>
                <a:ea typeface="Source Sans Pro"/>
              </a:rPr>
              <a:t>Does the Federal Government buy your service or product?</a:t>
            </a:r>
            <a:endParaRPr lang="en-US" sz="2800" dirty="0">
              <a:ea typeface="Source Sans Pro"/>
            </a:endParaRPr>
          </a:p>
          <a:p>
            <a:pPr marL="731520" indent="-170815">
              <a:spcAft>
                <a:spcPts val="1200"/>
              </a:spcAft>
            </a:pPr>
            <a:r>
              <a:rPr lang="en-US" sz="2800" b="0" i="0" dirty="0">
                <a:solidFill>
                  <a:srgbClr val="000000"/>
                </a:solidFill>
                <a:effectLst/>
                <a:latin typeface="open_sansregular"/>
              </a:rPr>
              <a:t>Identify federal buyers and get to know them </a:t>
            </a:r>
          </a:p>
          <a:p>
            <a:pPr marL="731520" indent="-170815">
              <a:spcAft>
                <a:spcPts val="1200"/>
              </a:spcAft>
            </a:pPr>
            <a:r>
              <a:rPr lang="en-US" sz="2800" dirty="0">
                <a:solidFill>
                  <a:srgbClr val="000000"/>
                </a:solidFill>
                <a:latin typeface="open_sansregular"/>
                <a:ea typeface="Source Sans Pro" panose="020B0503030403020204" pitchFamily="34" charset="0"/>
              </a:rPr>
              <a:t>Market Research</a:t>
            </a:r>
          </a:p>
          <a:p>
            <a:pPr marL="731520" lvl="1" indent="-170815">
              <a:spcAft>
                <a:spcPts val="1200"/>
              </a:spcAft>
            </a:pPr>
            <a:r>
              <a:rPr lang="en-US" sz="2800" dirty="0">
                <a:solidFill>
                  <a:srgbClr val="000000"/>
                </a:solidFill>
                <a:latin typeface="open_sansregular"/>
                <a:ea typeface="Source Sans Pro"/>
              </a:rPr>
              <a:t>Contract Awards</a:t>
            </a:r>
          </a:p>
          <a:p>
            <a:pPr marL="731520" lvl="1" indent="-170815"/>
            <a:r>
              <a:rPr lang="en-US" sz="2800" dirty="0">
                <a:latin typeface="Source Sans Pro"/>
                <a:ea typeface="Source Sans Pro"/>
              </a:rPr>
              <a:t>Who are your customers, find Government customers</a:t>
            </a:r>
            <a:endParaRPr lang="en-US" sz="2800" dirty="0">
              <a:solidFill>
                <a:srgbClr val="000000"/>
              </a:solidFill>
              <a:latin typeface="open_sansregular"/>
              <a:ea typeface="Source Sans Pro"/>
            </a:endParaRPr>
          </a:p>
          <a:p>
            <a:pPr marL="856615" lvl="2" indent="-170815"/>
            <a:endParaRPr lang="en-US" sz="2800" dirty="0">
              <a:solidFill>
                <a:srgbClr val="000000"/>
              </a:solidFill>
              <a:latin typeface="open_sansregular"/>
              <a:ea typeface="Source Sans Pro"/>
            </a:endParaRPr>
          </a:p>
          <a:p>
            <a:pPr marL="342900" lvl="1" indent="0">
              <a:buNone/>
            </a:pPr>
            <a:endParaRPr lang="en-US" sz="1700" b="0" i="0" dirty="0">
              <a:solidFill>
                <a:srgbClr val="000000"/>
              </a:solidFill>
              <a:effectLst/>
              <a:latin typeface="open_sansregular"/>
            </a:endParaRPr>
          </a:p>
        </p:txBody>
      </p:sp>
      <p:pic>
        <p:nvPicPr>
          <p:cNvPr id="11" name="Picture 10" descr="image of a line chart show a arrow going up">
            <a:extLst>
              <a:ext uri="{FF2B5EF4-FFF2-40B4-BE49-F238E27FC236}">
                <a16:creationId xmlns:a16="http://schemas.microsoft.com/office/drawing/2014/main" id="{993A427A-C4DA-4EEF-8FF6-20DD61112945}"/>
              </a:ext>
            </a:extLst>
          </p:cNvPr>
          <p:cNvPicPr>
            <a:picLocks noChangeAspect="1"/>
          </p:cNvPicPr>
          <p:nvPr/>
        </p:nvPicPr>
        <p:blipFill>
          <a:blip r:embed="rId3"/>
          <a:stretch>
            <a:fillRect/>
          </a:stretch>
        </p:blipFill>
        <p:spPr>
          <a:xfrm>
            <a:off x="7718472" y="3672354"/>
            <a:ext cx="1268078" cy="1268078"/>
          </a:xfrm>
          <a:prstGeom prst="rect">
            <a:avLst/>
          </a:prstGeom>
        </p:spPr>
      </p:pic>
      <p:sp>
        <p:nvSpPr>
          <p:cNvPr id="7" name="TextBox 6">
            <a:extLst>
              <a:ext uri="{FF2B5EF4-FFF2-40B4-BE49-F238E27FC236}">
                <a16:creationId xmlns:a16="http://schemas.microsoft.com/office/drawing/2014/main" id="{B34F01BE-1377-E614-29BE-23498A7FE762}"/>
              </a:ext>
            </a:extLst>
          </p:cNvPr>
          <p:cNvSpPr txBox="1"/>
          <p:nvPr/>
        </p:nvSpPr>
        <p:spPr>
          <a:xfrm>
            <a:off x="107034" y="5774222"/>
            <a:ext cx="8929932" cy="369332"/>
          </a:xfrm>
          <a:prstGeom prst="rect">
            <a:avLst/>
          </a:prstGeom>
          <a:noFill/>
        </p:spPr>
        <p:txBody>
          <a:bodyPr wrap="square">
            <a:spAutoFit/>
          </a:bodyPr>
          <a:lstStyle/>
          <a:p>
            <a:r>
              <a:rPr lang="en-US" sz="1800" b="1" dirty="0">
                <a:highlight>
                  <a:srgbClr val="FFFF00"/>
                </a:highlight>
                <a:latin typeface="Source Sans Pro" panose="020B0503030403020204" pitchFamily="34" charset="0"/>
                <a:ea typeface="Source Sans Pro" panose="020B0503030403020204" pitchFamily="34" charset="0"/>
              </a:rPr>
              <a:t>Participate in  the GC Classroom Part2 Training - Online Resources for Market Research</a:t>
            </a:r>
            <a:endParaRPr lang="es-ES_tradnl" b="1" dirty="0">
              <a:highlight>
                <a:srgbClr val="FFFF00"/>
              </a:highlight>
              <a:latin typeface="Source Sans Pro" panose="020B0503030403020204" pitchFamily="34" charset="0"/>
              <a:ea typeface="Source Sans Pro" panose="020B0503030403020204" pitchFamily="34" charset="0"/>
            </a:endParaRPr>
          </a:p>
        </p:txBody>
      </p:sp>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63</a:t>
            </a:fld>
            <a:endParaRPr lang="en-US" sz="2000" dirty="0">
              <a:solidFill>
                <a:schemeClr val="tx1"/>
              </a:solidFill>
            </a:endParaRPr>
          </a:p>
        </p:txBody>
      </p:sp>
    </p:spTree>
    <p:extLst>
      <p:ext uri="{BB962C8B-B14F-4D97-AF65-F5344CB8AC3E}">
        <p14:creationId xmlns:p14="http://schemas.microsoft.com/office/powerpoint/2010/main" val="22211807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66800" y="228600"/>
            <a:ext cx="7010400" cy="539632"/>
          </a:xfrm>
        </p:spPr>
        <p:txBody>
          <a:bodyPr/>
          <a:lstStyle/>
          <a:p>
            <a:pPr algn="ctr" eaLnBrk="1" hangingPunct="1">
              <a:defRPr/>
            </a:pPr>
            <a:r>
              <a:rPr lang="en-US" sz="2800" b="1" dirty="0">
                <a:latin typeface="Source Sans Pro" panose="020B0503030403020204" pitchFamily="34" charset="0"/>
                <a:ea typeface="Source Sans Pro" panose="020B0503030403020204" pitchFamily="34" charset="0"/>
              </a:rPr>
              <a:t>Learn Federal Contracting Procedures</a:t>
            </a:r>
          </a:p>
        </p:txBody>
      </p:sp>
      <p:sp>
        <p:nvSpPr>
          <p:cNvPr id="154627" name="Rectangle 3"/>
          <p:cNvSpPr>
            <a:spLocks noGrp="1" noChangeArrowheads="1"/>
          </p:cNvSpPr>
          <p:nvPr>
            <p:ph sz="quarter" idx="1"/>
          </p:nvPr>
        </p:nvSpPr>
        <p:spPr>
          <a:xfrm>
            <a:off x="342900" y="768232"/>
            <a:ext cx="8650788" cy="5568832"/>
          </a:xfrm>
        </p:spPr>
        <p:txBody>
          <a:bodyPr vert="horz" lIns="91440" tIns="45720" rIns="91440" bIns="45720" rtlCol="0" anchor="t">
            <a:normAutofit fontScale="25000" lnSpcReduction="20000"/>
          </a:bodyPr>
          <a:lstStyle/>
          <a:p>
            <a:pPr marL="274320" indent="-274320" eaLnBrk="1" fontAlgn="auto" hangingPunct="1">
              <a:lnSpc>
                <a:spcPct val="80000"/>
              </a:lnSpc>
              <a:spcBef>
                <a:spcPts val="580"/>
              </a:spcBef>
              <a:spcAft>
                <a:spcPts val="0"/>
              </a:spcAft>
              <a:buFont typeface="Wingdings 2"/>
              <a:buChar char=""/>
              <a:defRPr/>
            </a:pPr>
            <a:endParaRPr lang="en-US" sz="2000" dirty="0"/>
          </a:p>
          <a:p>
            <a:pPr marL="0" indent="0" eaLnBrk="1" fontAlgn="auto" hangingPunct="1">
              <a:lnSpc>
                <a:spcPct val="120000"/>
              </a:lnSpc>
              <a:spcBef>
                <a:spcPts val="580"/>
              </a:spcBef>
              <a:spcAft>
                <a:spcPts val="0"/>
              </a:spcAft>
              <a:buNone/>
              <a:defRPr/>
            </a:pPr>
            <a:r>
              <a:rPr lang="en-US" sz="7200" b="1" dirty="0">
                <a:latin typeface="Source Sans Pro"/>
                <a:ea typeface="Source Sans Pro"/>
              </a:rPr>
              <a:t>In order to win federal contracts, you will want/need to become familiar with federal regulations</a:t>
            </a:r>
          </a:p>
          <a:p>
            <a:pPr marL="274320" indent="-274320" eaLnBrk="1" fontAlgn="auto" hangingPunct="1">
              <a:lnSpc>
                <a:spcPct val="120000"/>
              </a:lnSpc>
              <a:spcBef>
                <a:spcPts val="580"/>
              </a:spcBef>
              <a:spcAft>
                <a:spcPts val="0"/>
              </a:spcAft>
              <a:defRPr/>
            </a:pPr>
            <a:r>
              <a:rPr lang="en-US" sz="7200" dirty="0">
                <a:latin typeface="Source Sans Pro"/>
                <a:ea typeface="Source Sans Pro"/>
              </a:rPr>
              <a:t>Federal Acquisition Regulations (FAR)</a:t>
            </a:r>
          </a:p>
          <a:p>
            <a:pPr marL="274320" indent="-274320">
              <a:lnSpc>
                <a:spcPct val="120000"/>
              </a:lnSpc>
              <a:spcBef>
                <a:spcPts val="580"/>
              </a:spcBef>
              <a:defRPr/>
            </a:pPr>
            <a:r>
              <a:rPr lang="en-US" sz="7200" dirty="0">
                <a:latin typeface="Source Sans Pro"/>
                <a:ea typeface="Source Sans Pro"/>
              </a:rPr>
              <a:t>	</a:t>
            </a:r>
            <a:r>
              <a:rPr lang="en-US" sz="7200" dirty="0">
                <a:latin typeface="Source Sans Pro"/>
                <a:ea typeface="Source Sans Pro"/>
                <a:hlinkClick r:id="rId3"/>
              </a:rPr>
              <a:t>www.acquisition.gov</a:t>
            </a:r>
            <a:r>
              <a:rPr lang="en-US" sz="7200" dirty="0">
                <a:latin typeface="Source Sans Pro"/>
                <a:ea typeface="Source Sans Pro"/>
              </a:rPr>
              <a:t> </a:t>
            </a:r>
            <a:endParaRPr lang="en-US" sz="7200" dirty="0"/>
          </a:p>
          <a:p>
            <a:pPr marL="822960" lvl="2" indent="-170815">
              <a:lnSpc>
                <a:spcPct val="120000"/>
              </a:lnSpc>
              <a:spcBef>
                <a:spcPct val="50000"/>
              </a:spcBef>
              <a:buClr>
                <a:srgbClr val="006699"/>
              </a:buClr>
              <a:defRPr/>
            </a:pPr>
            <a:r>
              <a:rPr lang="en-US" sz="7200" dirty="0">
                <a:latin typeface="Source Sans Pro"/>
                <a:ea typeface="Source Sans Pro"/>
              </a:rPr>
              <a:t>Part 8.4 – Federal Supply  Schedules</a:t>
            </a:r>
          </a:p>
          <a:p>
            <a:pPr marL="822960" lvl="2" indent="-170815" eaLnBrk="1" fontAlgn="auto" hangingPunct="1">
              <a:lnSpc>
                <a:spcPct val="120000"/>
              </a:lnSpc>
              <a:spcBef>
                <a:spcPct val="50000"/>
              </a:spcBef>
              <a:spcAft>
                <a:spcPts val="0"/>
              </a:spcAft>
              <a:buClr>
                <a:srgbClr val="006699"/>
              </a:buClr>
              <a:defRPr/>
            </a:pPr>
            <a:r>
              <a:rPr lang="en-US" sz="7200" dirty="0">
                <a:latin typeface="Source Sans Pro"/>
                <a:ea typeface="Source Sans Pro"/>
              </a:rPr>
              <a:t>Part 12– Acquisition of Commercial Items</a:t>
            </a:r>
          </a:p>
          <a:p>
            <a:pPr marL="822960" lvl="2" indent="-170815">
              <a:lnSpc>
                <a:spcPct val="120000"/>
              </a:lnSpc>
              <a:spcBef>
                <a:spcPct val="50000"/>
              </a:spcBef>
              <a:buClr>
                <a:srgbClr val="006699"/>
              </a:buClr>
              <a:defRPr/>
            </a:pPr>
            <a:r>
              <a:rPr lang="en-US" sz="7200" dirty="0">
                <a:latin typeface="Source Sans Pro"/>
                <a:ea typeface="Source Sans Pro"/>
              </a:rPr>
              <a:t> Part 13– Simplified Acquisition Procedures</a:t>
            </a:r>
          </a:p>
          <a:p>
            <a:pPr marL="822960" lvl="2" indent="-170815">
              <a:lnSpc>
                <a:spcPct val="120000"/>
              </a:lnSpc>
              <a:spcBef>
                <a:spcPct val="50000"/>
              </a:spcBef>
              <a:buClr>
                <a:srgbClr val="006699"/>
              </a:buClr>
              <a:defRPr/>
            </a:pPr>
            <a:r>
              <a:rPr lang="en-US" sz="7200" dirty="0">
                <a:latin typeface="Source Sans Pro"/>
                <a:ea typeface="Source Sans Pro"/>
              </a:rPr>
              <a:t> Part 14 – Sealed Bidding</a:t>
            </a:r>
          </a:p>
          <a:p>
            <a:pPr marL="822960" lvl="2" indent="-170815">
              <a:lnSpc>
                <a:spcPct val="120000"/>
              </a:lnSpc>
              <a:spcBef>
                <a:spcPct val="50000"/>
              </a:spcBef>
              <a:buClr>
                <a:srgbClr val="006699"/>
              </a:buClr>
              <a:defRPr/>
            </a:pPr>
            <a:r>
              <a:rPr lang="en-US" sz="7200" dirty="0">
                <a:latin typeface="Source Sans Pro"/>
                <a:ea typeface="Source Sans Pro"/>
              </a:rPr>
              <a:t> Part 15 – Contracting by Negotiation</a:t>
            </a:r>
          </a:p>
          <a:p>
            <a:pPr marL="822960" lvl="2" indent="-170815">
              <a:lnSpc>
                <a:spcPct val="120000"/>
              </a:lnSpc>
              <a:spcBef>
                <a:spcPct val="50000"/>
              </a:spcBef>
              <a:buClr>
                <a:srgbClr val="006699"/>
              </a:buClr>
              <a:defRPr/>
            </a:pPr>
            <a:r>
              <a:rPr lang="en-US" sz="7200" dirty="0">
                <a:latin typeface="Source Sans Pro"/>
                <a:ea typeface="Source Sans Pro"/>
              </a:rPr>
              <a:t> Part 19 – Small Business Programs</a:t>
            </a:r>
          </a:p>
          <a:p>
            <a:pPr marL="822960" lvl="2" indent="-170815">
              <a:lnSpc>
                <a:spcPct val="120000"/>
              </a:lnSpc>
              <a:spcBef>
                <a:spcPct val="50000"/>
              </a:spcBef>
              <a:buClr>
                <a:srgbClr val="006699"/>
              </a:buClr>
              <a:defRPr/>
            </a:pPr>
            <a:r>
              <a:rPr lang="en-US" sz="7200" dirty="0">
                <a:latin typeface="Source Sans Pro"/>
                <a:ea typeface="Source Sans Pro"/>
              </a:rPr>
              <a:t> Part 22 – Application of Labor Laws to Government Acquisitions</a:t>
            </a:r>
          </a:p>
          <a:p>
            <a:pPr marL="274320" indent="-274320">
              <a:lnSpc>
                <a:spcPct val="120000"/>
              </a:lnSpc>
              <a:spcBef>
                <a:spcPts val="580"/>
              </a:spcBef>
              <a:defRPr/>
            </a:pPr>
            <a:r>
              <a:rPr lang="en-US" sz="7200" dirty="0">
                <a:latin typeface="Source Sans Pro"/>
                <a:ea typeface="Source Sans Pro"/>
              </a:rPr>
              <a:t>Defense Federal Acquisition Regulation Supplement (DFARS) </a:t>
            </a:r>
            <a:r>
              <a:rPr lang="en-US" sz="7200" dirty="0">
                <a:latin typeface="Source Sans Pro"/>
                <a:ea typeface="Source Sans Pro"/>
                <a:hlinkClick r:id="rId4"/>
              </a:rPr>
              <a:t>DFARS | Acquisition.GOV</a:t>
            </a:r>
            <a:endParaRPr lang="en-US" sz="7200" dirty="0">
              <a:hlinkClick r:id="rId4"/>
            </a:endParaRPr>
          </a:p>
          <a:p>
            <a:pPr marL="274320" indent="-274320">
              <a:lnSpc>
                <a:spcPct val="120000"/>
              </a:lnSpc>
              <a:spcBef>
                <a:spcPts val="580"/>
              </a:spcBef>
              <a:defRPr/>
            </a:pPr>
            <a:r>
              <a:rPr lang="en-US" sz="7200" dirty="0">
                <a:latin typeface="Source Sans Pro"/>
                <a:ea typeface="Source Sans Pro"/>
              </a:rPr>
              <a:t>GSA’s Acquisition Regulations: </a:t>
            </a:r>
            <a:r>
              <a:rPr lang="en-US" sz="7200" dirty="0">
                <a:latin typeface="Source Sans Pro"/>
                <a:ea typeface="Source Sans Pro"/>
                <a:hlinkClick r:id="rId5"/>
              </a:rPr>
              <a:t>General Services Acquisition Manual (GSAM) | Acquisition.GOV</a:t>
            </a:r>
            <a:endParaRPr lang="en-US" sz="7200" dirty="0"/>
          </a:p>
          <a:p>
            <a:pPr marL="274320" indent="-274320" eaLnBrk="1" fontAlgn="auto" hangingPunct="1">
              <a:lnSpc>
                <a:spcPct val="120000"/>
              </a:lnSpc>
              <a:spcBef>
                <a:spcPts val="580"/>
              </a:spcBef>
              <a:spcAft>
                <a:spcPts val="0"/>
              </a:spcAft>
              <a:buFont typeface="Wingdings 2" pitchFamily="18" charset="2"/>
              <a:buNone/>
              <a:defRPr/>
            </a:pPr>
            <a:endParaRPr lang="en-US" sz="7200" dirty="0">
              <a:hlinkClick r:id="rId6"/>
            </a:endParaRPr>
          </a:p>
          <a:p>
            <a:pPr marL="274320" indent="-274320" eaLnBrk="1" fontAlgn="auto" hangingPunct="1">
              <a:lnSpc>
                <a:spcPct val="80000"/>
              </a:lnSpc>
              <a:spcBef>
                <a:spcPts val="580"/>
              </a:spcBef>
              <a:spcAft>
                <a:spcPts val="0"/>
              </a:spcAft>
              <a:defRPr/>
            </a:pPr>
            <a:endParaRPr lang="en-US" sz="7200" dirty="0"/>
          </a:p>
        </p:txBody>
      </p:sp>
      <p:sp>
        <p:nvSpPr>
          <p:cNvPr id="2" name="Slide Number Placeholder 3">
            <a:extLst>
              <a:ext uri="{FF2B5EF4-FFF2-40B4-BE49-F238E27FC236}">
                <a16:creationId xmlns:a16="http://schemas.microsoft.com/office/drawing/2014/main" id="{B9A9B05D-8053-A6B6-CEF6-4D3B3E424188}"/>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64</a:t>
            </a:fld>
            <a:endParaRPr lang="en-US" sz="2000" dirty="0">
              <a:solidFill>
                <a:schemeClr val="tx1"/>
              </a:solidFill>
            </a:endParaRPr>
          </a:p>
        </p:txBody>
      </p:sp>
    </p:spTree>
    <p:extLst>
      <p:ext uri="{BB962C8B-B14F-4D97-AF65-F5344CB8AC3E}">
        <p14:creationId xmlns:p14="http://schemas.microsoft.com/office/powerpoint/2010/main" val="104091511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48244E-281D-154E-9103-EBF1F567FDCB}"/>
              </a:ext>
            </a:extLst>
          </p:cNvPr>
          <p:cNvSpPr>
            <a:spLocks noGrp="1"/>
          </p:cNvSpPr>
          <p:nvPr>
            <p:ph type="title" idx="4294967295"/>
          </p:nvPr>
        </p:nvSpPr>
        <p:spPr>
          <a:xfrm>
            <a:off x="628650" y="-599365"/>
            <a:ext cx="7886700" cy="599365"/>
          </a:xfrm>
        </p:spPr>
        <p:txBody>
          <a:bodyPr vert="horz" lIns="91440" tIns="45720" rIns="91440" bIns="45720" rtlCol="0" anchor="b">
            <a:normAutofit/>
          </a:bodyPr>
          <a:lstStyle/>
          <a:p>
            <a:r>
              <a:rPr lang="en-US" dirty="0">
                <a:solidFill>
                  <a:srgbClr val="E9EDF2"/>
                </a:solidFill>
              </a:rPr>
              <a:t>Your local SBA District Office Can Help</a:t>
            </a:r>
          </a:p>
        </p:txBody>
      </p:sp>
      <p:sp>
        <p:nvSpPr>
          <p:cNvPr id="10" name="Title 1">
            <a:extLst>
              <a:ext uri="{FF2B5EF4-FFF2-40B4-BE49-F238E27FC236}">
                <a16:creationId xmlns:a16="http://schemas.microsoft.com/office/drawing/2014/main" id="{C38280D5-4F4D-4771-A025-B5C8AB6FF1C2}"/>
              </a:ext>
            </a:extLst>
          </p:cNvPr>
          <p:cNvSpPr txBox="1">
            <a:spLocks/>
          </p:cNvSpPr>
          <p:nvPr/>
        </p:nvSpPr>
        <p:spPr>
          <a:xfrm>
            <a:off x="658813" y="254279"/>
            <a:ext cx="7886700" cy="435265"/>
          </a:xfrm>
          <a:prstGeom prst="rect">
            <a:avLst/>
          </a:prstGeom>
        </p:spPr>
        <p:txBody>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dirty="0"/>
              <a:t>Your local SBA District Office Can Help</a:t>
            </a:r>
          </a:p>
        </p:txBody>
      </p:sp>
      <p:pic>
        <p:nvPicPr>
          <p:cNvPr id="14" name="Picture 13" descr="SBA logo">
            <a:extLst>
              <a:ext uri="{FF2B5EF4-FFF2-40B4-BE49-F238E27FC236}">
                <a16:creationId xmlns:a16="http://schemas.microsoft.com/office/drawing/2014/main" id="{5238C75F-CEEB-49A6-BD32-05B61E929804}"/>
              </a:ext>
            </a:extLst>
          </p:cNvPr>
          <p:cNvPicPr>
            <a:picLocks noChangeAspect="1"/>
          </p:cNvPicPr>
          <p:nvPr/>
        </p:nvPicPr>
        <p:blipFill>
          <a:blip r:embed="rId3"/>
          <a:stretch>
            <a:fillRect/>
          </a:stretch>
        </p:blipFill>
        <p:spPr>
          <a:xfrm>
            <a:off x="1298563" y="1453361"/>
            <a:ext cx="1036410" cy="1127858"/>
          </a:xfrm>
          <a:prstGeom prst="rect">
            <a:avLst/>
          </a:prstGeom>
        </p:spPr>
      </p:pic>
      <p:sp>
        <p:nvSpPr>
          <p:cNvPr id="8" name="Title 4"/>
          <p:cNvSpPr txBox="1">
            <a:spLocks/>
          </p:cNvSpPr>
          <p:nvPr/>
        </p:nvSpPr>
        <p:spPr>
          <a:xfrm>
            <a:off x="409073" y="2801970"/>
            <a:ext cx="3585411" cy="1240548"/>
          </a:xfrm>
          <a:prstGeom prst="rect">
            <a:avLst/>
          </a:prstGeom>
        </p:spPr>
        <p:txBody>
          <a:bodyPr vert="horz" lIns="91440" tIns="45720" rIns="91440" bIns="45720" rtlCol="0" anchor="t">
            <a:normAutofit/>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pPr algn="l">
              <a:spcAft>
                <a:spcPts val="600"/>
              </a:spcAft>
            </a:pPr>
            <a:r>
              <a:rPr lang="en-US" sz="2400" dirty="0"/>
              <a:t>For News, events, and updates visit our website:</a:t>
            </a:r>
          </a:p>
          <a:p>
            <a:pPr algn="l"/>
            <a:r>
              <a:rPr lang="en-US" altLang="en-US" sz="2400" dirty="0">
                <a:solidFill>
                  <a:srgbClr val="000000"/>
                </a:solidFill>
                <a:latin typeface="Source Sans Pro" panose="020B0503030403020204" pitchFamily="34" charset="0"/>
                <a:ea typeface="Source Sans Pro" panose="020B0503030403020204" pitchFamily="34" charset="0"/>
                <a:hlinkClick r:id="rId4"/>
              </a:rPr>
              <a:t>www.sba.gov/pr</a:t>
            </a:r>
            <a:endParaRPr lang="en-US" altLang="en-US" sz="2400" dirty="0">
              <a:solidFill>
                <a:srgbClr val="000000"/>
              </a:solidFill>
              <a:latin typeface="Source Sans Pro" panose="020B0503030403020204" pitchFamily="34" charset="0"/>
              <a:ea typeface="Source Sans Pro" panose="020B0503030403020204" pitchFamily="34" charset="0"/>
            </a:endParaRPr>
          </a:p>
          <a:p>
            <a:endParaRPr lang="en-US" dirty="0"/>
          </a:p>
        </p:txBody>
      </p:sp>
      <p:pic>
        <p:nvPicPr>
          <p:cNvPr id="2" name="Picture 1" descr="image showing the SBA's Puerto Rico and U.S. Virgin Islands District maps">
            <a:extLst>
              <a:ext uri="{FF2B5EF4-FFF2-40B4-BE49-F238E27FC236}">
                <a16:creationId xmlns:a16="http://schemas.microsoft.com/office/drawing/2014/main" id="{CDB5BF13-BBB4-949C-EA6E-4FD54D30362B}"/>
              </a:ext>
            </a:extLst>
          </p:cNvPr>
          <p:cNvPicPr>
            <a:picLocks noChangeAspect="1"/>
          </p:cNvPicPr>
          <p:nvPr/>
        </p:nvPicPr>
        <p:blipFill>
          <a:blip r:embed="rId5"/>
          <a:stretch>
            <a:fillRect/>
          </a:stretch>
        </p:blipFill>
        <p:spPr>
          <a:xfrm>
            <a:off x="3815519" y="1453361"/>
            <a:ext cx="5038391" cy="2697218"/>
          </a:xfrm>
          <a:prstGeom prst="rect">
            <a:avLst/>
          </a:prstGeom>
        </p:spPr>
      </p:pic>
      <p:sp>
        <p:nvSpPr>
          <p:cNvPr id="12" name="TextBox 11">
            <a:extLst>
              <a:ext uri="{FF2B5EF4-FFF2-40B4-BE49-F238E27FC236}">
                <a16:creationId xmlns:a16="http://schemas.microsoft.com/office/drawing/2014/main" id="{A9D28F12-1C18-45A2-97DD-D78E5CDE2BB4}"/>
              </a:ext>
            </a:extLst>
          </p:cNvPr>
          <p:cNvSpPr txBox="1"/>
          <p:nvPr/>
        </p:nvSpPr>
        <p:spPr>
          <a:xfrm>
            <a:off x="2334973" y="4522437"/>
            <a:ext cx="4450662" cy="1677382"/>
          </a:xfrm>
          <a:prstGeom prst="rect">
            <a:avLst/>
          </a:prstGeom>
          <a:noFill/>
        </p:spPr>
        <p:txBody>
          <a:bodyPr wrap="square">
            <a:spAutoFit/>
          </a:bodyPr>
          <a:lstStyle/>
          <a:p>
            <a:pPr eaLnBrk="1" hangingPunct="1">
              <a:spcBef>
                <a:spcPct val="0"/>
              </a:spcBef>
              <a:spcAft>
                <a:spcPts val="1800"/>
              </a:spcAft>
              <a:buClrTx/>
              <a:buFontTx/>
              <a:buNone/>
            </a:pPr>
            <a:r>
              <a:rPr lang="en-US" altLang="en-US" b="1" dirty="0">
                <a:solidFill>
                  <a:srgbClr val="000000"/>
                </a:solidFill>
                <a:latin typeface="Source Sans Pro" panose="020B0503030403020204" pitchFamily="34" charset="0"/>
                <a:ea typeface="Source Sans Pro" panose="020B0503030403020204" pitchFamily="34" charset="0"/>
              </a:rPr>
              <a:t>Contact us at the District Office:</a:t>
            </a:r>
          </a:p>
          <a:p>
            <a:pPr marL="285750" indent="-285750" eaLnBrk="1" hangingPunct="1">
              <a:spcBef>
                <a:spcPct val="0"/>
              </a:spcBef>
              <a:spcAft>
                <a:spcPts val="600"/>
              </a:spcAft>
              <a:buClrTx/>
              <a:buSzPct val="125000"/>
              <a:buFont typeface="Arial" panose="020B0604020202020204" pitchFamily="34" charset="0"/>
              <a:buChar char="•"/>
            </a:pPr>
            <a:r>
              <a:rPr lang="en-US" altLang="en-US" sz="2000" dirty="0">
                <a:solidFill>
                  <a:srgbClr val="000000"/>
                </a:solidFill>
                <a:latin typeface="Source Sans Pro" panose="020B0503030403020204" pitchFamily="34" charset="0"/>
                <a:ea typeface="Source Sans Pro" panose="020B0503030403020204" pitchFamily="34" charset="0"/>
              </a:rPr>
              <a:t>By Phone: (787) 766-5572</a:t>
            </a:r>
          </a:p>
          <a:p>
            <a:pPr marL="285750" indent="-285750" eaLnBrk="1" hangingPunct="1">
              <a:spcBef>
                <a:spcPct val="0"/>
              </a:spcBef>
              <a:spcAft>
                <a:spcPts val="600"/>
              </a:spcAft>
              <a:buClrTx/>
              <a:buSzPct val="125000"/>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By Email: </a:t>
            </a:r>
            <a:r>
              <a:rPr lang="en-US" sz="2000" dirty="0">
                <a:latin typeface="Source Sans Pro" panose="020B0503030403020204" pitchFamily="34" charset="0"/>
                <a:ea typeface="Source Sans Pro" panose="020B0503030403020204" pitchFamily="34" charset="0"/>
                <a:hlinkClick r:id="rId6"/>
              </a:rPr>
              <a:t>puertorico_DO@sba.gov</a:t>
            </a:r>
            <a:endParaRPr lang="en-US" sz="2000" dirty="0">
              <a:latin typeface="Source Sans Pro" panose="020B0503030403020204" pitchFamily="34" charset="0"/>
              <a:ea typeface="Source Sans Pro" panose="020B0503030403020204" pitchFamily="34" charset="0"/>
            </a:endParaRPr>
          </a:p>
          <a:p>
            <a:pPr marL="285750" indent="-285750">
              <a:spcBef>
                <a:spcPct val="0"/>
              </a:spcBef>
              <a:spcAft>
                <a:spcPct val="0"/>
              </a:spcAft>
              <a:buSzPct val="125000"/>
              <a:buFont typeface="Arial" panose="020B0604020202020204" pitchFamily="34" charset="0"/>
              <a:buChar char="•"/>
            </a:pPr>
            <a:r>
              <a:rPr lang="en-US" sz="2000" dirty="0"/>
              <a:t>Follow us on </a:t>
            </a:r>
            <a:r>
              <a:rPr lang="en-US" sz="2000" b="1" dirty="0"/>
              <a:t>X</a:t>
            </a:r>
            <a:r>
              <a:rPr lang="en-US" sz="2000" dirty="0"/>
              <a:t> at: @SBA_PuertoRico </a:t>
            </a:r>
          </a:p>
        </p:txBody>
      </p:sp>
      <p:sp>
        <p:nvSpPr>
          <p:cNvPr id="5" name="Slide Number Placeholder 3">
            <a:extLst>
              <a:ext uri="{FF2B5EF4-FFF2-40B4-BE49-F238E27FC236}">
                <a16:creationId xmlns:a16="http://schemas.microsoft.com/office/drawing/2014/main" id="{2B1B9D51-3EA4-164F-5902-9CF977AEFD29}"/>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65</a:t>
            </a:fld>
            <a:endParaRPr lang="en-US" sz="2000" dirty="0">
              <a:solidFill>
                <a:schemeClr val="tx1"/>
              </a:solidFill>
            </a:endParaRPr>
          </a:p>
        </p:txBody>
      </p:sp>
    </p:spTree>
    <p:extLst>
      <p:ext uri="{BB962C8B-B14F-4D97-AF65-F5344CB8AC3E}">
        <p14:creationId xmlns:p14="http://schemas.microsoft.com/office/powerpoint/2010/main" val="5165188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161484"/>
            <a:ext cx="7543800" cy="462109"/>
          </a:xfrm>
        </p:spPr>
        <p:txBody>
          <a:bodyPr>
            <a:normAutofit fontScale="90000"/>
          </a:bodyPr>
          <a:lstStyle/>
          <a:p>
            <a:pPr algn="ctr" eaLnBrk="1" hangingPunct="1">
              <a:defRPr/>
            </a:pPr>
            <a:r>
              <a:rPr lang="es-ES" sz="2800" b="1" dirty="0" err="1">
                <a:latin typeface="Source Sans Pro" panose="020B0503030403020204" pitchFamily="34" charset="0"/>
                <a:ea typeface="+mj-ea"/>
              </a:rPr>
              <a:t>Get</a:t>
            </a:r>
            <a:r>
              <a:rPr lang="es-ES" sz="2800" b="1" dirty="0">
                <a:latin typeface="Source Sans Pro" panose="020B0503030403020204" pitchFamily="34" charset="0"/>
                <a:ea typeface="+mj-ea"/>
              </a:rPr>
              <a:t> Help!  </a:t>
            </a:r>
          </a:p>
        </p:txBody>
      </p:sp>
      <p:sp>
        <p:nvSpPr>
          <p:cNvPr id="156675" name="Rectangle 3"/>
          <p:cNvSpPr>
            <a:spLocks noGrp="1" noChangeArrowheads="1"/>
          </p:cNvSpPr>
          <p:nvPr>
            <p:ph idx="1"/>
          </p:nvPr>
        </p:nvSpPr>
        <p:spPr>
          <a:xfrm>
            <a:off x="396548" y="772883"/>
            <a:ext cx="8583389" cy="5534611"/>
          </a:xfrm>
        </p:spPr>
        <p:txBody>
          <a:bodyPr vert="horz" lIns="91440" tIns="45720" rIns="91440" bIns="45720" rtlCol="0" anchor="t">
            <a:normAutofit/>
          </a:bodyPr>
          <a:lstStyle/>
          <a:p>
            <a:pPr eaLnBrk="1" fontAlgn="auto" hangingPunct="1">
              <a:lnSpc>
                <a:spcPct val="120000"/>
              </a:lnSpc>
              <a:spcBef>
                <a:spcPts val="580"/>
              </a:spcBef>
              <a:spcAft>
                <a:spcPts val="0"/>
              </a:spcAft>
              <a:defRPr/>
            </a:pPr>
            <a:r>
              <a:rPr lang="en-US" sz="2000" b="1" dirty="0">
                <a:solidFill>
                  <a:schemeClr val="tx1">
                    <a:lumMod val="50000"/>
                  </a:schemeClr>
                </a:solidFill>
                <a:ea typeface="+mn-ea"/>
              </a:rPr>
              <a:t>APEX Accelerator</a:t>
            </a:r>
            <a:r>
              <a:rPr lang="en-US" sz="2000" dirty="0">
                <a:solidFill>
                  <a:schemeClr val="tx1">
                    <a:lumMod val="50000"/>
                  </a:schemeClr>
                </a:solidFill>
                <a:ea typeface="+mn-ea"/>
              </a:rPr>
              <a:t> – </a:t>
            </a:r>
            <a:r>
              <a:rPr lang="en-US" sz="2000" b="1" dirty="0">
                <a:solidFill>
                  <a:schemeClr val="tx1">
                    <a:lumMod val="50000"/>
                  </a:schemeClr>
                </a:solidFill>
                <a:ea typeface="+mn-ea"/>
              </a:rPr>
              <a:t>Puerto Rico Federal Contracting Center (</a:t>
            </a:r>
            <a:r>
              <a:rPr lang="en-US" sz="2000" b="1" dirty="0" err="1">
                <a:solidFill>
                  <a:schemeClr val="tx1">
                    <a:lumMod val="50000"/>
                  </a:schemeClr>
                </a:solidFill>
                <a:ea typeface="+mn-ea"/>
              </a:rPr>
              <a:t>FeCC</a:t>
            </a:r>
            <a:r>
              <a:rPr lang="en-US" sz="2000" b="1" dirty="0">
                <a:solidFill>
                  <a:schemeClr val="tx1">
                    <a:lumMod val="50000"/>
                  </a:schemeClr>
                </a:solidFill>
                <a:ea typeface="+mn-ea"/>
              </a:rPr>
              <a:t>)-  </a:t>
            </a:r>
            <a:r>
              <a:rPr lang="en-US" sz="1600" dirty="0">
                <a:solidFill>
                  <a:schemeClr val="tx1">
                    <a:lumMod val="50000"/>
                  </a:schemeClr>
                </a:solidFill>
                <a:ea typeface="+mn-ea"/>
              </a:rPr>
              <a:t>Provide assistance to business firms in marketing products and services to the Federal, state and local governments available at no cost. </a:t>
            </a:r>
          </a:p>
          <a:p>
            <a:pPr marL="0" indent="0">
              <a:lnSpc>
                <a:spcPct val="120000"/>
              </a:lnSpc>
              <a:spcBef>
                <a:spcPts val="580"/>
              </a:spcBef>
              <a:buNone/>
              <a:defRPr/>
            </a:pPr>
            <a:r>
              <a:rPr lang="en-US" sz="2000" dirty="0">
                <a:solidFill>
                  <a:schemeClr val="tx1">
                    <a:lumMod val="50000"/>
                  </a:schemeClr>
                </a:solidFill>
                <a:latin typeface="Source Sans Pro"/>
                <a:ea typeface="Source Sans Pro"/>
              </a:rPr>
              <a:t>	</a:t>
            </a:r>
            <a:r>
              <a:rPr lang="en-US" sz="1800" dirty="0">
                <a:solidFill>
                  <a:schemeClr val="tx1">
                    <a:lumMod val="50000"/>
                  </a:schemeClr>
                </a:solidFill>
                <a:latin typeface="Source Sans Pro"/>
                <a:ea typeface="Source Sans Pro"/>
              </a:rPr>
              <a:t>(787) 758.4747 x.3181  	</a:t>
            </a:r>
            <a:r>
              <a:rPr lang="en-US" sz="1800" dirty="0">
                <a:solidFill>
                  <a:srgbClr val="0070C0"/>
                </a:solidFill>
                <a:latin typeface="Source Sans Pro"/>
                <a:ea typeface="Source Sans Pro"/>
                <a:hlinkClick r:id="rId3">
                  <a:extLst>
                    <a:ext uri="{A12FA001-AC4F-418D-AE19-62706E023703}">
                      <ahyp:hlinkClr xmlns:ahyp="http://schemas.microsoft.com/office/drawing/2018/hyperlinkcolor" val="tx"/>
                    </a:ext>
                  </a:extLst>
                </a:hlinkClick>
              </a:rPr>
              <a:t>www.federalcontractingpr.com</a:t>
            </a:r>
            <a:r>
              <a:rPr lang="en-US" sz="1800" dirty="0">
                <a:solidFill>
                  <a:srgbClr val="0070C0"/>
                </a:solidFill>
                <a:latin typeface="Source Sans Pro"/>
                <a:ea typeface="Source Sans Pro"/>
              </a:rPr>
              <a:t> </a:t>
            </a:r>
            <a:endParaRPr lang="en-US" sz="2000" dirty="0">
              <a:solidFill>
                <a:srgbClr val="0070C0"/>
              </a:solidFill>
              <a:ea typeface="+mn-ea"/>
            </a:endParaRPr>
          </a:p>
          <a:p>
            <a:pPr eaLnBrk="1" fontAlgn="auto" hangingPunct="1">
              <a:lnSpc>
                <a:spcPct val="120000"/>
              </a:lnSpc>
              <a:spcBef>
                <a:spcPts val="580"/>
              </a:spcBef>
              <a:spcAft>
                <a:spcPts val="0"/>
              </a:spcAft>
              <a:defRPr/>
            </a:pPr>
            <a:r>
              <a:rPr lang="en-US" sz="2000" b="1" dirty="0">
                <a:solidFill>
                  <a:schemeClr val="tx1">
                    <a:lumMod val="50000"/>
                  </a:schemeClr>
                </a:solidFill>
                <a:ea typeface="+mn-ea"/>
              </a:rPr>
              <a:t>Puerto Rico MBDA Business Center </a:t>
            </a:r>
            <a:r>
              <a:rPr lang="en-US" sz="1800" b="1" dirty="0">
                <a:solidFill>
                  <a:schemeClr val="tx1">
                    <a:lumMod val="50000"/>
                  </a:schemeClr>
                </a:solidFill>
                <a:ea typeface="+mn-ea"/>
              </a:rPr>
              <a:t>-</a:t>
            </a:r>
            <a:r>
              <a:rPr lang="en-US" sz="1800" dirty="0">
                <a:solidFill>
                  <a:schemeClr val="tx1">
                    <a:lumMod val="50000"/>
                  </a:schemeClr>
                </a:solidFill>
                <a:ea typeface="+mn-ea"/>
              </a:rPr>
              <a:t>  </a:t>
            </a:r>
            <a:r>
              <a:rPr lang="en-US" sz="1600" dirty="0">
                <a:solidFill>
                  <a:schemeClr val="tx1">
                    <a:lumMod val="50000"/>
                  </a:schemeClr>
                </a:solidFill>
                <a:ea typeface="+mn-ea"/>
              </a:rPr>
              <a:t>Provide technical assistance to minority firms</a:t>
            </a:r>
            <a:r>
              <a:rPr lang="es-ES" sz="1600" dirty="0">
                <a:solidFill>
                  <a:schemeClr val="tx1">
                    <a:lumMod val="50000"/>
                  </a:schemeClr>
                </a:solidFill>
                <a:ea typeface="+mn-ea"/>
              </a:rPr>
              <a:t>, </a:t>
            </a:r>
            <a:r>
              <a:rPr lang="en-US" sz="1600" dirty="0">
                <a:solidFill>
                  <a:schemeClr val="tx1">
                    <a:lumMod val="50000"/>
                  </a:schemeClr>
                </a:solidFill>
                <a:ea typeface="+mn-ea"/>
              </a:rPr>
              <a:t>contract opportunity and capital access  to create new Jobs. MBDA aids with the SBA certifications to do business with the federal government. </a:t>
            </a:r>
          </a:p>
          <a:p>
            <a:pPr marL="0" indent="0" eaLnBrk="1" fontAlgn="auto" hangingPunct="1">
              <a:lnSpc>
                <a:spcPct val="120000"/>
              </a:lnSpc>
              <a:spcBef>
                <a:spcPts val="580"/>
              </a:spcBef>
              <a:spcAft>
                <a:spcPts val="0"/>
              </a:spcAft>
              <a:buNone/>
              <a:defRPr/>
            </a:pPr>
            <a:r>
              <a:rPr lang="en-US" sz="2000" dirty="0">
                <a:solidFill>
                  <a:schemeClr val="tx1">
                    <a:lumMod val="50000"/>
                  </a:schemeClr>
                </a:solidFill>
                <a:ea typeface="+mn-ea"/>
              </a:rPr>
              <a:t>	</a:t>
            </a:r>
            <a:r>
              <a:rPr lang="en-US" sz="1800" dirty="0">
                <a:solidFill>
                  <a:schemeClr val="tx1">
                    <a:lumMod val="50000"/>
                  </a:schemeClr>
                </a:solidFill>
                <a:ea typeface="+mn-ea"/>
              </a:rPr>
              <a:t>(787) 753-8484 </a:t>
            </a:r>
            <a:r>
              <a:rPr lang="en-US" sz="1800" dirty="0">
                <a:ea typeface="+mn-ea"/>
              </a:rPr>
              <a:t>		</a:t>
            </a:r>
            <a:r>
              <a:rPr lang="en-US" sz="1800" dirty="0">
                <a:ea typeface="+mn-ea"/>
                <a:hlinkClick r:id="rId4"/>
              </a:rPr>
              <a:t>https://puertoricombdacenter.com</a:t>
            </a:r>
            <a:r>
              <a:rPr lang="en-US" sz="1800" dirty="0">
                <a:ea typeface="+mn-ea"/>
              </a:rPr>
              <a:t> </a:t>
            </a:r>
            <a:endParaRPr lang="en-US" sz="2000" dirty="0">
              <a:ea typeface="+mn-ea"/>
            </a:endParaRPr>
          </a:p>
          <a:p>
            <a:pPr marL="170815" indent="-170815">
              <a:lnSpc>
                <a:spcPct val="120000"/>
              </a:lnSpc>
              <a:spcBef>
                <a:spcPts val="580"/>
              </a:spcBef>
              <a:defRPr/>
            </a:pPr>
            <a:r>
              <a:rPr lang="en-US" sz="2000" b="1" dirty="0" err="1">
                <a:solidFill>
                  <a:schemeClr val="tx1">
                    <a:lumMod val="50000"/>
                  </a:schemeClr>
                </a:solidFill>
                <a:latin typeface="Source Sans Pro"/>
                <a:ea typeface="Source Sans Pro"/>
              </a:rPr>
              <a:t>Pathstone</a:t>
            </a:r>
            <a:r>
              <a:rPr lang="en-US" sz="2000" dirty="0">
                <a:solidFill>
                  <a:schemeClr val="tx1">
                    <a:lumMod val="50000"/>
                  </a:schemeClr>
                </a:solidFill>
                <a:latin typeface="Source Sans Pro"/>
                <a:ea typeface="Source Sans Pro"/>
              </a:rPr>
              <a:t> </a:t>
            </a:r>
            <a:r>
              <a:rPr lang="en-US" sz="2000" b="1" dirty="0">
                <a:solidFill>
                  <a:schemeClr val="tx1">
                    <a:lumMod val="50000"/>
                  </a:schemeClr>
                </a:solidFill>
                <a:latin typeface="Source Sans Pro"/>
                <a:ea typeface="Source Sans Pro"/>
              </a:rPr>
              <a:t>Enterprise Center </a:t>
            </a:r>
            <a:r>
              <a:rPr lang="en-US" sz="2000" dirty="0">
                <a:solidFill>
                  <a:schemeClr val="tx1">
                    <a:lumMod val="50000"/>
                  </a:schemeClr>
                </a:solidFill>
                <a:latin typeface="Source Sans Pro"/>
                <a:ea typeface="Source Sans Pro"/>
              </a:rPr>
              <a:t>- </a:t>
            </a:r>
            <a:r>
              <a:rPr lang="en-US" sz="1600" dirty="0">
                <a:solidFill>
                  <a:schemeClr val="tx1">
                    <a:lumMod val="50000"/>
                  </a:schemeClr>
                </a:solidFill>
                <a:latin typeface="Source Sans Pro"/>
                <a:ea typeface="Source Sans Pro"/>
              </a:rPr>
              <a:t>Provide assistance to business firms with the registrations and SBA certifications to participate in the federal market at no cost. </a:t>
            </a:r>
            <a:endParaRPr lang="en-US" sz="2000" dirty="0">
              <a:solidFill>
                <a:schemeClr val="tx1">
                  <a:lumMod val="50000"/>
                </a:schemeClr>
              </a:solidFill>
              <a:latin typeface="Source Sans Pro"/>
              <a:ea typeface="Source Sans Pro"/>
            </a:endParaRPr>
          </a:p>
          <a:p>
            <a:pPr marL="342265" lvl="1" indent="0">
              <a:lnSpc>
                <a:spcPct val="120000"/>
              </a:lnSpc>
              <a:spcBef>
                <a:spcPts val="580"/>
              </a:spcBef>
              <a:buNone/>
              <a:defRPr/>
            </a:pPr>
            <a:r>
              <a:rPr lang="en-US" dirty="0">
                <a:solidFill>
                  <a:schemeClr val="tx1">
                    <a:lumMod val="50000"/>
                  </a:schemeClr>
                </a:solidFill>
                <a:latin typeface="Source Sans Pro"/>
                <a:ea typeface="Source Sans Pro"/>
              </a:rPr>
              <a:t>	(787) 658-1640 		</a:t>
            </a:r>
            <a:r>
              <a:rPr lang="en-US" dirty="0">
                <a:solidFill>
                  <a:schemeClr val="accent4">
                    <a:lumMod val="50000"/>
                  </a:schemeClr>
                </a:solidFill>
                <a:latin typeface="Source Sans Pro"/>
                <a:ea typeface="Source Sans Pro"/>
                <a:hlinkClick r:id="rId5">
                  <a:extLst>
                    <a:ext uri="{A12FA001-AC4F-418D-AE19-62706E023703}">
                      <ahyp:hlinkClr xmlns:ahyp="http://schemas.microsoft.com/office/drawing/2018/hyperlinkcolor" val="tx"/>
                    </a:ext>
                  </a:extLst>
                </a:hlinkClick>
              </a:rPr>
              <a:t>https://theenterprisecenterinc.org</a:t>
            </a:r>
            <a:r>
              <a:rPr lang="en-US" dirty="0">
                <a:solidFill>
                  <a:schemeClr val="accent4">
                    <a:lumMod val="50000"/>
                  </a:schemeClr>
                </a:solidFill>
                <a:latin typeface="Source Sans Pro"/>
                <a:ea typeface="Source Sans Pro"/>
              </a:rPr>
              <a:t> </a:t>
            </a:r>
            <a:endParaRPr lang="en-US" dirty="0">
              <a:solidFill>
                <a:schemeClr val="accent4">
                  <a:lumMod val="50000"/>
                </a:schemeClr>
              </a:solidFill>
              <a:ea typeface="Source Sans Pro"/>
            </a:endParaRPr>
          </a:p>
          <a:p>
            <a:pPr marL="170815" indent="-170815">
              <a:lnSpc>
                <a:spcPct val="120000"/>
              </a:lnSpc>
              <a:spcBef>
                <a:spcPts val="580"/>
              </a:spcBef>
              <a:defRPr/>
            </a:pPr>
            <a:r>
              <a:rPr lang="en-US" sz="2000" b="1" dirty="0">
                <a:solidFill>
                  <a:schemeClr val="tx1">
                    <a:lumMod val="50000"/>
                  </a:schemeClr>
                </a:solidFill>
                <a:latin typeface="Source Sans Pro"/>
                <a:ea typeface="Source Sans Pro"/>
              </a:rPr>
              <a:t>Puerto Rico Manufacturing Extension  (PRIMEX)</a:t>
            </a:r>
            <a:r>
              <a:rPr lang="en-US" sz="2000" dirty="0">
                <a:solidFill>
                  <a:schemeClr val="tx1">
                    <a:lumMod val="50000"/>
                  </a:schemeClr>
                </a:solidFill>
                <a:latin typeface="Source Sans Pro"/>
                <a:ea typeface="Source Sans Pro"/>
              </a:rPr>
              <a:t>- </a:t>
            </a:r>
            <a:r>
              <a:rPr lang="en-US" sz="1600" dirty="0">
                <a:solidFill>
                  <a:schemeClr val="tx1">
                    <a:lumMod val="50000"/>
                  </a:schemeClr>
                </a:solidFill>
                <a:latin typeface="Source Sans Pro"/>
                <a:ea typeface="Source Sans Pro"/>
              </a:rPr>
              <a:t>Provide assistance to small and medium manufacturing business by providing cost effective assistance in new technologies and business practices.</a:t>
            </a:r>
            <a:endParaRPr lang="en-US" sz="2000" dirty="0">
              <a:solidFill>
                <a:schemeClr val="tx1">
                  <a:lumMod val="50000"/>
                </a:schemeClr>
              </a:solidFill>
              <a:latin typeface="Source Sans Pro"/>
              <a:ea typeface="Source Sans Pro"/>
            </a:endParaRPr>
          </a:p>
          <a:p>
            <a:pPr marL="342875" lvl="1" indent="0">
              <a:lnSpc>
                <a:spcPct val="120000"/>
              </a:lnSpc>
              <a:spcBef>
                <a:spcPts val="580"/>
              </a:spcBef>
              <a:buNone/>
              <a:defRPr/>
            </a:pPr>
            <a:r>
              <a:rPr lang="en-US" dirty="0">
                <a:solidFill>
                  <a:schemeClr val="tx1">
                    <a:lumMod val="50000"/>
                  </a:schemeClr>
                </a:solidFill>
                <a:ea typeface="+mn-ea"/>
              </a:rPr>
              <a:t>	(787) 756-0505		</a:t>
            </a:r>
            <a:r>
              <a:rPr lang="en-US" dirty="0">
                <a:solidFill>
                  <a:schemeClr val="tx1">
                    <a:lumMod val="50000"/>
                  </a:schemeClr>
                </a:solidFill>
                <a:ea typeface="+mn-ea"/>
                <a:hlinkClick r:id="rId6"/>
              </a:rPr>
              <a:t>www.primexpr.org</a:t>
            </a:r>
            <a:r>
              <a:rPr lang="en-US" dirty="0">
                <a:solidFill>
                  <a:schemeClr val="tx1">
                    <a:lumMod val="50000"/>
                  </a:schemeClr>
                </a:solidFill>
                <a:ea typeface="+mn-ea"/>
              </a:rPr>
              <a:t> </a:t>
            </a:r>
            <a:endParaRPr lang="en-US" sz="2400" dirty="0">
              <a:solidFill>
                <a:schemeClr val="tx1">
                  <a:lumMod val="50000"/>
                </a:schemeClr>
              </a:solidFill>
              <a:ea typeface="+mn-ea"/>
            </a:endParaRPr>
          </a:p>
        </p:txBody>
      </p:sp>
      <p:sp>
        <p:nvSpPr>
          <p:cNvPr id="3" name="Slide Number Placeholder 3">
            <a:extLst>
              <a:ext uri="{FF2B5EF4-FFF2-40B4-BE49-F238E27FC236}">
                <a16:creationId xmlns:a16="http://schemas.microsoft.com/office/drawing/2014/main" id="{D0FE43D5-561B-676A-5E64-C87A37237BDC}"/>
              </a:ext>
            </a:extLst>
          </p:cNvPr>
          <p:cNvSpPr>
            <a:spLocks noGrp="1"/>
          </p:cNvSpPr>
          <p:nvPr>
            <p:ph type="sldNum" sz="quarter" idx="12"/>
          </p:nvPr>
        </p:nvSpPr>
        <p:spPr>
          <a:xfrm>
            <a:off x="6796510" y="6194307"/>
            <a:ext cx="2057400" cy="365125"/>
          </a:xfrm>
        </p:spPr>
        <p:txBody>
          <a:bodyPr/>
          <a:lstStyle/>
          <a:p>
            <a:fld id="{B1AB44B9-F1EC-4F4B-88D4-413245C9CD3E}" type="slidenum">
              <a:rPr lang="en-US" sz="2000" smtClean="0">
                <a:solidFill>
                  <a:schemeClr val="tx1"/>
                </a:solidFill>
              </a:rPr>
              <a:t>66</a:t>
            </a:fld>
            <a:endParaRPr lang="en-US" sz="2000" dirty="0">
              <a:solidFill>
                <a:schemeClr val="tx1"/>
              </a:solidFill>
            </a:endParaRPr>
          </a:p>
        </p:txBody>
      </p:sp>
    </p:spTree>
    <p:extLst>
      <p:ext uri="{BB962C8B-B14F-4D97-AF65-F5344CB8AC3E}">
        <p14:creationId xmlns:p14="http://schemas.microsoft.com/office/powerpoint/2010/main" val="252834299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8608"/>
            <a:ext cx="7886700" cy="483162"/>
          </a:xfrm>
        </p:spPr>
        <p:txBody>
          <a:bodyPr/>
          <a:lstStyle/>
          <a:p>
            <a:r>
              <a:rPr lang="en-US" dirty="0"/>
              <a:t>The SBA Resource Partner Network</a:t>
            </a:r>
          </a:p>
        </p:txBody>
      </p:sp>
      <p:sp>
        <p:nvSpPr>
          <p:cNvPr id="13" name="Subtitle 4"/>
          <p:cNvSpPr>
            <a:spLocks noGrp="1"/>
          </p:cNvSpPr>
          <p:nvPr>
            <p:ph type="subTitle" idx="13"/>
          </p:nvPr>
        </p:nvSpPr>
        <p:spPr>
          <a:xfrm>
            <a:off x="628650" y="967513"/>
            <a:ext cx="7886700" cy="357922"/>
          </a:xfrm>
        </p:spPr>
        <p:txBody>
          <a:bodyPr/>
          <a:lstStyle/>
          <a:p>
            <a:r>
              <a:rPr lang="en-US" dirty="0"/>
              <a:t>Access the right tools at the right time—wherever you are.</a:t>
            </a:r>
          </a:p>
        </p:txBody>
      </p:sp>
      <p:pic>
        <p:nvPicPr>
          <p:cNvPr id="9" name="Picture 8" descr="SBA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717660"/>
            <a:ext cx="1047682" cy="1309602"/>
          </a:xfrm>
          <a:prstGeom prst="rect">
            <a:avLst/>
          </a:prstGeom>
        </p:spPr>
      </p:pic>
      <p:sp>
        <p:nvSpPr>
          <p:cNvPr id="3" name="Content Placeholder 2"/>
          <p:cNvSpPr>
            <a:spLocks noGrp="1"/>
          </p:cNvSpPr>
          <p:nvPr>
            <p:ph idx="1"/>
          </p:nvPr>
        </p:nvSpPr>
        <p:spPr>
          <a:xfrm>
            <a:off x="1807671" y="2019380"/>
            <a:ext cx="2496503" cy="714472"/>
          </a:xfrm>
          <a:noFill/>
        </p:spPr>
        <p:txBody>
          <a:bodyPr>
            <a:normAutofit/>
          </a:bodyPr>
          <a:lstStyle/>
          <a:p>
            <a:pPr marL="0" indent="0">
              <a:buNone/>
            </a:pPr>
            <a:r>
              <a:rPr lang="en-US" dirty="0"/>
              <a:t>Approved and funded by the SBA</a:t>
            </a:r>
          </a:p>
        </p:txBody>
      </p:sp>
      <p:pic>
        <p:nvPicPr>
          <p:cNvPr id="11" name="Picture 10" descr="image of a business office build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231" y="3388826"/>
            <a:ext cx="928722" cy="928722"/>
          </a:xfrm>
          <a:prstGeom prst="rect">
            <a:avLst/>
          </a:prstGeom>
        </p:spPr>
      </p:pic>
      <p:sp>
        <p:nvSpPr>
          <p:cNvPr id="12" name="Content Placeholder 2"/>
          <p:cNvSpPr txBox="1">
            <a:spLocks/>
          </p:cNvSpPr>
          <p:nvPr/>
        </p:nvSpPr>
        <p:spPr>
          <a:xfrm>
            <a:off x="1807670" y="3495951"/>
            <a:ext cx="2496503" cy="714472"/>
          </a:xfrm>
          <a:prstGeom prst="rect">
            <a:avLst/>
          </a:prstGeom>
          <a:noFill/>
        </p:spPr>
        <p:txBody>
          <a:bodyPr vert="horz" lIns="91440" tIns="45720" rIns="91440" bIns="45720" rtlCol="0">
            <a:normAutofit/>
          </a:bodyPr>
          <a:lst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dirty="0"/>
              <a:t>1,400+ partner offices nationwide</a:t>
            </a:r>
          </a:p>
        </p:txBody>
      </p:sp>
      <p:pic>
        <p:nvPicPr>
          <p:cNvPr id="5" name="Picture 4" descr="image showing a map location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231" y="4782472"/>
            <a:ext cx="914520" cy="914520"/>
          </a:xfrm>
          <a:prstGeom prst="rect">
            <a:avLst/>
          </a:prstGeom>
        </p:spPr>
      </p:pic>
      <p:sp>
        <p:nvSpPr>
          <p:cNvPr id="7" name="TextBox 6"/>
          <p:cNvSpPr txBox="1"/>
          <p:nvPr/>
        </p:nvSpPr>
        <p:spPr>
          <a:xfrm>
            <a:off x="1807670" y="4774556"/>
            <a:ext cx="3740873" cy="1415772"/>
          </a:xfrm>
          <a:prstGeom prst="rect">
            <a:avLst/>
          </a:prstGeom>
          <a:noFill/>
        </p:spPr>
        <p:txBody>
          <a:bodyPr wrap="square" rtlCol="0">
            <a:spAutoFit/>
          </a:bodyPr>
          <a:lstStyle/>
          <a:p>
            <a:pPr>
              <a:spcAft>
                <a:spcPts val="2400"/>
              </a:spcAft>
            </a:pPr>
            <a:r>
              <a:rPr lang="en-US" sz="2100" dirty="0">
                <a:latin typeface="Source Sans Pro" charset="0"/>
                <a:ea typeface="Source Sans Pro" charset="0"/>
                <a:cs typeface="Source Sans Pro" charset="0"/>
              </a:rPr>
              <a:t>Find local resource partners near you at </a:t>
            </a:r>
          </a:p>
          <a:p>
            <a:r>
              <a:rPr lang="en-US" sz="2400" b="1" dirty="0">
                <a:solidFill>
                  <a:schemeClr val="bg2"/>
                </a:solidFill>
                <a:latin typeface="Source Sans Pro" charset="0"/>
                <a:ea typeface="Source Sans Pro" charset="0"/>
                <a:cs typeface="Source Sans Pro" charset="0"/>
                <a:hlinkClick r:id="rId6" action="ppaction://hlinkfile"/>
              </a:rPr>
              <a:t>SBA.gov/local-assistance</a:t>
            </a:r>
            <a:endParaRPr lang="en-US" sz="2400" b="1" dirty="0">
              <a:latin typeface="Source Sans Pro" charset="0"/>
              <a:ea typeface="Source Sans Pro" charset="0"/>
              <a:cs typeface="Source Sans Pro" charset="0"/>
            </a:endParaRPr>
          </a:p>
        </p:txBody>
      </p:sp>
      <p:pic>
        <p:nvPicPr>
          <p:cNvPr id="6" name="Picture 5" descr="image showing signs that read help, support, advise, guida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0994" y="2019380"/>
            <a:ext cx="3064356" cy="3817005"/>
          </a:xfrm>
          <a:prstGeom prst="rect">
            <a:avLst/>
          </a:prstGeom>
        </p:spPr>
      </p:pic>
      <p:sp>
        <p:nvSpPr>
          <p:cNvPr id="4" name="Slide Number Placeholder 3"/>
          <p:cNvSpPr>
            <a:spLocks noGrp="1"/>
          </p:cNvSpPr>
          <p:nvPr>
            <p:ph type="sldNum" sz="quarter" idx="12"/>
          </p:nvPr>
        </p:nvSpPr>
        <p:spPr/>
        <p:txBody>
          <a:bodyPr/>
          <a:lstStyle/>
          <a:p>
            <a:fld id="{B1AB44B9-F1EC-4F4B-88D4-413245C9CD3E}" type="slidenum">
              <a:rPr lang="en-US" sz="2000" smtClean="0">
                <a:solidFill>
                  <a:schemeClr val="tx1"/>
                </a:solidFill>
              </a:rPr>
              <a:t>67</a:t>
            </a:fld>
            <a:endParaRPr lang="en-US" sz="2000" dirty="0">
              <a:solidFill>
                <a:schemeClr val="tx1"/>
              </a:solidFill>
            </a:endParaRPr>
          </a:p>
        </p:txBody>
      </p:sp>
    </p:spTree>
    <p:extLst>
      <p:ext uri="{BB962C8B-B14F-4D97-AF65-F5344CB8AC3E}">
        <p14:creationId xmlns:p14="http://schemas.microsoft.com/office/powerpoint/2010/main" val="1081815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54F6F-BE14-F844-8D3B-8B5EDDCF245F}"/>
              </a:ext>
            </a:extLst>
          </p:cNvPr>
          <p:cNvSpPr>
            <a:spLocks noGrp="1"/>
          </p:cNvSpPr>
          <p:nvPr>
            <p:ph type="ctrTitle"/>
          </p:nvPr>
        </p:nvSpPr>
        <p:spPr>
          <a:xfrm>
            <a:off x="1143000" y="-625642"/>
            <a:ext cx="6858000" cy="625642"/>
          </a:xfrm>
        </p:spPr>
        <p:txBody>
          <a:bodyPr vert="horz" lIns="91440" tIns="45720" rIns="91440" bIns="45720" rtlCol="0" anchor="b">
            <a:normAutofit/>
          </a:bodyPr>
          <a:lstStyle/>
          <a:p>
            <a:r>
              <a:rPr lang="en-US" sz="2800" dirty="0">
                <a:solidFill>
                  <a:srgbClr val="E9EDF2"/>
                </a:solidFill>
              </a:rPr>
              <a:t>SBA presentation – ending slide</a:t>
            </a:r>
          </a:p>
        </p:txBody>
      </p:sp>
      <p:sp>
        <p:nvSpPr>
          <p:cNvPr id="4" name="Text Placeholder 3"/>
          <p:cNvSpPr>
            <a:spLocks noGrp="1"/>
          </p:cNvSpPr>
          <p:nvPr>
            <p:ph type="body" sz="quarter" idx="10"/>
          </p:nvPr>
        </p:nvSpPr>
        <p:spPr>
          <a:xfrm>
            <a:off x="449470" y="2513152"/>
            <a:ext cx="8483600" cy="2008744"/>
          </a:xfrm>
        </p:spPr>
        <p:txBody>
          <a:bodyPr/>
          <a:lstStyle/>
          <a:p>
            <a:r>
              <a:rPr lang="en-US" dirty="0" err="1">
                <a:solidFill>
                  <a:schemeClr val="bg1"/>
                </a:solidFill>
              </a:rPr>
              <a:t>Jezabel</a:t>
            </a:r>
            <a:r>
              <a:rPr lang="en-US" dirty="0">
                <a:solidFill>
                  <a:schemeClr val="bg1"/>
                </a:solidFill>
              </a:rPr>
              <a:t> Rodriguez - Procurement Center Representative</a:t>
            </a:r>
          </a:p>
          <a:p>
            <a:pPr>
              <a:spcAft>
                <a:spcPts val="1800"/>
              </a:spcAft>
            </a:pPr>
            <a:r>
              <a:rPr lang="en-US" dirty="0">
                <a:solidFill>
                  <a:schemeClr val="bg1"/>
                </a:solidFill>
              </a:rPr>
              <a:t>787-766-5016 |  </a:t>
            </a:r>
            <a:r>
              <a:rPr lang="en-US" dirty="0">
                <a:solidFill>
                  <a:schemeClr val="bg1"/>
                </a:solidFill>
                <a:hlinkClick r:id="rId3">
                  <a:extLst>
                    <a:ext uri="{A12FA001-AC4F-418D-AE19-62706E023703}">
                      <ahyp:hlinkClr xmlns:ahyp="http://schemas.microsoft.com/office/drawing/2018/hyperlinkcolor" val="tx"/>
                    </a:ext>
                  </a:extLst>
                </a:hlinkClick>
              </a:rPr>
              <a:t>jezabel.rodriguez@sba.gov</a:t>
            </a:r>
            <a:endParaRPr lang="en-US" dirty="0">
              <a:solidFill>
                <a:schemeClr val="bg1"/>
              </a:solidFill>
            </a:endParaRPr>
          </a:p>
          <a:p>
            <a:r>
              <a:rPr lang="en-US" dirty="0">
                <a:solidFill>
                  <a:schemeClr val="bg1"/>
                </a:solidFill>
              </a:rPr>
              <a:t>Jorge Betancourt - Economic Development Specialist</a:t>
            </a:r>
          </a:p>
          <a:p>
            <a:r>
              <a:rPr lang="en-US" dirty="0">
                <a:solidFill>
                  <a:schemeClr val="bg1"/>
                </a:solidFill>
              </a:rPr>
              <a:t>787-766-5556 |  </a:t>
            </a:r>
            <a:r>
              <a:rPr lang="en-US" dirty="0">
                <a:solidFill>
                  <a:schemeClr val="bg1"/>
                </a:solidFill>
                <a:hlinkClick r:id="rId4">
                  <a:extLst>
                    <a:ext uri="{A12FA001-AC4F-418D-AE19-62706E023703}">
                      <ahyp:hlinkClr xmlns:ahyp="http://schemas.microsoft.com/office/drawing/2018/hyperlinkcolor" val="tx"/>
                    </a:ext>
                  </a:extLst>
                </a:hlinkClick>
              </a:rPr>
              <a:t>jorge.betancourt@sba.gov</a:t>
            </a:r>
            <a:endParaRPr lang="en-US" dirty="0">
              <a:solidFill>
                <a:schemeClr val="bg1"/>
              </a:solidFill>
            </a:endParaRPr>
          </a:p>
        </p:txBody>
      </p:sp>
    </p:spTree>
    <p:extLst>
      <p:ext uri="{BB962C8B-B14F-4D97-AF65-F5344CB8AC3E}">
        <p14:creationId xmlns:p14="http://schemas.microsoft.com/office/powerpoint/2010/main" val="2561301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7026"/>
            <a:ext cx="7886700" cy="472218"/>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What is a Small Business? (1)</a:t>
            </a:r>
          </a:p>
        </p:txBody>
      </p:sp>
      <p:sp>
        <p:nvSpPr>
          <p:cNvPr id="3" name="Content Placeholder 2"/>
          <p:cNvSpPr>
            <a:spLocks noGrp="1"/>
          </p:cNvSpPr>
          <p:nvPr>
            <p:ph sz="half" idx="1"/>
          </p:nvPr>
        </p:nvSpPr>
        <p:spPr>
          <a:xfrm>
            <a:off x="628650" y="1568825"/>
            <a:ext cx="7886700" cy="4130518"/>
          </a:xfrm>
        </p:spPr>
        <p:txBody>
          <a:bodyPr>
            <a:normAutofit/>
          </a:bodyPr>
          <a:lstStyle/>
          <a:p>
            <a:pPr marL="0" indent="0">
              <a:buNone/>
            </a:pPr>
            <a:r>
              <a:rPr lang="en-US" sz="2800" dirty="0">
                <a:latin typeface="Source Sans Pro" panose="020B0503030403020204" pitchFamily="34" charset="0"/>
                <a:ea typeface="Source Sans Pro" panose="020B0503030403020204" pitchFamily="34" charset="0"/>
                <a:cs typeface="Times New Roman" panose="02020603050405020304" pitchFamily="18" charset="0"/>
              </a:rPr>
              <a:t>FAR 19.001 Definitions</a:t>
            </a:r>
          </a:p>
          <a:p>
            <a:pPr lvl="1"/>
            <a:r>
              <a:rPr lang="en-US" sz="2800" b="0" i="1" dirty="0">
                <a:solidFill>
                  <a:srgbClr val="000000"/>
                </a:solidFill>
                <a:effectLst/>
                <a:latin typeface="Source Sans Pro" panose="020B0503030403020204" pitchFamily="34" charset="0"/>
                <a:ea typeface="Source Sans Pro" panose="020B0503030403020204" pitchFamily="34" charset="0"/>
              </a:rPr>
              <a:t>Concern </a:t>
            </a:r>
            <a:r>
              <a:rPr lang="en-US" sz="2800" b="0" i="0" dirty="0">
                <a:solidFill>
                  <a:srgbClr val="000000"/>
                </a:solidFill>
                <a:effectLst/>
                <a:latin typeface="Source Sans Pro" panose="020B0503030403020204" pitchFamily="34" charset="0"/>
                <a:ea typeface="Source Sans Pro" panose="020B0503030403020204" pitchFamily="34" charset="0"/>
              </a:rPr>
              <a:t>means any business entity organized for profit (even if its ownership is in the hands of a nonprofit entity); </a:t>
            </a:r>
          </a:p>
          <a:p>
            <a:pPr lvl="1"/>
            <a:r>
              <a:rPr lang="en-US" sz="2800" b="0" i="0" dirty="0">
                <a:solidFill>
                  <a:srgbClr val="000000"/>
                </a:solidFill>
                <a:effectLst/>
                <a:latin typeface="Source Sans Pro" panose="020B0503030403020204" pitchFamily="34" charset="0"/>
                <a:ea typeface="Source Sans Pro" panose="020B0503030403020204" pitchFamily="34" charset="0"/>
              </a:rPr>
              <a:t>With a place of business located in the United States or its outlying areas;</a:t>
            </a:r>
          </a:p>
          <a:p>
            <a:pPr lvl="1"/>
            <a:r>
              <a:rPr lang="en-US" sz="2800" b="0" i="0" dirty="0">
                <a:solidFill>
                  <a:srgbClr val="000000"/>
                </a:solidFill>
                <a:effectLst/>
                <a:latin typeface="Source Sans Pro" panose="020B0503030403020204" pitchFamily="34" charset="0"/>
                <a:ea typeface="Source Sans Pro" panose="020B0503030403020204" pitchFamily="34" charset="0"/>
              </a:rPr>
              <a:t>And that makes a significant contribution to the U.S. economy through payment of taxes and/or use of American products, material and/or labor, etc. </a:t>
            </a:r>
            <a:endParaRPr lang="en-US" sz="2500" dirty="0">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7</a:t>
            </a:fld>
            <a:endParaRPr lang="en-US" sz="2000" dirty="0">
              <a:solidFill>
                <a:schemeClr val="tx1"/>
              </a:solidFill>
            </a:endParaRPr>
          </a:p>
        </p:txBody>
      </p:sp>
    </p:spTree>
    <p:extLst>
      <p:ext uri="{BB962C8B-B14F-4D97-AF65-F5344CB8AC3E}">
        <p14:creationId xmlns:p14="http://schemas.microsoft.com/office/powerpoint/2010/main" val="2963931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7026"/>
            <a:ext cx="7886700" cy="447166"/>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What is a Small Business? (2)</a:t>
            </a:r>
          </a:p>
        </p:txBody>
      </p:sp>
      <p:sp>
        <p:nvSpPr>
          <p:cNvPr id="3" name="Content Placeholder 2"/>
          <p:cNvSpPr>
            <a:spLocks noGrp="1"/>
          </p:cNvSpPr>
          <p:nvPr>
            <p:ph sz="half" idx="1"/>
          </p:nvPr>
        </p:nvSpPr>
        <p:spPr>
          <a:xfrm>
            <a:off x="290090" y="1175041"/>
            <a:ext cx="8563820" cy="4912608"/>
          </a:xfrm>
        </p:spPr>
        <p:txBody>
          <a:bodyPr>
            <a:normAutofit/>
          </a:bodyPr>
          <a:lstStyle/>
          <a:p>
            <a:r>
              <a:rPr lang="en-US" sz="2800">
                <a:latin typeface="Source Sans Pro" panose="020B0503030403020204" pitchFamily="34" charset="0"/>
                <a:ea typeface="Source Sans Pro" panose="020B0503030403020204" pitchFamily="34" charset="0"/>
                <a:cs typeface="Times New Roman" panose="02020603050405020304" pitchFamily="18" charset="0"/>
              </a:rPr>
              <a:t>Service Industry (FAR 19.101 Definitions)</a:t>
            </a:r>
          </a:p>
          <a:p>
            <a:pPr lvl="1">
              <a:spcAft>
                <a:spcPts val="600"/>
              </a:spcAft>
            </a:pPr>
            <a:r>
              <a:rPr lang="en-US" sz="2800" b="0" i="0">
                <a:solidFill>
                  <a:srgbClr val="000000"/>
                </a:solidFill>
                <a:effectLst/>
                <a:latin typeface="Source Sans Pro" panose="020B0503030403020204" pitchFamily="34" charset="0"/>
                <a:ea typeface="Source Sans Pro" panose="020B0503030403020204" pitchFamily="34" charset="0"/>
              </a:rPr>
              <a:t>Annual </a:t>
            </a:r>
            <a:r>
              <a:rPr lang="en-US" sz="2800" b="0" i="0" dirty="0">
                <a:solidFill>
                  <a:srgbClr val="000000"/>
                </a:solidFill>
                <a:effectLst/>
                <a:latin typeface="Source Sans Pro" panose="020B0503030403020204" pitchFamily="34" charset="0"/>
                <a:ea typeface="Source Sans Pro" panose="020B0503030403020204" pitchFamily="34" charset="0"/>
              </a:rPr>
              <a:t>receipts of a concern which has </a:t>
            </a:r>
            <a:r>
              <a:rPr lang="en-US" sz="2800" b="1" i="0" dirty="0">
                <a:solidFill>
                  <a:srgbClr val="000000"/>
                </a:solidFill>
                <a:effectLst/>
                <a:latin typeface="Source Sans Pro" panose="020B0503030403020204" pitchFamily="34" charset="0"/>
                <a:ea typeface="Source Sans Pro" panose="020B0503030403020204" pitchFamily="34" charset="0"/>
              </a:rPr>
              <a:t>been in business for 5 or more complete fiscal years </a:t>
            </a:r>
            <a:r>
              <a:rPr lang="en-US" sz="2800" b="0" i="0" dirty="0">
                <a:solidFill>
                  <a:srgbClr val="000000"/>
                </a:solidFill>
                <a:effectLst/>
                <a:latin typeface="Source Sans Pro" panose="020B0503030403020204" pitchFamily="34" charset="0"/>
                <a:ea typeface="Source Sans Pro" panose="020B0503030403020204" pitchFamily="34" charset="0"/>
              </a:rPr>
              <a:t>means the annual average </a:t>
            </a:r>
            <a:r>
              <a:rPr lang="en-US" sz="2800" b="1" i="0" dirty="0">
                <a:solidFill>
                  <a:srgbClr val="000000"/>
                </a:solidFill>
                <a:effectLst/>
                <a:latin typeface="Source Sans Pro" panose="020B0503030403020204" pitchFamily="34" charset="0"/>
                <a:ea typeface="Source Sans Pro" panose="020B0503030403020204" pitchFamily="34" charset="0"/>
              </a:rPr>
              <a:t>gross</a:t>
            </a:r>
            <a:r>
              <a:rPr lang="en-US" sz="2800" b="0" i="0" dirty="0">
                <a:solidFill>
                  <a:srgbClr val="000000"/>
                </a:solidFill>
                <a:effectLst/>
                <a:latin typeface="Source Sans Pro" panose="020B0503030403020204" pitchFamily="34" charset="0"/>
                <a:ea typeface="Source Sans Pro" panose="020B0503030403020204" pitchFamily="34" charset="0"/>
              </a:rPr>
              <a:t> revenue of the concern taken for the last 5 fiscal years. </a:t>
            </a:r>
          </a:p>
          <a:p>
            <a:pPr lvl="1"/>
            <a:r>
              <a:rPr lang="en-US" sz="2800" b="0" i="0" dirty="0">
                <a:solidFill>
                  <a:srgbClr val="000000"/>
                </a:solidFill>
                <a:effectLst/>
                <a:latin typeface="Source Sans Pro" panose="020B0503030403020204" pitchFamily="34" charset="0"/>
                <a:ea typeface="Source Sans Pro" panose="020B0503030403020204" pitchFamily="34" charset="0"/>
              </a:rPr>
              <a:t>Annual receipts of a concern that </a:t>
            </a:r>
            <a:r>
              <a:rPr lang="en-US" sz="2800" b="1" i="0" dirty="0">
                <a:solidFill>
                  <a:srgbClr val="000000"/>
                </a:solidFill>
                <a:effectLst/>
                <a:latin typeface="Source Sans Pro" panose="020B0503030403020204" pitchFamily="34" charset="0"/>
                <a:ea typeface="Source Sans Pro" panose="020B0503030403020204" pitchFamily="34" charset="0"/>
              </a:rPr>
              <a:t>has been in business for less than </a:t>
            </a:r>
            <a:r>
              <a:rPr lang="en-US" sz="2800" b="1" dirty="0">
                <a:solidFill>
                  <a:srgbClr val="000000"/>
                </a:solidFill>
                <a:latin typeface="Source Sans Pro" panose="020B0503030403020204" pitchFamily="34" charset="0"/>
                <a:ea typeface="Source Sans Pro" panose="020B0503030403020204" pitchFamily="34" charset="0"/>
              </a:rPr>
              <a:t>5</a:t>
            </a:r>
            <a:r>
              <a:rPr lang="en-US" sz="2800" b="1" i="0" dirty="0">
                <a:solidFill>
                  <a:srgbClr val="000000"/>
                </a:solidFill>
                <a:effectLst/>
                <a:latin typeface="Source Sans Pro" panose="020B0503030403020204" pitchFamily="34" charset="0"/>
                <a:ea typeface="Source Sans Pro" panose="020B0503030403020204" pitchFamily="34" charset="0"/>
              </a:rPr>
              <a:t> complete fiscal years </a:t>
            </a:r>
            <a:r>
              <a:rPr lang="en-US" sz="2800" b="0" i="0" dirty="0">
                <a:solidFill>
                  <a:srgbClr val="000000"/>
                </a:solidFill>
                <a:effectLst/>
                <a:latin typeface="Source Sans Pro" panose="020B0503030403020204" pitchFamily="34" charset="0"/>
                <a:ea typeface="Source Sans Pro" panose="020B0503030403020204" pitchFamily="34" charset="0"/>
              </a:rPr>
              <a:t>means its total receipts for the period it has been in business, divided by the number of weeks including fractions of a week that it has been in business, and multiplied by 52.</a:t>
            </a:r>
          </a:p>
        </p:txBody>
      </p:sp>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8</a:t>
            </a:fld>
            <a:endParaRPr lang="en-US" sz="2000" dirty="0">
              <a:solidFill>
                <a:schemeClr val="tx1"/>
              </a:solidFill>
            </a:endParaRPr>
          </a:p>
        </p:txBody>
      </p:sp>
    </p:spTree>
    <p:extLst>
      <p:ext uri="{BB962C8B-B14F-4D97-AF65-F5344CB8AC3E}">
        <p14:creationId xmlns:p14="http://schemas.microsoft.com/office/powerpoint/2010/main" val="935606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7026"/>
            <a:ext cx="7886700" cy="472218"/>
          </a:xfrm>
        </p:spPr>
        <p:txBody>
          <a:bodyPr>
            <a:noAutofit/>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What is a Small Business? (3)</a:t>
            </a:r>
          </a:p>
        </p:txBody>
      </p:sp>
      <p:sp>
        <p:nvSpPr>
          <p:cNvPr id="3" name="Content Placeholder 2"/>
          <p:cNvSpPr>
            <a:spLocks noGrp="1"/>
          </p:cNvSpPr>
          <p:nvPr>
            <p:ph sz="half" idx="1"/>
          </p:nvPr>
        </p:nvSpPr>
        <p:spPr>
          <a:xfrm>
            <a:off x="628650" y="1129554"/>
            <a:ext cx="7886700" cy="5047409"/>
          </a:xfrm>
        </p:spPr>
        <p:txBody>
          <a:bodyPr>
            <a:normAutofit fontScale="92500" lnSpcReduction="10000"/>
          </a:bodyPr>
          <a:lstStyle/>
          <a:p>
            <a:r>
              <a:rPr lang="en-US" sz="2800" dirty="0">
                <a:latin typeface="Source Sans Pro" panose="020B0503030403020204" pitchFamily="34" charset="0"/>
                <a:ea typeface="Source Sans Pro" panose="020B0503030403020204" pitchFamily="34" charset="0"/>
                <a:cs typeface="Times New Roman" panose="02020603050405020304" pitchFamily="18" charset="0"/>
              </a:rPr>
              <a:t>Supply Industry (FAR 19.101 Definitions)</a:t>
            </a:r>
          </a:p>
          <a:p>
            <a:pPr lvl="1">
              <a:spcAft>
                <a:spcPts val="600"/>
              </a:spcAft>
            </a:pPr>
            <a:r>
              <a:rPr lang="en-US" sz="2800" b="0" i="1" dirty="0">
                <a:solidFill>
                  <a:srgbClr val="000000"/>
                </a:solidFill>
                <a:effectLst/>
                <a:latin typeface="Source Sans Pro" panose="020B0503030403020204" pitchFamily="34" charset="0"/>
                <a:ea typeface="Source Sans Pro" panose="020B0503030403020204" pitchFamily="34" charset="0"/>
              </a:rPr>
              <a:t>Number of employees</a:t>
            </a:r>
            <a:r>
              <a:rPr lang="en-US" sz="2800" b="0" i="0" dirty="0">
                <a:solidFill>
                  <a:srgbClr val="000000"/>
                </a:solidFill>
                <a:effectLst/>
                <a:latin typeface="Source Sans Pro" panose="020B0503030403020204" pitchFamily="34" charset="0"/>
                <a:ea typeface="Source Sans Pro" panose="020B0503030403020204" pitchFamily="34" charset="0"/>
              </a:rPr>
              <a:t> is a measure of the </a:t>
            </a:r>
            <a:r>
              <a:rPr lang="en-US" sz="2800" b="1" i="0" dirty="0">
                <a:solidFill>
                  <a:srgbClr val="000000"/>
                </a:solidFill>
                <a:effectLst/>
                <a:latin typeface="Source Sans Pro" panose="020B0503030403020204" pitchFamily="34" charset="0"/>
                <a:ea typeface="Source Sans Pro" panose="020B0503030403020204" pitchFamily="34" charset="0"/>
              </a:rPr>
              <a:t>average employment of a business concern</a:t>
            </a:r>
            <a:r>
              <a:rPr lang="en-US" sz="2800" b="0" i="0" dirty="0">
                <a:solidFill>
                  <a:srgbClr val="000000"/>
                </a:solidFill>
                <a:effectLst/>
                <a:latin typeface="Source Sans Pro" panose="020B0503030403020204" pitchFamily="34" charset="0"/>
                <a:ea typeface="Source Sans Pro" panose="020B0503030403020204" pitchFamily="34" charset="0"/>
              </a:rPr>
              <a:t> and means its average employment, including the employees of its domestic and foreign affiliates, based on the number of persons employed on a full-time, part-time, temporary, or other basis during each of the pay periods of the preceding </a:t>
            </a:r>
            <a:r>
              <a:rPr lang="en-US" sz="2800" dirty="0">
                <a:solidFill>
                  <a:srgbClr val="000000"/>
                </a:solidFill>
                <a:latin typeface="Source Sans Pro" panose="020B0503030403020204" pitchFamily="34" charset="0"/>
                <a:ea typeface="Source Sans Pro" panose="020B0503030403020204" pitchFamily="34" charset="0"/>
              </a:rPr>
              <a:t>24</a:t>
            </a:r>
            <a:r>
              <a:rPr lang="en-US" sz="2800" b="0" i="0" dirty="0">
                <a:solidFill>
                  <a:srgbClr val="000000"/>
                </a:solidFill>
                <a:effectLst/>
                <a:latin typeface="Source Sans Pro" panose="020B0503030403020204" pitchFamily="34" charset="0"/>
                <a:ea typeface="Source Sans Pro" panose="020B0503030403020204" pitchFamily="34" charset="0"/>
              </a:rPr>
              <a:t> months. </a:t>
            </a:r>
          </a:p>
          <a:p>
            <a:pPr lvl="1"/>
            <a:r>
              <a:rPr lang="en-US" sz="2800" b="0" i="0" dirty="0">
                <a:solidFill>
                  <a:srgbClr val="000000"/>
                </a:solidFill>
                <a:effectLst/>
                <a:latin typeface="Source Sans Pro" panose="020B0503030403020204" pitchFamily="34" charset="0"/>
                <a:ea typeface="Source Sans Pro" panose="020B0503030403020204" pitchFamily="34" charset="0"/>
              </a:rPr>
              <a:t>If a business </a:t>
            </a:r>
            <a:r>
              <a:rPr lang="en-US" sz="2800" b="1" i="0" dirty="0">
                <a:solidFill>
                  <a:srgbClr val="000000"/>
                </a:solidFill>
                <a:effectLst/>
                <a:latin typeface="Source Sans Pro" panose="020B0503030403020204" pitchFamily="34" charset="0"/>
                <a:ea typeface="Source Sans Pro" panose="020B0503030403020204" pitchFamily="34" charset="0"/>
              </a:rPr>
              <a:t>has not been in existence for 24 months</a:t>
            </a:r>
            <a:r>
              <a:rPr lang="en-US" sz="2800" b="0" i="0" dirty="0">
                <a:solidFill>
                  <a:srgbClr val="000000"/>
                </a:solidFill>
                <a:effectLst/>
                <a:latin typeface="Source Sans Pro" panose="020B0503030403020204" pitchFamily="34" charset="0"/>
                <a:ea typeface="Source Sans Pro" panose="020B0503030403020204" pitchFamily="34" charset="0"/>
              </a:rPr>
              <a:t>, “number of employees” means the average employment of such concern and its affiliates during the period that such concern has been in existence based on the number of persons employed during each of the pay periods of the period that such concern has been in business.</a:t>
            </a:r>
            <a:endParaRPr lang="en-US" sz="2500" dirty="0">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B1AB44B9-F1EC-4F4B-88D4-413245C9CD3E}" type="slidenum">
              <a:rPr lang="en-US" sz="2000" smtClean="0">
                <a:solidFill>
                  <a:schemeClr val="tx1"/>
                </a:solidFill>
              </a:rPr>
              <a:t>9</a:t>
            </a:fld>
            <a:endParaRPr lang="en-US" sz="2000" dirty="0">
              <a:solidFill>
                <a:schemeClr val="tx1"/>
              </a:solidFill>
            </a:endParaRPr>
          </a:p>
        </p:txBody>
      </p:sp>
    </p:spTree>
    <p:extLst>
      <p:ext uri="{BB962C8B-B14F-4D97-AF65-F5344CB8AC3E}">
        <p14:creationId xmlns:p14="http://schemas.microsoft.com/office/powerpoint/2010/main" val="14199977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2,-1097630396,C:\Documents and Settings\JMOCONNO\Desktop\My Briefcase\8(a) Guide PowerPoint.ppc"/>
</p:tagLst>
</file>

<file path=ppt/tags/tag2.xml><?xml version="1.0" encoding="utf-8"?>
<p:tagLst xmlns:a="http://schemas.openxmlformats.org/drawingml/2006/main" xmlns:r="http://schemas.openxmlformats.org/officeDocument/2006/relationships" xmlns:p="http://schemas.openxmlformats.org/presentationml/2006/main">
  <p:tag name="PPSNARRATION" val="2,1511529775,C:\Users\James\Documents\hubzone primer\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5,1511529775,C:\Users\James\Documents\hubzone primer\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7,1511529775,C:\Users\James\Documents\hubzone primer\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7,1511529775,C:\Users\James\Documents\hubzone primer\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7,1511529775,C:\Users\James\Documents\hubzone primer\Media.ppcx"/>
</p:tagLst>
</file>

<file path=ppt/theme/theme1.xml><?xml version="1.0" encoding="utf-8"?>
<a:theme xmlns:a="http://schemas.openxmlformats.org/drawingml/2006/main" name="Office Theme">
  <a:themeElements>
    <a:clrScheme name="Custom 1">
      <a:dk1>
        <a:srgbClr val="1B1E29"/>
      </a:dk1>
      <a:lt1>
        <a:srgbClr val="FFFFFF"/>
      </a:lt1>
      <a:dk2>
        <a:srgbClr val="002E6D"/>
      </a:dk2>
      <a:lt2>
        <a:srgbClr val="007DBC"/>
      </a:lt2>
      <a:accent1>
        <a:srgbClr val="969696"/>
      </a:accent1>
      <a:accent2>
        <a:srgbClr val="197E4E"/>
      </a:accent2>
      <a:accent3>
        <a:srgbClr val="F1C400"/>
      </a:accent3>
      <a:accent4>
        <a:srgbClr val="7AC5EB"/>
      </a:accent4>
      <a:accent5>
        <a:srgbClr val="CC0000"/>
      </a:accent5>
      <a:accent6>
        <a:srgbClr val="FFFFFF"/>
      </a:accent6>
      <a:hlink>
        <a:srgbClr val="007DBC"/>
      </a:hlink>
      <a:folHlink>
        <a:srgbClr val="7AC5E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A-Template-4x3" id="{10B8EB85-0603-6C4A-B199-97FFBF5C934D}" vid="{C65D1D54-2505-3642-821A-0245DDC064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A9F0FB1290924F8A3B90CF1A8039F1" ma:contentTypeVersion="4" ma:contentTypeDescription="Create a new document." ma:contentTypeScope="" ma:versionID="ea52a5d81a51599674641278e8ce4732">
  <xsd:schema xmlns:xsd="http://www.w3.org/2001/XMLSchema" xmlns:xs="http://www.w3.org/2001/XMLSchema" xmlns:p="http://schemas.microsoft.com/office/2006/metadata/properties" xmlns:ns2="bb58ca13-d299-4b30-b09e-7a790476f3ec" xmlns:ns3="abd9d5da-7332-4654-9b21-193075eb039e" targetNamespace="http://schemas.microsoft.com/office/2006/metadata/properties" ma:root="true" ma:fieldsID="f52cf910a458093857ff0ee8b300423e" ns2:_="" ns3:_="">
    <xsd:import namespace="bb58ca13-d299-4b30-b09e-7a790476f3ec"/>
    <xsd:import namespace="abd9d5da-7332-4654-9b21-193075eb039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58ca13-d299-4b30-b09e-7a790476f3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d9d5da-7332-4654-9b21-193075eb039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DB3626-63E2-462F-9586-1AF8B3BAA9D7}">
  <ds:schemaRefs>
    <ds:schemaRef ds:uri="http://schemas.microsoft.com/sharepoint/v3/contenttype/forms"/>
  </ds:schemaRefs>
</ds:datastoreItem>
</file>

<file path=customXml/itemProps2.xml><?xml version="1.0" encoding="utf-8"?>
<ds:datastoreItem xmlns:ds="http://schemas.openxmlformats.org/officeDocument/2006/customXml" ds:itemID="{B803D10B-801D-4007-8748-A24E153A18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58ca13-d299-4b30-b09e-7a790476f3ec"/>
    <ds:schemaRef ds:uri="abd9d5da-7332-4654-9b21-193075eb03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4868AA-5616-4225-BE3D-74CBF4BE4004}">
  <ds:schemaRefs>
    <ds:schemaRef ds:uri="http://purl.org/dc/elements/1.1/"/>
    <ds:schemaRef ds:uri="http://schemas.microsoft.com/office/infopath/2007/PartnerControls"/>
    <ds:schemaRef ds:uri="http://purl.org/dc/terms/"/>
    <ds:schemaRef ds:uri="http://schemas.microsoft.com/office/2006/metadata/properties"/>
    <ds:schemaRef ds:uri="http://schemas.microsoft.com/office/2006/documentManagement/types"/>
    <ds:schemaRef ds:uri="http://www.w3.org/XML/1998/namespace"/>
    <ds:schemaRef ds:uri="http://purl.org/dc/dcmitype/"/>
    <ds:schemaRef ds:uri="http://schemas.openxmlformats.org/package/2006/metadata/core-properties"/>
    <ds:schemaRef ds:uri="abd9d5da-7332-4654-9b21-193075eb039e"/>
    <ds:schemaRef ds:uri="bb58ca13-d299-4b30-b09e-7a790476f3ec"/>
  </ds:schemaRefs>
</ds:datastoreItem>
</file>

<file path=docProps/app.xml><?xml version="1.0" encoding="utf-8"?>
<Properties xmlns="http://schemas.openxmlformats.org/officeDocument/2006/extended-properties" xmlns:vt="http://schemas.openxmlformats.org/officeDocument/2006/docPropsVTypes">
  <Template>SBA-Template-4x3</Template>
  <TotalTime>665</TotalTime>
  <Words>8738</Words>
  <Application>Microsoft Office PowerPoint</Application>
  <PresentationFormat>On-screen Show (4:3)</PresentationFormat>
  <Paragraphs>744</Paragraphs>
  <Slides>68</Slides>
  <Notes>59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68</vt:i4>
      </vt:variant>
    </vt:vector>
  </HeadingPairs>
  <TitlesOfParts>
    <vt:vector size="81" baseType="lpstr">
      <vt:lpstr>ＭＳ Ｐゴシック</vt:lpstr>
      <vt:lpstr>Arial</vt:lpstr>
      <vt:lpstr>Arial Narrow</vt:lpstr>
      <vt:lpstr>Calibri</vt:lpstr>
      <vt:lpstr>Courier New</vt:lpstr>
      <vt:lpstr>open_sansregular</vt:lpstr>
      <vt:lpstr>Source Sans Pro</vt:lpstr>
      <vt:lpstr>Source Sans Pro Semibold</vt:lpstr>
      <vt:lpstr>Times New Roman</vt:lpstr>
      <vt:lpstr>Wingdings</vt:lpstr>
      <vt:lpstr>Wingdings 2</vt:lpstr>
      <vt:lpstr>Wingdings 3</vt:lpstr>
      <vt:lpstr>Office Theme</vt:lpstr>
      <vt:lpstr>U.S. Small Business Administration Presentation Introduction slide </vt:lpstr>
      <vt:lpstr>Introduction to Government Contracting for Small Business</vt:lpstr>
      <vt:lpstr>Why a Small Business Program?</vt:lpstr>
      <vt:lpstr>Federal Contracting Facts </vt:lpstr>
      <vt:lpstr>Set-Aside for Socio-Economic Categories</vt:lpstr>
      <vt:lpstr>What is a Small Business?</vt:lpstr>
      <vt:lpstr>What is a Small Business? (1)</vt:lpstr>
      <vt:lpstr>What is a Small Business? (2)</vt:lpstr>
      <vt:lpstr>What is a Small Business? (3)</vt:lpstr>
      <vt:lpstr>North American Industry  Classification System (NAICS)</vt:lpstr>
      <vt:lpstr>Hint</vt:lpstr>
      <vt:lpstr>North American Industry  Classification System (NAICS) (1)</vt:lpstr>
      <vt:lpstr>North American Industry  Classification System (NAICS) )2)</vt:lpstr>
      <vt:lpstr>North American Industry  Classification System (NAICS) (3)</vt:lpstr>
      <vt:lpstr>North American Industry  Classification System (NAICS) (4)</vt:lpstr>
      <vt:lpstr>North American Industry  Classification System (NAICS) (5)</vt:lpstr>
      <vt:lpstr>How to Determine the correct NAICS code</vt:lpstr>
      <vt:lpstr>2022 NAICS Codes</vt:lpstr>
      <vt:lpstr>Small Business Size Standards</vt:lpstr>
      <vt:lpstr>SBA Size Standards Tool</vt:lpstr>
      <vt:lpstr>Small Business Size Standards (continued)</vt:lpstr>
      <vt:lpstr>Small Business Size Standards (1)</vt:lpstr>
      <vt:lpstr>Small Business Size Standards (2)</vt:lpstr>
      <vt:lpstr>Small Business Size Standards (3)</vt:lpstr>
      <vt:lpstr>Small Business Size Standards (4)</vt:lpstr>
      <vt:lpstr>Small Business Size Standards (5)</vt:lpstr>
      <vt:lpstr>Identify Your Product or Service</vt:lpstr>
      <vt:lpstr>Consider the value of the contract</vt:lpstr>
      <vt:lpstr>What is a Set-Aside?</vt:lpstr>
      <vt:lpstr>Other rules affecting set-asides and sole-source awards</vt:lpstr>
      <vt:lpstr>Other rules affecting set-asides and sole-source awards (con’t)</vt:lpstr>
      <vt:lpstr>Set-aside subcontracting limitations</vt:lpstr>
      <vt:lpstr>Certificate of Competency Program</vt:lpstr>
      <vt:lpstr>Know the Federal Contracting System</vt:lpstr>
      <vt:lpstr>Small Business</vt:lpstr>
      <vt:lpstr>Small Disadvantaged Business (SDB)</vt:lpstr>
      <vt:lpstr>Service-Disabled Veteran-Owned  Small Business Program (SDVOSB)</vt:lpstr>
      <vt:lpstr>What is a SDVOSB?</vt:lpstr>
      <vt:lpstr>SDVOSB Sole Source</vt:lpstr>
      <vt:lpstr>What is a Veteran Owned Small Business (VOSB)?</vt:lpstr>
      <vt:lpstr>Veteran Small Business Certification (VetCert)</vt:lpstr>
      <vt:lpstr>Women-Owned Small Business (WOSB) Program</vt:lpstr>
      <vt:lpstr>Is the WOSB Certification Appropriate for You?</vt:lpstr>
      <vt:lpstr>What is a WOSB? </vt:lpstr>
      <vt:lpstr>What is an EDWOSB? </vt:lpstr>
      <vt:lpstr>WOSB and EDWOSB</vt:lpstr>
      <vt:lpstr>Unique Aspects of the WOSB  Federal Contracting Program</vt:lpstr>
      <vt:lpstr>WOSB &amp; EDWOSB NAICS </vt:lpstr>
      <vt:lpstr>WOSB/EDWOSB (can be set-aside or sole source)</vt:lpstr>
      <vt:lpstr>Historically Underutilized Business Zone  (HUBZone) Certification</vt:lpstr>
      <vt:lpstr>What is HUBZone?</vt:lpstr>
      <vt:lpstr>Key Program Benefits</vt:lpstr>
      <vt:lpstr>HUBZone Sole Source</vt:lpstr>
      <vt:lpstr>HUBZone Qualifications</vt:lpstr>
      <vt:lpstr>HUBZone map landing page</vt:lpstr>
      <vt:lpstr>HuBZone en Puerto Rico</vt:lpstr>
      <vt:lpstr>HUBZones in Puerto Rico</vt:lpstr>
      <vt:lpstr>8(a) Business Development Program</vt:lpstr>
      <vt:lpstr>Benefits of the 8(a) Program</vt:lpstr>
      <vt:lpstr>Eligibility for 8(a) Program</vt:lpstr>
      <vt:lpstr>Eligibility for 8(a) Program (cont.)</vt:lpstr>
      <vt:lpstr>8(a) Sole Source</vt:lpstr>
      <vt:lpstr>I am a small business, now what?</vt:lpstr>
      <vt:lpstr>Learn Federal Contracting Procedures</vt:lpstr>
      <vt:lpstr>Your local SBA District Office Can Help</vt:lpstr>
      <vt:lpstr>Get Help!  </vt:lpstr>
      <vt:lpstr>The SBA Resource Partner Network</vt:lpstr>
      <vt:lpstr>SBA presentation – ending slide</vt:lpstr>
    </vt:vector>
  </TitlesOfParts>
  <Company>Rural Development Procurement Management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SBA - Introduction to Government Contracting for Small Businesses</dc:title>
  <dc:subject>SBA - Introduction to Government Contracting for Small Business</dc:subject>
  <dc:creator>Rural Development Procurement Management Office</dc:creator>
  <cp:lastModifiedBy>O'Donnell, Danielle - RD, NY</cp:lastModifiedBy>
  <cp:revision>59</cp:revision>
  <cp:lastPrinted>2018-07-16T20:15:13Z</cp:lastPrinted>
  <dcterms:created xsi:type="dcterms:W3CDTF">2018-03-01T14:28:41Z</dcterms:created>
  <dcterms:modified xsi:type="dcterms:W3CDTF">2024-09-30T11:46:37Z</dcterms:modified>
  <cp:category>PowerPoint training presentation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0x0101003FA9F0FB1290924F8A3B90CF1A8039F1</vt:lpwstr>
  </property>
</Properties>
</file>