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1308" r:id="rId2"/>
    <p:sldId id="265" r:id="rId3"/>
    <p:sldId id="10402" r:id="rId4"/>
    <p:sldId id="10423" r:id="rId5"/>
    <p:sldId id="10419" r:id="rId6"/>
    <p:sldId id="10424" r:id="rId7"/>
    <p:sldId id="10407" r:id="rId8"/>
    <p:sldId id="10422" r:id="rId9"/>
    <p:sldId id="10398" r:id="rId10"/>
    <p:sldId id="267" r:id="rId11"/>
    <p:sldId id="10425" r:id="rId12"/>
    <p:sldId id="268" r:id="rId13"/>
    <p:sldId id="10394" r:id="rId14"/>
    <p:sldId id="10403" r:id="rId15"/>
    <p:sldId id="10404" r:id="rId16"/>
    <p:sldId id="10426" r:id="rId17"/>
    <p:sldId id="10405" r:id="rId18"/>
    <p:sldId id="10427" r:id="rId19"/>
    <p:sldId id="10418" r:id="rId20"/>
    <p:sldId id="10428" r:id="rId21"/>
    <p:sldId id="10420" r:id="rId22"/>
    <p:sldId id="10392" r:id="rId2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D44F1-EF75-43C7-8B28-3F050AF461E8}" v="10" dt="2024-09-27T16:44:29.1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4" autoAdjust="0"/>
    <p:restoredTop sz="80025" autoAdjust="0"/>
  </p:normalViewPr>
  <p:slideViewPr>
    <p:cSldViewPr>
      <p:cViewPr varScale="1">
        <p:scale>
          <a:sx n="82" d="100"/>
          <a:sy n="82" d="100"/>
        </p:scale>
        <p:origin x="2178" y="-756"/>
      </p:cViewPr>
      <p:guideLst>
        <p:guide orient="horz" pos="2880"/>
        <p:guide pos="2160"/>
      </p:guideLst>
    </p:cSldViewPr>
  </p:slideViewPr>
  <p:outlineViewPr>
    <p:cViewPr>
      <p:scale>
        <a:sx n="33" d="100"/>
        <a:sy n="33" d="100"/>
      </p:scale>
      <p:origin x="0" y="-4842"/>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53B4543-BF7B-4F91-93CA-20DD32C31191}" type="datetimeFigureOut">
              <a:rPr lang="en-US" smtClean="0"/>
              <a:t>9/30/2024</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D6DCFAB-3FC2-4CEF-A6CE-7637539F26B9}" type="slidenum">
              <a:rPr lang="en-US" smtClean="0"/>
              <a:t>‹#›</a:t>
            </a:fld>
            <a:endParaRPr lang="en-US" dirty="0"/>
          </a:p>
        </p:txBody>
      </p:sp>
    </p:spTree>
    <p:extLst>
      <p:ext uri="{BB962C8B-B14F-4D97-AF65-F5344CB8AC3E}">
        <p14:creationId xmlns:p14="http://schemas.microsoft.com/office/powerpoint/2010/main" val="256699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EEA0FA1-ADE9-0647-BE3D-7CA3179F4500}" type="slidenum">
              <a:rPr lang="en-US" smtClean="0"/>
              <a:t>1</a:t>
            </a:fld>
            <a:endParaRPr lang="en-US" dirty="0"/>
          </a:p>
        </p:txBody>
      </p:sp>
    </p:spTree>
    <p:extLst>
      <p:ext uri="{BB962C8B-B14F-4D97-AF65-F5344CB8AC3E}">
        <p14:creationId xmlns:p14="http://schemas.microsoft.com/office/powerpoint/2010/main" val="364601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i="1" noProof="0" dirty="0">
                <a:solidFill>
                  <a:srgbClr val="2A2A2A"/>
                </a:solidFill>
                <a:latin typeface="Calibri"/>
                <a:cs typeface="Calibri"/>
              </a:rPr>
              <a:t>(Este es el mejor momento para dar su opinión sobre los problemas de la solicitud que desee abordar, cambiar o aclarar).
(Oficial de Contratación / Especialista en Contratos)</a:t>
            </a:r>
            <a:endParaRPr lang="es-ES_tradnl" noProof="0" dirty="0"/>
          </a:p>
        </p:txBody>
      </p:sp>
      <p:sp>
        <p:nvSpPr>
          <p:cNvPr id="4" name="Slide Number Placeholder 3"/>
          <p:cNvSpPr>
            <a:spLocks noGrp="1"/>
          </p:cNvSpPr>
          <p:nvPr>
            <p:ph type="sldNum" sz="quarter" idx="5"/>
          </p:nvPr>
        </p:nvSpPr>
        <p:spPr/>
        <p:txBody>
          <a:bodyPr/>
          <a:lstStyle/>
          <a:p>
            <a:fld id="{1D6DCFAB-3FC2-4CEF-A6CE-7637539F26B9}" type="slidenum">
              <a:rPr lang="en-US" smtClean="0"/>
              <a:t>12</a:t>
            </a:fld>
            <a:endParaRPr lang="en-US" dirty="0"/>
          </a:p>
        </p:txBody>
      </p:sp>
    </p:spTree>
    <p:extLst>
      <p:ext uri="{BB962C8B-B14F-4D97-AF65-F5344CB8AC3E}">
        <p14:creationId xmlns:p14="http://schemas.microsoft.com/office/powerpoint/2010/main" val="243283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base">
              <a:lnSpc>
                <a:spcPct val="80000"/>
              </a:lnSpc>
              <a:buFont typeface="Wingdings" panose="05000000000000000000" pitchFamily="2" charset="2"/>
              <a:buChar char="Ø"/>
            </a:pPr>
            <a:r>
              <a:rPr lang="es-ES_tradnl" sz="1200" noProof="0" dirty="0">
                <a:solidFill>
                  <a:srgbClr val="2A2A2A"/>
                </a:solidFill>
                <a:latin typeface="Calibri"/>
                <a:cs typeface="Calibri"/>
              </a:rPr>
              <a:t>Puede cambiar las reglas del juego para su negocio cuando se le otorga un contrato con el gobierno. Pero como todo cuando se trata de agencias gubernamentales, puede haber algunos trámites burocráticos que evitar.
Como contratista del gobierno, la ética y las reglas son esenciales. No querrás encontrarte en violación de algo simplemente porque no lo sabías.</a:t>
            </a:r>
          </a:p>
          <a:p>
            <a:pPr marL="749300" lvl="2" indent="-285750" algn="l" fontAlgn="base">
              <a:lnSpc>
                <a:spcPct val="80000"/>
              </a:lnSpc>
              <a:spcBef>
                <a:spcPts val="600"/>
              </a:spcBef>
              <a:buFont typeface="Wingdings" panose="05000000000000000000" pitchFamily="2" charset="2"/>
              <a:buChar char="q"/>
            </a:pPr>
            <a:r>
              <a:rPr lang="es-ES_tradnl" sz="1450" noProof="0" dirty="0">
                <a:solidFill>
                  <a:schemeClr val="tx1"/>
                </a:solidFill>
              </a:rPr>
              <a:t>Por ejemplo, garantizar un flujo de efectivo suficiente para cubrir los gastos iniciales en apoyo de la producción, los servicios y el cumplimiento de los subcontratistas. 
Familiarícese con las especificaciones únicas y entregas/objetivos. </a:t>
            </a:r>
            <a:endParaRPr lang="es-ES_tradnl" noProof="0" dirty="0"/>
          </a:p>
        </p:txBody>
      </p:sp>
      <p:sp>
        <p:nvSpPr>
          <p:cNvPr id="4" name="Slide Number Placeholder 3"/>
          <p:cNvSpPr>
            <a:spLocks noGrp="1"/>
          </p:cNvSpPr>
          <p:nvPr>
            <p:ph type="sldNum" sz="quarter" idx="5"/>
          </p:nvPr>
        </p:nvSpPr>
        <p:spPr/>
        <p:txBody>
          <a:bodyPr/>
          <a:lstStyle/>
          <a:p>
            <a:fld id="{1D6DCFAB-3FC2-4CEF-A6CE-7637539F26B9}" type="slidenum">
              <a:rPr lang="en-US" smtClean="0"/>
              <a:t>15</a:t>
            </a:fld>
            <a:endParaRPr lang="en-US" dirty="0"/>
          </a:p>
        </p:txBody>
      </p:sp>
    </p:spTree>
    <p:extLst>
      <p:ext uri="{BB962C8B-B14F-4D97-AF65-F5344CB8AC3E}">
        <p14:creationId xmlns:p14="http://schemas.microsoft.com/office/powerpoint/2010/main" val="316259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base">
              <a:lnSpc>
                <a:spcPct val="80000"/>
              </a:lnSpc>
              <a:buFont typeface="Wingdings" panose="05000000000000000000" pitchFamily="2" charset="2"/>
              <a:buChar char="Ø"/>
            </a:pPr>
            <a:r>
              <a:rPr lang="es-ES_tradnl" sz="1200" noProof="0" dirty="0">
                <a:solidFill>
                  <a:srgbClr val="2A2A2A"/>
                </a:solidFill>
                <a:latin typeface="Calibri"/>
                <a:cs typeface="Calibri"/>
              </a:rPr>
              <a:t>Puede cambiar las reglas del juego para su negocio cuando se le otorga un contrato con el gobierno. Pero como todo cuando se trata de agencias gubernamentales, puede haber algunos trámites burocráticos que evitar.
Como contratista del gobierno, la ética y las reglas son esenciales. No querrás encontrarte en violación de algo simplemente porque no lo sabías.</a:t>
            </a:r>
          </a:p>
          <a:p>
            <a:pPr marL="749300" lvl="2" indent="-285750" algn="l" fontAlgn="base">
              <a:lnSpc>
                <a:spcPct val="80000"/>
              </a:lnSpc>
              <a:spcBef>
                <a:spcPts val="600"/>
              </a:spcBef>
              <a:buFont typeface="Wingdings" panose="05000000000000000000" pitchFamily="2" charset="2"/>
              <a:buChar char="q"/>
            </a:pPr>
            <a:r>
              <a:rPr lang="es-ES_tradnl" sz="1450" noProof="0" dirty="0">
                <a:solidFill>
                  <a:schemeClr val="tx1"/>
                </a:solidFill>
              </a:rPr>
              <a:t>Por ejemplo, garantizar un flujo de efectivo suficiente para cubrir los gastos iniciales en apoyo de la producción, los servicios y el cumplimiento de los subcontratistas. 
Familiarícese con las especificaciones únicas y entregas/objetivos. </a:t>
            </a:r>
            <a:endParaRPr lang="es-ES_tradnl" noProof="0" dirty="0"/>
          </a:p>
        </p:txBody>
      </p:sp>
      <p:sp>
        <p:nvSpPr>
          <p:cNvPr id="4" name="Slide Number Placeholder 3"/>
          <p:cNvSpPr>
            <a:spLocks noGrp="1"/>
          </p:cNvSpPr>
          <p:nvPr>
            <p:ph type="sldNum" sz="quarter" idx="5"/>
          </p:nvPr>
        </p:nvSpPr>
        <p:spPr/>
        <p:txBody>
          <a:bodyPr/>
          <a:lstStyle/>
          <a:p>
            <a:fld id="{1D6DCFAB-3FC2-4CEF-A6CE-7637539F26B9}" type="slidenum">
              <a:rPr lang="en-US" smtClean="0"/>
              <a:t>16</a:t>
            </a:fld>
            <a:endParaRPr lang="en-US" dirty="0"/>
          </a:p>
        </p:txBody>
      </p:sp>
    </p:spTree>
    <p:extLst>
      <p:ext uri="{BB962C8B-B14F-4D97-AF65-F5344CB8AC3E}">
        <p14:creationId xmlns:p14="http://schemas.microsoft.com/office/powerpoint/2010/main" val="137126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base">
              <a:lnSpc>
                <a:spcPct val="80000"/>
              </a:lnSpc>
              <a:buFont typeface="Wingdings" panose="05000000000000000000" pitchFamily="2" charset="2"/>
              <a:buChar char="Ø"/>
            </a:pPr>
            <a:r>
              <a:rPr lang="es-ES_tradnl" sz="1200" noProof="0" dirty="0">
                <a:solidFill>
                  <a:srgbClr val="2A2A2A"/>
                </a:solidFill>
                <a:latin typeface="Calibri"/>
                <a:cs typeface="Calibri"/>
              </a:rPr>
              <a:t>Puede cambiar las reglas del juego para su negocio cuando se le otorga un contrato con el gobierno. Pero como todo cuando se trata de agencias gubernamentales, puede haber algunos trámites burocráticos que evitar.
Como contratista del gobierno, la ética y las reglas son esenciales. No querrás encontrarte en violación de algo simplemente porque no lo sabías.</a:t>
            </a:r>
            <a:endParaRPr lang="es-ES_tradnl" noProof="0" dirty="0"/>
          </a:p>
        </p:txBody>
      </p:sp>
      <p:sp>
        <p:nvSpPr>
          <p:cNvPr id="4" name="Slide Number Placeholder 3"/>
          <p:cNvSpPr>
            <a:spLocks noGrp="1"/>
          </p:cNvSpPr>
          <p:nvPr>
            <p:ph type="sldNum" sz="quarter" idx="5"/>
          </p:nvPr>
        </p:nvSpPr>
        <p:spPr/>
        <p:txBody>
          <a:bodyPr/>
          <a:lstStyle/>
          <a:p>
            <a:fld id="{1D6DCFAB-3FC2-4CEF-A6CE-7637539F26B9}" type="slidenum">
              <a:rPr lang="en-US" smtClean="0"/>
              <a:t>17</a:t>
            </a:fld>
            <a:endParaRPr lang="en-US" dirty="0"/>
          </a:p>
        </p:txBody>
      </p:sp>
    </p:spTree>
    <p:extLst>
      <p:ext uri="{BB962C8B-B14F-4D97-AF65-F5344CB8AC3E}">
        <p14:creationId xmlns:p14="http://schemas.microsoft.com/office/powerpoint/2010/main" val="214908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base">
              <a:lnSpc>
                <a:spcPct val="80000"/>
              </a:lnSpc>
              <a:buFont typeface="Wingdings" panose="05000000000000000000" pitchFamily="2" charset="2"/>
              <a:buChar char="Ø"/>
            </a:pPr>
            <a:r>
              <a:rPr lang="es-ES_tradnl" sz="1200" noProof="0" dirty="0">
                <a:solidFill>
                  <a:srgbClr val="2A2A2A"/>
                </a:solidFill>
                <a:latin typeface="Calibri"/>
                <a:cs typeface="Calibri"/>
              </a:rPr>
              <a:t>Puede cambiar las reglas del juego para su negocio cuando se le otorga un contrato con el gobierno. Pero como todo cuando se trata de agencias gubernamentales, puede haber algunos trámites burocráticos que evitar.
Como contratista del gobierno, la ética y las reglas son esenciales. No querrás encontrarte en violación de algo simplemente porque no lo sabías.</a:t>
            </a:r>
            <a:endParaRPr lang="es-ES_tradnl" noProof="0" dirty="0"/>
          </a:p>
        </p:txBody>
      </p:sp>
      <p:sp>
        <p:nvSpPr>
          <p:cNvPr id="4" name="Slide Number Placeholder 3"/>
          <p:cNvSpPr>
            <a:spLocks noGrp="1"/>
          </p:cNvSpPr>
          <p:nvPr>
            <p:ph type="sldNum" sz="quarter" idx="5"/>
          </p:nvPr>
        </p:nvSpPr>
        <p:spPr/>
        <p:txBody>
          <a:bodyPr/>
          <a:lstStyle/>
          <a:p>
            <a:fld id="{1D6DCFAB-3FC2-4CEF-A6CE-7637539F26B9}" type="slidenum">
              <a:rPr lang="en-US" smtClean="0"/>
              <a:t>18</a:t>
            </a:fld>
            <a:endParaRPr lang="en-US" dirty="0"/>
          </a:p>
        </p:txBody>
      </p:sp>
    </p:spTree>
    <p:extLst>
      <p:ext uri="{BB962C8B-B14F-4D97-AF65-F5344CB8AC3E}">
        <p14:creationId xmlns:p14="http://schemas.microsoft.com/office/powerpoint/2010/main" val="187382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noProof="0" dirty="0">
                <a:cs typeface="Times New Roman" panose="02020603050405020304" pitchFamily="18" charset="0"/>
              </a:rPr>
              <a:t>Solicitar el estado de desempeño a lo largo de la vida del contrato</a:t>
            </a:r>
          </a:p>
          <a:p>
            <a:pPr marR="0" algn="ctr">
              <a:lnSpc>
                <a:spcPct val="107000"/>
              </a:lnSpc>
              <a:spcBef>
                <a:spcPts val="600"/>
              </a:spcBef>
              <a:spcAft>
                <a:spcPts val="800"/>
              </a:spcAft>
            </a:pPr>
            <a:r>
              <a:rPr lang="es-ES_tradnl" sz="2000" b="1" i="1" kern="100" noProof="0" dirty="0">
                <a:ea typeface="Calibri" panose="020F0502020204030204" pitchFamily="34" charset="0"/>
                <a:cs typeface="Times New Roman" panose="02020603050405020304" pitchFamily="18" charset="0"/>
              </a:rPr>
              <a:t>Cada contrato es diferente, ¿qué puede hacer para garantizar una calificación de desempeño exitosa?</a:t>
            </a:r>
            <a:endParaRPr lang="es-ES_tradnl" sz="2000" i="1" kern="100" noProof="0" dirty="0">
              <a:effectLst/>
              <a:ea typeface="Calibri" panose="020F0502020204030204" pitchFamily="34" charset="0"/>
              <a:cs typeface="Times New Roman" panose="02020603050405020304" pitchFamily="18" charset="0"/>
            </a:endParaRPr>
          </a:p>
          <a:p>
            <a:pPr marL="285750" indent="-285750" algn="l">
              <a:spcBef>
                <a:spcPts val="600"/>
              </a:spcBef>
              <a:buFont typeface="Wingdings" panose="05000000000000000000" pitchFamily="2" charset="2"/>
              <a:buChar char="q"/>
            </a:pPr>
            <a:r>
              <a:rPr lang="es-ES_tradnl" sz="1600" b="1" i="1" kern="100" noProof="0" dirty="0">
                <a:effectLst/>
                <a:ea typeface="Calibri" panose="020F0502020204030204" pitchFamily="34" charset="0"/>
                <a:cs typeface="Times New Roman" panose="02020603050405020304" pitchFamily="18" charset="0"/>
              </a:rPr>
              <a:t>Solicitar una reunión posterior a la otorgación y evaluaciones de desempeño durante toda la vigencia del contrato.</a:t>
            </a:r>
          </a:p>
          <a:p>
            <a:pPr marL="517525" lvl="2" indent="-285750">
              <a:spcBef>
                <a:spcPts val="600"/>
              </a:spcBef>
              <a:buFont typeface="Wingdings" panose="05000000000000000000" pitchFamily="2" charset="2"/>
              <a:buChar char="q"/>
            </a:pPr>
            <a:r>
              <a:rPr lang="es-ES_tradnl" sz="1450" noProof="0" dirty="0">
                <a:cs typeface="Times New Roman" panose="02020603050405020304" pitchFamily="18" charset="0"/>
              </a:rPr>
              <a:t>Discutir: Las expectativas del gobierno, aclarar las funciones y responsabilidades, y abordar cualquier pregunta relacionada con el contrato para obtener aclaraciones.</a:t>
            </a:r>
            <a:endParaRPr lang="es-ES_tradnl" sz="1450" kern="0" noProof="0" dirty="0">
              <a:cs typeface="Times New Roman" panose="02020603050405020304" pitchFamily="18" charset="0"/>
            </a:endParaRPr>
          </a:p>
          <a:p>
            <a:pPr marL="285750" indent="-285750" algn="l">
              <a:spcBef>
                <a:spcPts val="600"/>
              </a:spcBef>
              <a:buFont typeface="Wingdings" panose="05000000000000000000" pitchFamily="2" charset="2"/>
              <a:buChar char="q"/>
            </a:pPr>
            <a:r>
              <a:rPr lang="es-ES_tradnl" sz="1600" b="1" kern="100" noProof="0" dirty="0">
                <a:ea typeface="Calibri" panose="020F0502020204030204" pitchFamily="34" charset="0"/>
                <a:cs typeface="Times New Roman" panose="02020603050405020304" pitchFamily="18" charset="0"/>
              </a:rPr>
              <a:t>Conozca su alcance de trabajo </a:t>
            </a:r>
          </a:p>
          <a:p>
            <a:pPr marL="742950" lvl="1" indent="-285750" algn="l">
              <a:spcBef>
                <a:spcPts val="600"/>
              </a:spcBef>
              <a:buFont typeface="Wingdings" panose="05000000000000000000" pitchFamily="2" charset="2"/>
              <a:buChar char="q"/>
            </a:pPr>
            <a:r>
              <a:rPr lang="es-ES_tradnl" sz="1450" noProof="0" dirty="0">
                <a:cs typeface="Times New Roman" panose="02020603050405020304" pitchFamily="18" charset="0"/>
              </a:rPr>
              <a:t>Resalte todos los requisitos dentro del alcance que abordan "deberá o hará".</a:t>
            </a:r>
          </a:p>
          <a:p>
            <a:pPr marL="342900" marR="0" indent="-342900">
              <a:spcBef>
                <a:spcPts val="600"/>
              </a:spcBef>
              <a:spcAft>
                <a:spcPts val="0"/>
              </a:spcAft>
              <a:buFont typeface="Wingdings" panose="05000000000000000000" pitchFamily="2" charset="2"/>
              <a:buChar char="q"/>
            </a:pPr>
            <a:r>
              <a:rPr lang="es-ES_tradnl" sz="1600" b="1" noProof="0" dirty="0">
                <a:effectLst/>
                <a:ea typeface="Calibri" panose="020F0502020204030204" pitchFamily="34" charset="0"/>
              </a:rPr>
              <a:t>Comprenda su Resumen de Requisitos de Desempeño (PRS)</a:t>
            </a:r>
          </a:p>
          <a:p>
            <a:pPr marL="517525" lvl="2" indent="-285750" algn="l">
              <a:spcBef>
                <a:spcPts val="600"/>
              </a:spcBef>
              <a:buFont typeface="Wingdings" panose="05000000000000000000" pitchFamily="2" charset="2"/>
              <a:buChar char="q"/>
            </a:pPr>
            <a:r>
              <a:rPr lang="es-ES_tradnl" sz="1450" noProof="0" dirty="0">
                <a:cs typeface="Times New Roman" panose="02020603050405020304" pitchFamily="18" charset="0"/>
              </a:rPr>
              <a:t>Localice todas las tareas y entregas
Lea todas las normas de desempeño y tolerancia permitida
Establezca soluciones si no puede alcanzar el estándar de rendimiento</a:t>
            </a:r>
            <a:endParaRPr lang="en-US" sz="1600" dirty="0">
              <a:solidFill>
                <a:srgbClr val="2A2A2A"/>
              </a:solidFill>
              <a:cs typeface="Calibri"/>
            </a:endParaRPr>
          </a:p>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19</a:t>
            </a:fld>
            <a:endParaRPr lang="en-US" dirty="0"/>
          </a:p>
        </p:txBody>
      </p:sp>
    </p:spTree>
    <p:extLst>
      <p:ext uri="{BB962C8B-B14F-4D97-AF65-F5344CB8AC3E}">
        <p14:creationId xmlns:p14="http://schemas.microsoft.com/office/powerpoint/2010/main" val="21036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noProof="0" dirty="0">
                <a:cs typeface="Times New Roman" panose="02020603050405020304" pitchFamily="18" charset="0"/>
              </a:rPr>
              <a:t>Solicitar el estado de desempeño a lo largo de la vida del contrato</a:t>
            </a:r>
          </a:p>
          <a:p>
            <a:pPr marR="0" algn="ctr">
              <a:lnSpc>
                <a:spcPct val="107000"/>
              </a:lnSpc>
              <a:spcBef>
                <a:spcPts val="600"/>
              </a:spcBef>
              <a:spcAft>
                <a:spcPts val="800"/>
              </a:spcAft>
            </a:pPr>
            <a:r>
              <a:rPr lang="es-ES_tradnl" sz="2000" b="1" i="1" kern="100" noProof="0" dirty="0">
                <a:ea typeface="Calibri" panose="020F0502020204030204" pitchFamily="34" charset="0"/>
                <a:cs typeface="Times New Roman" panose="02020603050405020304" pitchFamily="18" charset="0"/>
              </a:rPr>
              <a:t>Cada contrato es diferente, ¿qué puede hacer para garantizar una calificación de desempeño exitosa?</a:t>
            </a:r>
            <a:endParaRPr lang="es-ES_tradnl" sz="2000" i="1" kern="100" noProof="0" dirty="0">
              <a:effectLst/>
              <a:ea typeface="Calibri" panose="020F0502020204030204" pitchFamily="34" charset="0"/>
              <a:cs typeface="Times New Roman" panose="02020603050405020304" pitchFamily="18" charset="0"/>
            </a:endParaRPr>
          </a:p>
          <a:p>
            <a:pPr marL="285750" indent="-285750" algn="l">
              <a:spcBef>
                <a:spcPts val="600"/>
              </a:spcBef>
              <a:buFont typeface="Wingdings" panose="05000000000000000000" pitchFamily="2" charset="2"/>
              <a:buChar char="q"/>
            </a:pPr>
            <a:r>
              <a:rPr lang="es-ES_tradnl" sz="1600" b="1" i="1" kern="100" noProof="0" dirty="0">
                <a:effectLst/>
                <a:ea typeface="Calibri" panose="020F0502020204030204" pitchFamily="34" charset="0"/>
                <a:cs typeface="Times New Roman" panose="02020603050405020304" pitchFamily="18" charset="0"/>
              </a:rPr>
              <a:t>Solicitar una reunión posterior a la otorgación y evaluaciones de desempeño durante toda la vigencia del contrato.</a:t>
            </a:r>
          </a:p>
          <a:p>
            <a:pPr marL="517525" lvl="2" indent="-285750">
              <a:spcBef>
                <a:spcPts val="600"/>
              </a:spcBef>
              <a:buFont typeface="Wingdings" panose="05000000000000000000" pitchFamily="2" charset="2"/>
              <a:buChar char="q"/>
            </a:pPr>
            <a:r>
              <a:rPr lang="es-ES_tradnl" sz="1450" noProof="0" dirty="0">
                <a:cs typeface="Times New Roman" panose="02020603050405020304" pitchFamily="18" charset="0"/>
              </a:rPr>
              <a:t>Discutir: Las expectativas del gobierno, aclarar las funciones y responsabilidades, y abordar cualquier pregunta relacionada con el contrato para obtener aclaraciones.</a:t>
            </a:r>
            <a:endParaRPr lang="es-ES_tradnl" sz="1450" kern="0" noProof="0" dirty="0">
              <a:cs typeface="Times New Roman" panose="02020603050405020304" pitchFamily="18" charset="0"/>
            </a:endParaRPr>
          </a:p>
          <a:p>
            <a:pPr marL="285750" indent="-285750" algn="l">
              <a:spcBef>
                <a:spcPts val="600"/>
              </a:spcBef>
              <a:buFont typeface="Wingdings" panose="05000000000000000000" pitchFamily="2" charset="2"/>
              <a:buChar char="q"/>
            </a:pPr>
            <a:r>
              <a:rPr lang="es-ES_tradnl" sz="1600" b="1" kern="100" noProof="0" dirty="0">
                <a:ea typeface="Calibri" panose="020F0502020204030204" pitchFamily="34" charset="0"/>
                <a:cs typeface="Times New Roman" panose="02020603050405020304" pitchFamily="18" charset="0"/>
              </a:rPr>
              <a:t>Conozca su alcance de trabajo </a:t>
            </a:r>
          </a:p>
          <a:p>
            <a:pPr marL="742950" lvl="1" indent="-285750" algn="l">
              <a:spcBef>
                <a:spcPts val="600"/>
              </a:spcBef>
              <a:buFont typeface="Wingdings" panose="05000000000000000000" pitchFamily="2" charset="2"/>
              <a:buChar char="q"/>
            </a:pPr>
            <a:r>
              <a:rPr lang="es-ES_tradnl" sz="1450" noProof="0" dirty="0">
                <a:cs typeface="Times New Roman" panose="02020603050405020304" pitchFamily="18" charset="0"/>
              </a:rPr>
              <a:t>Resalte todos los requisitos dentro del alcance que abordan "deberá o hará".</a:t>
            </a:r>
          </a:p>
          <a:p>
            <a:pPr marL="342900" marR="0" indent="-342900">
              <a:spcBef>
                <a:spcPts val="600"/>
              </a:spcBef>
              <a:spcAft>
                <a:spcPts val="0"/>
              </a:spcAft>
              <a:buFont typeface="Wingdings" panose="05000000000000000000" pitchFamily="2" charset="2"/>
              <a:buChar char="q"/>
            </a:pPr>
            <a:r>
              <a:rPr lang="es-ES_tradnl" sz="1600" b="1" noProof="0" dirty="0">
                <a:effectLst/>
                <a:ea typeface="Calibri" panose="020F0502020204030204" pitchFamily="34" charset="0"/>
              </a:rPr>
              <a:t>Comprenda su Resumen de Requisitos de Desempeño (PRS)</a:t>
            </a:r>
          </a:p>
          <a:p>
            <a:pPr marL="517525" lvl="2" indent="-285750" algn="l">
              <a:spcBef>
                <a:spcPts val="600"/>
              </a:spcBef>
              <a:buFont typeface="Wingdings" panose="05000000000000000000" pitchFamily="2" charset="2"/>
              <a:buChar char="q"/>
            </a:pPr>
            <a:r>
              <a:rPr lang="es-ES_tradnl" sz="1450" noProof="0" dirty="0">
                <a:cs typeface="Times New Roman" panose="02020603050405020304" pitchFamily="18" charset="0"/>
              </a:rPr>
              <a:t>Localice todas las tareas y entregas
Lea todas las normas de desempeño y tolerancia permitida
Establezca soluciones si no puede alcanzar el estándar de rendimiento</a:t>
            </a:r>
            <a:endParaRPr lang="en-US" sz="1600" dirty="0">
              <a:solidFill>
                <a:srgbClr val="2A2A2A"/>
              </a:solidFill>
              <a:cs typeface="Calibri"/>
            </a:endParaRPr>
          </a:p>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20</a:t>
            </a:fld>
            <a:endParaRPr lang="en-US" dirty="0"/>
          </a:p>
        </p:txBody>
      </p:sp>
    </p:spTree>
    <p:extLst>
      <p:ext uri="{BB962C8B-B14F-4D97-AF65-F5344CB8AC3E}">
        <p14:creationId xmlns:p14="http://schemas.microsoft.com/office/powerpoint/2010/main" val="299958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21</a:t>
            </a:fld>
            <a:endParaRPr lang="en-US" dirty="0"/>
          </a:p>
        </p:txBody>
      </p:sp>
    </p:spTree>
    <p:extLst>
      <p:ext uri="{BB962C8B-B14F-4D97-AF65-F5344CB8AC3E}">
        <p14:creationId xmlns:p14="http://schemas.microsoft.com/office/powerpoint/2010/main" val="302504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2</a:t>
            </a:fld>
            <a:endParaRPr lang="en-US" dirty="0"/>
          </a:p>
        </p:txBody>
      </p:sp>
    </p:spTree>
    <p:extLst>
      <p:ext uri="{BB962C8B-B14F-4D97-AF65-F5344CB8AC3E}">
        <p14:creationId xmlns:p14="http://schemas.microsoft.com/office/powerpoint/2010/main" val="121862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3</a:t>
            </a:fld>
            <a:endParaRPr lang="en-US" dirty="0"/>
          </a:p>
        </p:txBody>
      </p:sp>
    </p:spTree>
    <p:extLst>
      <p:ext uri="{BB962C8B-B14F-4D97-AF65-F5344CB8AC3E}">
        <p14:creationId xmlns:p14="http://schemas.microsoft.com/office/powerpoint/2010/main" val="21898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4</a:t>
            </a:fld>
            <a:endParaRPr lang="en-US" dirty="0"/>
          </a:p>
        </p:txBody>
      </p:sp>
    </p:spTree>
    <p:extLst>
      <p:ext uri="{BB962C8B-B14F-4D97-AF65-F5344CB8AC3E}">
        <p14:creationId xmlns:p14="http://schemas.microsoft.com/office/powerpoint/2010/main" val="21898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Cuando</a:t>
            </a:r>
            <a:r>
              <a:rPr lang="en-US" dirty="0"/>
              <a:t> </a:t>
            </a:r>
            <a:r>
              <a:rPr lang="en-US" dirty="0" err="1"/>
              <a:t>entren</a:t>
            </a:r>
            <a:r>
              <a:rPr lang="en-US" dirty="0"/>
              <a:t> a la </a:t>
            </a:r>
            <a:r>
              <a:rPr lang="en-US" dirty="0" err="1"/>
              <a:t>pagina</a:t>
            </a:r>
            <a:r>
              <a:rPr lang="en-US" dirty="0"/>
              <a:t> vera </a:t>
            </a:r>
            <a:r>
              <a:rPr lang="en-US" dirty="0" err="1"/>
              <a:t>esto</a:t>
            </a:r>
            <a:r>
              <a:rPr lang="en-US" dirty="0"/>
              <a:t> – </a:t>
            </a:r>
          </a:p>
          <a:p>
            <a:r>
              <a:rPr lang="en-US" dirty="0" err="1"/>
              <a:t>Acuerdesen</a:t>
            </a:r>
            <a:r>
              <a:rPr lang="en-US" dirty="0"/>
              <a:t> </a:t>
            </a:r>
            <a:r>
              <a:rPr lang="en-US" dirty="0" err="1"/>
              <a:t>tienen</a:t>
            </a:r>
            <a:r>
              <a:rPr lang="en-US" dirty="0"/>
              <a:t> que </a:t>
            </a:r>
            <a:r>
              <a:rPr lang="en-US" dirty="0" err="1"/>
              <a:t>tener</a:t>
            </a:r>
            <a:r>
              <a:rPr lang="en-US" dirty="0"/>
              <a:t> </a:t>
            </a:r>
            <a:r>
              <a:rPr lang="en-US" dirty="0" err="1"/>
              <a:t>su</a:t>
            </a:r>
            <a:r>
              <a:rPr lang="en-US" dirty="0"/>
              <a:t> </a:t>
            </a:r>
            <a:r>
              <a:rPr lang="en-US" dirty="0" err="1"/>
              <a:t>compania</a:t>
            </a:r>
            <a:r>
              <a:rPr lang="en-US" dirty="0"/>
              <a:t> </a:t>
            </a:r>
            <a:r>
              <a:rPr lang="en-US" dirty="0" err="1"/>
              <a:t>registrada</a:t>
            </a:r>
            <a:r>
              <a:rPr lang="en-US" dirty="0"/>
              <a:t> </a:t>
            </a:r>
            <a:r>
              <a:rPr lang="en-US" dirty="0" err="1"/>
              <a:t>en</a:t>
            </a:r>
            <a:r>
              <a:rPr lang="en-US" dirty="0"/>
              <a:t> Sam para </a:t>
            </a:r>
            <a:r>
              <a:rPr lang="en-US" dirty="0" err="1"/>
              <a:t>poder</a:t>
            </a:r>
            <a:r>
              <a:rPr lang="en-US" dirty="0"/>
              <a:t> </a:t>
            </a:r>
            <a:r>
              <a:rPr lang="en-US" dirty="0" err="1"/>
              <a:t>entrar</a:t>
            </a:r>
            <a:r>
              <a:rPr lang="en-US" dirty="0"/>
              <a:t> e </a:t>
            </a:r>
            <a:r>
              <a:rPr lang="en-US" dirty="0" err="1"/>
              <a:t>ver</a:t>
            </a:r>
            <a:r>
              <a:rPr lang="en-US" dirty="0"/>
              <a:t> las </a:t>
            </a:r>
            <a:r>
              <a:rPr lang="en-US" dirty="0" err="1"/>
              <a:t>opotunidades</a:t>
            </a:r>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5</a:t>
            </a:fld>
            <a:endParaRPr lang="en-US" dirty="0"/>
          </a:p>
        </p:txBody>
      </p:sp>
    </p:spTree>
    <p:extLst>
      <p:ext uri="{BB962C8B-B14F-4D97-AF65-F5344CB8AC3E}">
        <p14:creationId xmlns:p14="http://schemas.microsoft.com/office/powerpoint/2010/main" val="68510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7</a:t>
            </a:fld>
            <a:endParaRPr lang="en-US" dirty="0"/>
          </a:p>
        </p:txBody>
      </p:sp>
    </p:spTree>
    <p:extLst>
      <p:ext uri="{BB962C8B-B14F-4D97-AF65-F5344CB8AC3E}">
        <p14:creationId xmlns:p14="http://schemas.microsoft.com/office/powerpoint/2010/main" val="278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noProof="0" dirty="0"/>
          </a:p>
          <a:p>
            <a:pPr marL="171450" indent="-171450">
              <a:buFont typeface="Arial" panose="020B0604020202020204" pitchFamily="34" charset="0"/>
              <a:buChar char="•"/>
            </a:pPr>
            <a:r>
              <a:rPr lang="es-ES_tradnl" b="1" i="1" noProof="0" dirty="0"/>
              <a:t>No se trata solo de presentar una oferta; se trata de desarrollar un enfoque estratégico que se alinee con los objetivos de su compania  y las necesidades del gobierno. </a:t>
            </a:r>
          </a:p>
          <a:p>
            <a:pPr marL="171450" indent="-171450">
              <a:buFont typeface="Arial" panose="020B0604020202020204" pitchFamily="34" charset="0"/>
              <a:buChar char="•"/>
            </a:pPr>
            <a:r>
              <a:rPr lang="es-ES_tradnl" b="1" i="1" noProof="0" dirty="0"/>
              <a:t>Establecer conexiones y associarse con otras companias que tendan un enfoque que se alina con su compania le pueden dar una ventaja competitiva en su propuesta de contrato.</a:t>
            </a:r>
          </a:p>
          <a:p>
            <a:pPr marL="171450" indent="-171450">
              <a:buFont typeface="Arial" panose="020B0604020202020204" pitchFamily="34" charset="0"/>
              <a:buChar char="•"/>
            </a:pPr>
            <a:r>
              <a:rPr lang="es-ES_tradnl" noProof="0" dirty="0"/>
              <a:t>Mantén la agilidad y la capacidad de adaptación. </a:t>
            </a:r>
            <a:r>
              <a:rPr lang="es-ES_tradnl" b="1" i="1" noProof="0" dirty="0"/>
              <a:t>Las regulaciones y requisitos del gobierno pueden cambiar rápidamente. Ser capaz de cambiar y ajustar tus estrategias puede ser la diferenciará de la competencia.</a:t>
            </a:r>
          </a:p>
          <a:p>
            <a:pPr marL="171450" indent="-171450">
              <a:buFont typeface="Arial" panose="020B0604020202020204" pitchFamily="34" charset="0"/>
              <a:buChar char="•"/>
            </a:pPr>
            <a:r>
              <a:rPr lang="es-ES_tradnl" noProof="0" dirty="0"/>
              <a:t>Aprovecha la tecnología y el análisis de datos. </a:t>
            </a:r>
            <a:r>
              <a:rPr lang="es-ES_tradnl" b="1" i="1" noProof="0" dirty="0"/>
              <a:t>En la era digital actual, aprovechar el poder de los datos puede proporcionar ideas valiosas para optimizar tus estrategias de contratación gubernamental. Abraza la innovación para mantenerte a la vanguardia.</a:t>
            </a:r>
          </a:p>
          <a:p>
            <a:pPr marL="171450" indent="-171450">
              <a:buFont typeface="Arial" panose="020B0604020202020204" pitchFamily="34" charset="0"/>
              <a:buChar char="•"/>
            </a:pPr>
            <a:r>
              <a:rPr lang="es-ES_tradnl" noProof="0" dirty="0"/>
              <a:t>Enfatiza el valor y el impacto. </a:t>
            </a:r>
            <a:r>
              <a:rPr lang="es-ES_tradnl" b="1" i="1" noProof="0" dirty="0"/>
              <a:t>En tus propuestas e interacciones, concéntrate en el valor que puedes ofrecer y el impacto que tendrá. Muestra cómo tus soluciones pueden abordar de manera efectiva los desafíos del gobierno.</a:t>
            </a:r>
          </a:p>
          <a:p>
            <a:pPr marL="171450" indent="-171450">
              <a:buFont typeface="Arial" panose="020B0604020202020204" pitchFamily="34" charset="0"/>
              <a:buChar char="•"/>
            </a:pPr>
            <a:r>
              <a:rPr lang="es-ES_tradnl" noProof="0" dirty="0"/>
              <a:t>El aprendizaje continuo es clave. </a:t>
            </a:r>
            <a:r>
              <a:rPr lang="es-ES_tradnl" b="1" i="1" noProof="0" dirty="0"/>
              <a:t>La contratación gubernamental es un campo dinámico y estar informado sobre las tendencias de la industria, las mejores prácticas y los cambios regulatorios es esencial para el éxito continuo.</a:t>
            </a:r>
          </a:p>
          <a:p>
            <a:pPr marL="171450" indent="-171450">
              <a:buFont typeface="Arial" panose="020B0604020202020204" pitchFamily="34" charset="0"/>
              <a:buChar char="•"/>
            </a:pPr>
            <a:r>
              <a:rPr lang="es-ES_tradnl" noProof="0" dirty="0"/>
              <a:t>Piensa a largo plazo. </a:t>
            </a:r>
            <a:r>
              <a:rPr lang="es-ES_tradnl" b="1" i="1" noProof="0" dirty="0"/>
              <a:t>Construir una estrategia sostenible de contratación gubernamental requiere un enfoque proyectado hacia el futuro. Considera cómo tus decisiones hoy pueden impactar tus futuras oportunidades en el mercado.</a:t>
            </a:r>
          </a:p>
          <a:p>
            <a:pPr marL="171450" indent="-171450">
              <a:buFont typeface="Arial" panose="020B0604020202020204" pitchFamily="34" charset="0"/>
              <a:buChar char="•"/>
            </a:pPr>
            <a:r>
              <a:rPr lang="es-ES_tradnl" noProof="0" dirty="0"/>
              <a:t>Sé proactivo en la búsqueda de retroalimentación. </a:t>
            </a:r>
            <a:r>
              <a:rPr lang="es-ES_tradnl" b="1" i="1" noProof="0" dirty="0"/>
              <a:t>Comprender las perspectivas de las agencias gubernamentales y partes interesadas puede ayudarte a refinar tus estrategias y mejorar tus posibilidades de ganar contratos.</a:t>
            </a:r>
          </a:p>
        </p:txBody>
      </p:sp>
      <p:sp>
        <p:nvSpPr>
          <p:cNvPr id="4" name="Slide Number Placeholder 3"/>
          <p:cNvSpPr>
            <a:spLocks noGrp="1"/>
          </p:cNvSpPr>
          <p:nvPr>
            <p:ph type="sldNum" sz="quarter" idx="5"/>
          </p:nvPr>
        </p:nvSpPr>
        <p:spPr/>
        <p:txBody>
          <a:bodyPr/>
          <a:lstStyle/>
          <a:p>
            <a:fld id="{1D6DCFAB-3FC2-4CEF-A6CE-7637539F26B9}" type="slidenum">
              <a:rPr lang="en-US" smtClean="0"/>
              <a:t>9</a:t>
            </a:fld>
            <a:endParaRPr lang="en-US" dirty="0"/>
          </a:p>
        </p:txBody>
      </p:sp>
    </p:spTree>
    <p:extLst>
      <p:ext uri="{BB962C8B-B14F-4D97-AF65-F5344CB8AC3E}">
        <p14:creationId xmlns:p14="http://schemas.microsoft.com/office/powerpoint/2010/main" val="422646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063" marR="848360" lvl="1" indent="-285750">
              <a:buClr>
                <a:srgbClr val="1E6018"/>
              </a:buClr>
              <a:buFont typeface="Wingdings" panose="05000000000000000000" pitchFamily="2" charset="2"/>
              <a:buChar char="Ø"/>
              <a:tabLst>
                <a:tab pos="354965" algn="l"/>
                <a:tab pos="355600" algn="l"/>
              </a:tabLst>
            </a:pPr>
            <a:r>
              <a:rPr lang="es-ES_tradnl" sz="1200" b="1" spc="-10" noProof="0" dirty="0">
                <a:solidFill>
                  <a:schemeClr val="tx1"/>
                </a:solidFill>
                <a:latin typeface="Calibri"/>
                <a:cs typeface="Calibri"/>
              </a:rPr>
              <a:t>¿Qué deberías tener configurado?</a:t>
            </a:r>
          </a:p>
          <a:p>
            <a:pPr marL="1084263" marR="848360" lvl="2" indent="-285750">
              <a:buClr>
                <a:srgbClr val="1E6018"/>
              </a:buClr>
              <a:buFont typeface="Wingdings" panose="05000000000000000000" pitchFamily="2" charset="2"/>
              <a:buChar char="Ø"/>
              <a:tabLst>
                <a:tab pos="354965" algn="l"/>
                <a:tab pos="355600" algn="l"/>
              </a:tabLst>
            </a:pPr>
            <a:r>
              <a:rPr lang="es-ES_tradnl" sz="1200" b="0" spc="-10" noProof="0" dirty="0">
                <a:solidFill>
                  <a:schemeClr val="tx1"/>
                </a:solidFill>
                <a:latin typeface="Calibri"/>
                <a:cs typeface="Calibri"/>
              </a:rPr>
              <a:t>El estado de Pequeña Empresa y el estado Socioeconómico está actualizado.</a:t>
            </a:r>
          </a:p>
          <a:p>
            <a:pPr marL="1084263" marR="848360" lvl="2" indent="-285750">
              <a:buClr>
                <a:srgbClr val="1E6018"/>
              </a:buClr>
              <a:buFont typeface="Wingdings" panose="05000000000000000000" pitchFamily="2" charset="2"/>
              <a:buChar char="Ø"/>
              <a:tabLst>
                <a:tab pos="354965" algn="l"/>
                <a:tab pos="355600" algn="l"/>
              </a:tabLst>
            </a:pPr>
            <a:r>
              <a:rPr lang="es-ES_tradnl" sz="1200" b="0" spc="-10" noProof="0" dirty="0">
                <a:solidFill>
                  <a:schemeClr val="tx1"/>
                </a:solidFill>
                <a:latin typeface="Calibri"/>
                <a:cs typeface="Calibri"/>
              </a:rPr>
              <a:t>Desarrolla una declaración de capacidades sólida.</a:t>
            </a:r>
          </a:p>
          <a:p>
            <a:pPr marL="1541463" marR="848360" lvl="3" indent="-285750">
              <a:buClr>
                <a:srgbClr val="1E6018"/>
              </a:buClr>
              <a:buFont typeface="Wingdings" panose="05000000000000000000" pitchFamily="2" charset="2"/>
              <a:buChar char="Ø"/>
              <a:tabLst>
                <a:tab pos="354965" algn="l"/>
                <a:tab pos="355600" algn="l"/>
              </a:tabLst>
            </a:pPr>
            <a:r>
              <a:rPr lang="es-ES_tradnl" sz="1200" b="0" spc="-10" noProof="0" dirty="0">
                <a:solidFill>
                  <a:schemeClr val="tx1"/>
                </a:solidFill>
                <a:latin typeface="Calibri"/>
                <a:cs typeface="Calibri"/>
              </a:rPr>
              <a:t>Incluye experiencia corporativa y clientela relevante/reciente.</a:t>
            </a:r>
          </a:p>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10</a:t>
            </a:fld>
            <a:endParaRPr lang="en-US" dirty="0"/>
          </a:p>
        </p:txBody>
      </p:sp>
    </p:spTree>
    <p:extLst>
      <p:ext uri="{BB962C8B-B14F-4D97-AF65-F5344CB8AC3E}">
        <p14:creationId xmlns:p14="http://schemas.microsoft.com/office/powerpoint/2010/main" val="335407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063" marR="848360" lvl="1" indent="-285750">
              <a:buClr>
                <a:srgbClr val="1E6018"/>
              </a:buClr>
              <a:buFont typeface="Wingdings" panose="05000000000000000000" pitchFamily="2" charset="2"/>
              <a:buChar char="Ø"/>
              <a:tabLst>
                <a:tab pos="354965" algn="l"/>
                <a:tab pos="355600" algn="l"/>
              </a:tabLst>
            </a:pPr>
            <a:r>
              <a:rPr lang="es-ES_tradnl" sz="1200" b="1" spc="-10" noProof="0" dirty="0">
                <a:solidFill>
                  <a:schemeClr val="tx1"/>
                </a:solidFill>
                <a:latin typeface="Calibri"/>
                <a:cs typeface="Calibri"/>
              </a:rPr>
              <a:t>¿Qué deberías tener configurado?</a:t>
            </a:r>
          </a:p>
          <a:p>
            <a:pPr marL="1084263" marR="848360" lvl="2" indent="-285750">
              <a:buClr>
                <a:srgbClr val="1E6018"/>
              </a:buClr>
              <a:buFont typeface="Wingdings" panose="05000000000000000000" pitchFamily="2" charset="2"/>
              <a:buChar char="Ø"/>
              <a:tabLst>
                <a:tab pos="354965" algn="l"/>
                <a:tab pos="355600" algn="l"/>
              </a:tabLst>
            </a:pPr>
            <a:r>
              <a:rPr lang="es-ES_tradnl" sz="1200" b="0" spc="-10" noProof="0" dirty="0">
                <a:solidFill>
                  <a:schemeClr val="tx1"/>
                </a:solidFill>
                <a:latin typeface="Calibri"/>
                <a:cs typeface="Calibri"/>
              </a:rPr>
              <a:t>El estado de Pequeña Empresa y el estado Socioeconómico está actualizado.</a:t>
            </a:r>
          </a:p>
          <a:p>
            <a:pPr marL="1084263" marR="848360" lvl="2" indent="-285750">
              <a:buClr>
                <a:srgbClr val="1E6018"/>
              </a:buClr>
              <a:buFont typeface="Wingdings" panose="05000000000000000000" pitchFamily="2" charset="2"/>
              <a:buChar char="Ø"/>
              <a:tabLst>
                <a:tab pos="354965" algn="l"/>
                <a:tab pos="355600" algn="l"/>
              </a:tabLst>
            </a:pPr>
            <a:r>
              <a:rPr lang="es-ES_tradnl" sz="1200" b="0" spc="-10" noProof="0" dirty="0">
                <a:solidFill>
                  <a:schemeClr val="tx1"/>
                </a:solidFill>
                <a:latin typeface="Calibri"/>
                <a:cs typeface="Calibri"/>
              </a:rPr>
              <a:t>Desarrolla una declaración de capacidades sólida.</a:t>
            </a:r>
          </a:p>
          <a:p>
            <a:pPr marL="1541463" marR="848360" lvl="3" indent="-285750">
              <a:buClr>
                <a:srgbClr val="1E6018"/>
              </a:buClr>
              <a:buFont typeface="Wingdings" panose="05000000000000000000" pitchFamily="2" charset="2"/>
              <a:buChar char="Ø"/>
              <a:tabLst>
                <a:tab pos="354965" algn="l"/>
                <a:tab pos="355600" algn="l"/>
              </a:tabLst>
            </a:pPr>
            <a:r>
              <a:rPr lang="es-ES_tradnl" sz="1200" b="0" spc="-10" noProof="0" dirty="0">
                <a:solidFill>
                  <a:schemeClr val="tx1"/>
                </a:solidFill>
                <a:latin typeface="Calibri"/>
                <a:cs typeface="Calibri"/>
              </a:rPr>
              <a:t>Incluye experiencia corporativa y clientela relevante/reciente.</a:t>
            </a:r>
          </a:p>
          <a:p>
            <a:endParaRPr lang="en-US" dirty="0"/>
          </a:p>
        </p:txBody>
      </p:sp>
      <p:sp>
        <p:nvSpPr>
          <p:cNvPr id="4" name="Slide Number Placeholder 3"/>
          <p:cNvSpPr>
            <a:spLocks noGrp="1"/>
          </p:cNvSpPr>
          <p:nvPr>
            <p:ph type="sldNum" sz="quarter" idx="5"/>
          </p:nvPr>
        </p:nvSpPr>
        <p:spPr/>
        <p:txBody>
          <a:bodyPr/>
          <a:lstStyle/>
          <a:p>
            <a:fld id="{1D6DCFAB-3FC2-4CEF-A6CE-7637539F26B9}" type="slidenum">
              <a:rPr lang="en-US" smtClean="0"/>
              <a:t>11</a:t>
            </a:fld>
            <a:endParaRPr lang="en-US" dirty="0"/>
          </a:p>
        </p:txBody>
      </p:sp>
    </p:spTree>
    <p:extLst>
      <p:ext uri="{BB962C8B-B14F-4D97-AF65-F5344CB8AC3E}">
        <p14:creationId xmlns:p14="http://schemas.microsoft.com/office/powerpoint/2010/main" val="161332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400"/>
            <a:ext cx="9144000" cy="914400"/>
          </a:xfrm>
          <a:custGeom>
            <a:avLst/>
            <a:gdLst/>
            <a:ahLst/>
            <a:cxnLst/>
            <a:rect l="l" t="t" r="r" b="b"/>
            <a:pathLst>
              <a:path w="9144000" h="914400">
                <a:moveTo>
                  <a:pt x="0" y="914400"/>
                </a:moveTo>
                <a:lnTo>
                  <a:pt x="9144000" y="914400"/>
                </a:lnTo>
                <a:lnTo>
                  <a:pt x="9144000" y="0"/>
                </a:lnTo>
                <a:lnTo>
                  <a:pt x="0" y="0"/>
                </a:lnTo>
                <a:lnTo>
                  <a:pt x="0" y="914400"/>
                </a:lnTo>
                <a:close/>
              </a:path>
            </a:pathLst>
          </a:custGeom>
          <a:solidFill>
            <a:srgbClr val="000F63"/>
          </a:solidFill>
        </p:spPr>
        <p:txBody>
          <a:bodyPr wrap="square" lIns="0" tIns="0" rIns="0" bIns="0" rtlCol="0"/>
          <a:lstStyle/>
          <a:p>
            <a:endParaRPr dirty="0"/>
          </a:p>
        </p:txBody>
      </p:sp>
      <p:sp>
        <p:nvSpPr>
          <p:cNvPr id="17" name="bg object 17"/>
          <p:cNvSpPr/>
          <p:nvPr/>
        </p:nvSpPr>
        <p:spPr>
          <a:xfrm>
            <a:off x="533400" y="6324600"/>
            <a:ext cx="8610600" cy="533400"/>
          </a:xfrm>
          <a:custGeom>
            <a:avLst/>
            <a:gdLst/>
            <a:ahLst/>
            <a:cxnLst/>
            <a:rect l="l" t="t" r="r" b="b"/>
            <a:pathLst>
              <a:path w="8610600" h="533400">
                <a:moveTo>
                  <a:pt x="0" y="533400"/>
                </a:moveTo>
                <a:lnTo>
                  <a:pt x="8610600" y="533400"/>
                </a:lnTo>
                <a:lnTo>
                  <a:pt x="8610600" y="0"/>
                </a:lnTo>
                <a:lnTo>
                  <a:pt x="0" y="0"/>
                </a:lnTo>
                <a:lnTo>
                  <a:pt x="0" y="533400"/>
                </a:lnTo>
                <a:close/>
              </a:path>
            </a:pathLst>
          </a:custGeom>
          <a:solidFill>
            <a:srgbClr val="A4C5DA"/>
          </a:solidFill>
        </p:spPr>
        <p:txBody>
          <a:bodyPr wrap="square" lIns="0" tIns="0" rIns="0" bIns="0" rtlCol="0"/>
          <a:lstStyle/>
          <a:p>
            <a:endParaRPr dirty="0"/>
          </a:p>
        </p:txBody>
      </p:sp>
      <p:sp>
        <p:nvSpPr>
          <p:cNvPr id="18" name="bg object 18"/>
          <p:cNvSpPr/>
          <p:nvPr/>
        </p:nvSpPr>
        <p:spPr>
          <a:xfrm>
            <a:off x="0" y="0"/>
            <a:ext cx="9144000" cy="152400"/>
          </a:xfrm>
          <a:custGeom>
            <a:avLst/>
            <a:gdLst/>
            <a:ahLst/>
            <a:cxnLst/>
            <a:rect l="l" t="t" r="r" b="b"/>
            <a:pathLst>
              <a:path w="9144000" h="152400">
                <a:moveTo>
                  <a:pt x="9144000" y="0"/>
                </a:moveTo>
                <a:lnTo>
                  <a:pt x="0" y="0"/>
                </a:lnTo>
                <a:lnTo>
                  <a:pt x="0" y="152400"/>
                </a:lnTo>
                <a:lnTo>
                  <a:pt x="9144000" y="152400"/>
                </a:lnTo>
                <a:lnTo>
                  <a:pt x="9144000" y="0"/>
                </a:lnTo>
                <a:close/>
              </a:path>
            </a:pathLst>
          </a:custGeom>
          <a:solidFill>
            <a:srgbClr val="146212"/>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8305800" y="6391655"/>
            <a:ext cx="761987" cy="466343"/>
          </a:xfrm>
          <a:prstGeom prst="rect">
            <a:avLst/>
          </a:prstGeom>
        </p:spPr>
      </p:pic>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57492"/>
            <a:ext cx="9143999" cy="6200507"/>
          </a:xfrm>
          <a:prstGeom prst="rect">
            <a:avLst/>
          </a:prstGeom>
        </p:spPr>
      </p:pic>
      <p:sp>
        <p:nvSpPr>
          <p:cNvPr id="17" name="bg object 17"/>
          <p:cNvSpPr/>
          <p:nvPr/>
        </p:nvSpPr>
        <p:spPr>
          <a:xfrm>
            <a:off x="0" y="0"/>
            <a:ext cx="9144000" cy="838200"/>
          </a:xfrm>
          <a:custGeom>
            <a:avLst/>
            <a:gdLst/>
            <a:ahLst/>
            <a:cxnLst/>
            <a:rect l="l" t="t" r="r" b="b"/>
            <a:pathLst>
              <a:path w="9144000" h="838200">
                <a:moveTo>
                  <a:pt x="9144000" y="0"/>
                </a:moveTo>
                <a:lnTo>
                  <a:pt x="0" y="0"/>
                </a:lnTo>
                <a:lnTo>
                  <a:pt x="0" y="838200"/>
                </a:lnTo>
                <a:lnTo>
                  <a:pt x="9144000" y="838200"/>
                </a:lnTo>
                <a:lnTo>
                  <a:pt x="9144000" y="0"/>
                </a:lnTo>
                <a:close/>
              </a:path>
            </a:pathLst>
          </a:custGeom>
          <a:solidFill>
            <a:srgbClr val="000F63"/>
          </a:solidFill>
        </p:spPr>
        <p:txBody>
          <a:bodyPr wrap="square" lIns="0" tIns="0" rIns="0" bIns="0" rtlCol="0"/>
          <a:lstStyle/>
          <a:p>
            <a:endParaRPr dirty="0"/>
          </a:p>
        </p:txBody>
      </p:sp>
      <p:sp>
        <p:nvSpPr>
          <p:cNvPr id="18" name="bg object 18"/>
          <p:cNvSpPr/>
          <p:nvPr/>
        </p:nvSpPr>
        <p:spPr>
          <a:xfrm>
            <a:off x="0" y="6705600"/>
            <a:ext cx="9144000" cy="152400"/>
          </a:xfrm>
          <a:custGeom>
            <a:avLst/>
            <a:gdLst/>
            <a:ahLst/>
            <a:cxnLst/>
            <a:rect l="l" t="t" r="r" b="b"/>
            <a:pathLst>
              <a:path w="9144000" h="152400">
                <a:moveTo>
                  <a:pt x="9144000" y="0"/>
                </a:moveTo>
                <a:lnTo>
                  <a:pt x="0" y="0"/>
                </a:lnTo>
                <a:lnTo>
                  <a:pt x="0" y="152400"/>
                </a:lnTo>
                <a:lnTo>
                  <a:pt x="9144000" y="152400"/>
                </a:lnTo>
                <a:lnTo>
                  <a:pt x="9144000" y="0"/>
                </a:lnTo>
                <a:close/>
              </a:path>
            </a:pathLst>
          </a:custGeom>
          <a:solidFill>
            <a:srgbClr val="A4C5DA"/>
          </a:solidFill>
        </p:spPr>
        <p:txBody>
          <a:bodyPr wrap="square" lIns="0" tIns="0" rIns="0" bIns="0" rtlCol="0"/>
          <a:lstStyle/>
          <a:p>
            <a:endParaRPr dirty="0"/>
          </a:p>
        </p:txBody>
      </p:sp>
      <p:sp>
        <p:nvSpPr>
          <p:cNvPr id="19" name="bg object 19"/>
          <p:cNvSpPr/>
          <p:nvPr/>
        </p:nvSpPr>
        <p:spPr>
          <a:xfrm>
            <a:off x="1296161" y="2667761"/>
            <a:ext cx="0" cy="2362200"/>
          </a:xfrm>
          <a:custGeom>
            <a:avLst/>
            <a:gdLst/>
            <a:ahLst/>
            <a:cxnLst/>
            <a:rect l="l" t="t" r="r" b="b"/>
            <a:pathLst>
              <a:path h="2362200">
                <a:moveTo>
                  <a:pt x="0" y="2362200"/>
                </a:moveTo>
                <a:lnTo>
                  <a:pt x="0" y="0"/>
                </a:lnTo>
              </a:path>
            </a:pathLst>
          </a:custGeom>
          <a:ln w="28575">
            <a:solidFill>
              <a:srgbClr val="5D93B9"/>
            </a:solidFill>
          </a:ln>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9144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79230" y="2116070"/>
            <a:ext cx="7886700" cy="819455"/>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6457950" y="6356351"/>
            <a:ext cx="2057400" cy="276999"/>
          </a:xfrm>
          <a:prstGeom prst="rect">
            <a:avLst/>
          </a:prstGeom>
        </p:spPr>
        <p:txBody>
          <a:bodyPr/>
          <a:lstStyle/>
          <a:p>
            <a:fld id="{262BAFDC-492D-CB4D-B02A-4A44B4604C8A}" type="slidenum">
              <a:rPr lang="en-US" smtClean="0"/>
              <a:t>‹#›</a:t>
            </a:fld>
            <a:endParaRPr lang="en-US" dirty="0"/>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628650" y="424696"/>
            <a:ext cx="7886700" cy="1325563"/>
          </a:xfrm>
          <a:prstGeom prst="rect">
            <a:avLst/>
          </a:prstGeom>
        </p:spPr>
        <p:txBody>
          <a:bodyPr>
            <a:normAutofit/>
          </a:bodyPr>
          <a:lstStyle>
            <a:lvl1pPr>
              <a:defRPr sz="2100">
                <a:solidFill>
                  <a:schemeClr val="bg1"/>
                </a:solidFill>
              </a:defRPr>
            </a:lvl1pPr>
          </a:lstStyle>
          <a:p>
            <a:r>
              <a:rPr lang="en-US"/>
              <a:t>Click to edit Master title style</a:t>
            </a:r>
          </a:p>
        </p:txBody>
      </p:sp>
      <p:pic>
        <p:nvPicPr>
          <p:cNvPr id="14" name="Picture 13">
            <a:extLst>
              <a:ext uri="{FF2B5EF4-FFF2-40B4-BE49-F238E27FC236}">
                <a16:creationId xmlns:a16="http://schemas.microsoft.com/office/drawing/2014/main" id="{E4A6181F-FF53-BB40-8818-DD44D00F3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7575" y="-59459"/>
            <a:ext cx="1876425" cy="1828800"/>
          </a:xfrm>
          <a:prstGeom prst="rect">
            <a:avLst/>
          </a:prstGeom>
        </p:spPr>
      </p:pic>
    </p:spTree>
    <p:extLst>
      <p:ext uri="{BB962C8B-B14F-4D97-AF65-F5344CB8AC3E}">
        <p14:creationId xmlns:p14="http://schemas.microsoft.com/office/powerpoint/2010/main" val="21605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2AF25-4275-3F46-B8CA-C6A24024FF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8835" b="26751"/>
          <a:stretch/>
        </p:blipFill>
        <p:spPr>
          <a:xfrm>
            <a:off x="0" y="1"/>
            <a:ext cx="9144000" cy="4470399"/>
          </a:xfrm>
          <a:prstGeom prst="rect">
            <a:avLst/>
          </a:prstGeom>
        </p:spPr>
      </p:pic>
      <p:sp>
        <p:nvSpPr>
          <p:cNvPr id="9" name="Rectangle 8">
            <a:extLst>
              <a:ext uri="{FF2B5EF4-FFF2-40B4-BE49-F238E27FC236}">
                <a16:creationId xmlns:a16="http://schemas.microsoft.com/office/drawing/2014/main" id="{B7C262B9-3D32-A345-B686-B5938C2D1491}"/>
              </a:ext>
            </a:extLst>
          </p:cNvPr>
          <p:cNvSpPr/>
          <p:nvPr userDrawn="1"/>
        </p:nvSpPr>
        <p:spPr>
          <a:xfrm>
            <a:off x="0" y="4470401"/>
            <a:ext cx="9144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65B86DE-25F1-DF42-B209-0019C35EC6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928" t="2520" b="13551"/>
          <a:stretch/>
        </p:blipFill>
        <p:spPr>
          <a:xfrm>
            <a:off x="-10845" y="4470400"/>
            <a:ext cx="4562063" cy="2387600"/>
          </a:xfrm>
          <a:prstGeom prst="rect">
            <a:avLst/>
          </a:prstGeom>
        </p:spPr>
      </p:pic>
      <p:sp>
        <p:nvSpPr>
          <p:cNvPr id="10" name="Title 1">
            <a:extLst>
              <a:ext uri="{FF2B5EF4-FFF2-40B4-BE49-F238E27FC236}">
                <a16:creationId xmlns:a16="http://schemas.microsoft.com/office/drawing/2014/main" id="{E32D002B-C9C4-9A4B-9D0D-2936FB142FFD}"/>
              </a:ext>
            </a:extLst>
          </p:cNvPr>
          <p:cNvSpPr>
            <a:spLocks noGrp="1"/>
          </p:cNvSpPr>
          <p:nvPr>
            <p:ph type="ctrTitle"/>
          </p:nvPr>
        </p:nvSpPr>
        <p:spPr>
          <a:xfrm>
            <a:off x="3660179" y="4831425"/>
            <a:ext cx="5131396" cy="867123"/>
          </a:xfrm>
          <a:prstGeom prst="rect">
            <a:avLst/>
          </a:prstGeom>
        </p:spPr>
        <p:txBody>
          <a:bodyPr anchor="t">
            <a:noAutofit/>
          </a:bodyPr>
          <a:lstStyle>
            <a:lvl1pPr algn="l">
              <a:defRPr sz="27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B73E9337-8CBC-884D-9720-2A957246F060}"/>
              </a:ext>
            </a:extLst>
          </p:cNvPr>
          <p:cNvSpPr>
            <a:spLocks noGrp="1"/>
          </p:cNvSpPr>
          <p:nvPr>
            <p:ph type="subTitle" idx="1"/>
          </p:nvPr>
        </p:nvSpPr>
        <p:spPr>
          <a:xfrm>
            <a:off x="3660179" y="5486140"/>
            <a:ext cx="5131396" cy="503500"/>
          </a:xfrm>
          <a:prstGeom prst="rect">
            <a:avLst/>
          </a:prstGeom>
        </p:spPr>
        <p:txBody>
          <a:bodyPr anchor="t">
            <a:normAutofit/>
          </a:bodyPr>
          <a:lstStyle>
            <a:lvl1pPr marL="0" indent="0" algn="l">
              <a:buNone/>
              <a:defRPr sz="12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a:extLst>
              <a:ext uri="{FF2B5EF4-FFF2-40B4-BE49-F238E27FC236}">
                <a16:creationId xmlns:a16="http://schemas.microsoft.com/office/drawing/2014/main" id="{7CC61C73-7279-2A42-9FB0-5B1760CE3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6917" y="6108279"/>
            <a:ext cx="1738286" cy="360533"/>
          </a:xfrm>
          <a:prstGeom prst="rect">
            <a:avLst/>
          </a:prstGeom>
        </p:spPr>
      </p:pic>
    </p:spTree>
    <p:extLst>
      <p:ext uri="{BB962C8B-B14F-4D97-AF65-F5344CB8AC3E}">
        <p14:creationId xmlns:p14="http://schemas.microsoft.com/office/powerpoint/2010/main" val="246205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276999"/>
          </a:xfrm>
        </p:spPr>
        <p:txBody>
          <a:bodyPr/>
          <a:lstStyle>
            <a:lvl1pPr>
              <a:defRPr baseline="0">
                <a:solidFill>
                  <a:schemeClr val="tx2"/>
                </a:solidFill>
              </a:defRPr>
            </a:lvl1pPr>
          </a:lstStyle>
          <a:p>
            <a:fld id="{87DE6118-2437-4B30-8E3C-4D2BE6020583}" type="datetimeFigureOut">
              <a:rPr lang="en-US"/>
              <a:pPr/>
              <a:t>9/30/2024</a:t>
            </a:fld>
            <a:endParaRPr lang="en-US" dirty="0"/>
          </a:p>
        </p:txBody>
      </p:sp>
      <p:sp>
        <p:nvSpPr>
          <p:cNvPr id="5" name="Footer Placeholder 4"/>
          <p:cNvSpPr>
            <a:spLocks noGrp="1"/>
          </p:cNvSpPr>
          <p:nvPr>
            <p:ph type="ftr" sz="quarter" idx="11"/>
          </p:nvPr>
        </p:nvSpPr>
        <p:spPr>
          <a:xfrm>
            <a:off x="1938041" y="6453386"/>
            <a:ext cx="5267533" cy="276999"/>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276999"/>
          </a:xfrm>
        </p:spPr>
        <p:txBody>
          <a:bodyPr/>
          <a:lstStyle>
            <a:lvl1pPr>
              <a:defRPr baseline="0">
                <a:solidFill>
                  <a:schemeClr val="tx2"/>
                </a:solidFill>
              </a:defRPr>
            </a:lvl1pPr>
          </a:lstStyle>
          <a:p>
            <a:fld id="{69E57DC2-970A-4B3E-BB1C-7A09969E49DF}" type="slidenum">
              <a:rPr lang="en-US"/>
              <a:pPr/>
              <a:t>‹#›</a:t>
            </a:fld>
            <a:endParaRPr lang="en-US" dirty="0"/>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9159605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400"/>
            <a:ext cx="9144000" cy="914400"/>
          </a:xfrm>
          <a:custGeom>
            <a:avLst/>
            <a:gdLst/>
            <a:ahLst/>
            <a:cxnLst/>
            <a:rect l="l" t="t" r="r" b="b"/>
            <a:pathLst>
              <a:path w="9144000" h="914400">
                <a:moveTo>
                  <a:pt x="0" y="914400"/>
                </a:moveTo>
                <a:lnTo>
                  <a:pt x="9144000" y="914400"/>
                </a:lnTo>
                <a:lnTo>
                  <a:pt x="9144000" y="0"/>
                </a:lnTo>
                <a:lnTo>
                  <a:pt x="0" y="0"/>
                </a:lnTo>
                <a:lnTo>
                  <a:pt x="0" y="914400"/>
                </a:lnTo>
                <a:close/>
              </a:path>
            </a:pathLst>
          </a:custGeom>
          <a:solidFill>
            <a:srgbClr val="000F63"/>
          </a:solidFill>
        </p:spPr>
        <p:txBody>
          <a:bodyPr wrap="square" lIns="0" tIns="0" rIns="0" bIns="0" rtlCol="0"/>
          <a:lstStyle/>
          <a:p>
            <a:endParaRPr dirty="0"/>
          </a:p>
        </p:txBody>
      </p:sp>
      <p:sp>
        <p:nvSpPr>
          <p:cNvPr id="2" name="Holder 2"/>
          <p:cNvSpPr>
            <a:spLocks noGrp="1"/>
          </p:cNvSpPr>
          <p:nvPr>
            <p:ph type="title"/>
          </p:nvPr>
        </p:nvSpPr>
        <p:spPr>
          <a:xfrm>
            <a:off x="368300" y="377063"/>
            <a:ext cx="8407400" cy="574040"/>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3" name="Holder 3"/>
          <p:cNvSpPr>
            <a:spLocks noGrp="1"/>
          </p:cNvSpPr>
          <p:nvPr>
            <p:ph type="body" idx="1"/>
          </p:nvPr>
        </p:nvSpPr>
        <p:spPr>
          <a:xfrm>
            <a:off x="336550" y="1391626"/>
            <a:ext cx="8318500" cy="25895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sdallas@isncorp.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sda.gov/da/osdbu/forecas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www.usda.gov/da/osdbu/vendor-survey"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2B25-9060-4AA2-9B9F-F4CB04D2CED2}"/>
              </a:ext>
            </a:extLst>
          </p:cNvPr>
          <p:cNvSpPr>
            <a:spLocks noGrp="1"/>
          </p:cNvSpPr>
          <p:nvPr>
            <p:ph type="ctrTitle"/>
          </p:nvPr>
        </p:nvSpPr>
        <p:spPr>
          <a:xfrm>
            <a:off x="3505200" y="5029200"/>
            <a:ext cx="5181600" cy="868662"/>
          </a:xfrm>
        </p:spPr>
        <p:txBody>
          <a:bodyPr/>
          <a:lstStyle/>
          <a:p>
            <a:pPr marL="12700" marR="5080" algn="ctr">
              <a:lnSpc>
                <a:spcPct val="100000"/>
              </a:lnSpc>
              <a:spcBef>
                <a:spcPts val="95"/>
              </a:spcBef>
            </a:pPr>
            <a:r>
              <a:rPr lang="es-ES_tradnl" sz="4000" b="1" dirty="0">
                <a:latin typeface="+mn-lt"/>
              </a:rPr>
              <a:t>CONSEJOS Y TRUCOS DE LA OFFICINA DE USDA</a:t>
            </a:r>
            <a:br>
              <a:rPr lang="en-US" sz="4000" b="1" spc="-10" dirty="0">
                <a:latin typeface="+mn-lt"/>
                <a:cs typeface="Arial"/>
              </a:rPr>
            </a:br>
            <a:br>
              <a:rPr lang="en-US" b="1" dirty="0"/>
            </a:br>
            <a:br>
              <a:rPr lang="en-US" sz="2100" b="1" dirty="0"/>
            </a:br>
            <a:br>
              <a:rPr lang="en-US" sz="2400" spc="-8" dirty="0">
                <a:latin typeface="Times New Roman" panose="02020603050405020304" pitchFamily="18" charset="0"/>
                <a:cs typeface="Times New Roman" panose="02020603050405020304" pitchFamily="18" charset="0"/>
              </a:rPr>
            </a:br>
            <a:br>
              <a:rPr lang="en-US" spc="-8" dirty="0">
                <a:latin typeface="Times New Roman" panose="02020603050405020304" pitchFamily="18" charset="0"/>
                <a:cs typeface="Times New Roman" panose="02020603050405020304" pitchFamily="18" charset="0"/>
              </a:rPr>
            </a:br>
            <a:br>
              <a:rPr lang="en-US" b="1" dirty="0"/>
            </a:br>
            <a:endParaRPr lang="en-US" b="1" dirty="0"/>
          </a:p>
        </p:txBody>
      </p:sp>
    </p:spTree>
    <p:extLst>
      <p:ext uri="{BB962C8B-B14F-4D97-AF65-F5344CB8AC3E}">
        <p14:creationId xmlns:p14="http://schemas.microsoft.com/office/powerpoint/2010/main" val="143680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33400"/>
            <a:ext cx="9144000" cy="678518"/>
          </a:xfrm>
          <a:prstGeom prst="rect">
            <a:avLst/>
          </a:prstGeom>
        </p:spPr>
        <p:txBody>
          <a:bodyPr vert="horz" wrap="square" lIns="0" tIns="62356" rIns="0" bIns="0" rtlCol="0">
            <a:spAutoFit/>
          </a:bodyPr>
          <a:lstStyle/>
          <a:p>
            <a:pPr algn="ctr">
              <a:lnSpc>
                <a:spcPct val="100000"/>
              </a:lnSpc>
              <a:spcBef>
                <a:spcPts val="1335"/>
              </a:spcBef>
            </a:pPr>
            <a:r>
              <a:rPr lang="en-US" sz="4000" b="1" dirty="0">
                <a:latin typeface="Calibri"/>
                <a:cs typeface="Calibri"/>
              </a:rPr>
              <a:t>USDA QUIERE ESCUCHAR DE USTED</a:t>
            </a:r>
          </a:p>
        </p:txBody>
      </p:sp>
      <p:sp>
        <p:nvSpPr>
          <p:cNvPr id="10" name="object 6"/>
          <p:cNvSpPr txBox="1">
            <a:spLocks noGrp="1"/>
          </p:cNvSpPr>
          <p:nvPr>
            <p:ph idx="1"/>
          </p:nvPr>
        </p:nvSpPr>
        <p:spPr>
          <a:xfrm>
            <a:off x="204695" y="1905000"/>
            <a:ext cx="8939305" cy="4249240"/>
          </a:xfrm>
          <a:prstGeom prst="rect">
            <a:avLst/>
          </a:prstGeom>
        </p:spPr>
        <p:txBody>
          <a:bodyPr vert="horz" wrap="square" lIns="0" tIns="169545" rIns="0" bIns="0" rtlCol="0">
            <a:spAutoFit/>
          </a:bodyPr>
          <a:lstStyle/>
          <a:p>
            <a:pPr marL="12065" marR="848360" algn="ctr">
              <a:spcBef>
                <a:spcPts val="600"/>
              </a:spcBef>
              <a:spcAft>
                <a:spcPts val="1200"/>
              </a:spcAft>
              <a:tabLst>
                <a:tab pos="354013" algn="l"/>
                <a:tab pos="355600" algn="l"/>
                <a:tab pos="9144000" algn="l"/>
              </a:tabLst>
            </a:pPr>
            <a:r>
              <a:rPr lang="es-ES_tradnl" sz="2400" b="1" i="1" dirty="0"/>
              <a:t>¿Cuál es la importancia de la Investigación del Mercado? ¿Cómo puede beneficiarse su empresa al responder?</a:t>
            </a:r>
            <a:endParaRPr lang="es-ES_tradnl" sz="2400" b="1" i="1" dirty="0">
              <a:solidFill>
                <a:srgbClr val="2A2A2A"/>
              </a:solidFill>
              <a:cs typeface="Calibri"/>
            </a:endParaRPr>
          </a:p>
          <a:p>
            <a:pPr marL="354965" marR="848360" indent="-342900" algn="l">
              <a:spcBef>
                <a:spcPts val="600"/>
              </a:spcBef>
              <a:spcAft>
                <a:spcPts val="600"/>
              </a:spcAft>
              <a:buFont typeface="Wingdings" panose="05000000000000000000" pitchFamily="2" charset="2"/>
              <a:buChar char="Ø"/>
              <a:tabLst>
                <a:tab pos="354013" algn="l"/>
                <a:tab pos="355600" algn="l"/>
                <a:tab pos="9144000" algn="l"/>
              </a:tabLst>
            </a:pPr>
            <a:r>
              <a:rPr lang="es-ES_tradnl" sz="2400" b="1" dirty="0">
                <a:solidFill>
                  <a:srgbClr val="2A2A2A"/>
                </a:solidFill>
                <a:cs typeface="Calibri"/>
              </a:rPr>
              <a:t>Las Solicitudes de Información (RFI) y Avisos de Fuentes Solicitadas (SSN) </a:t>
            </a:r>
            <a:r>
              <a:rPr lang="es-ES_tradnl" sz="2400" dirty="0">
                <a:solidFill>
                  <a:srgbClr val="2A2A2A"/>
                </a:solidFill>
                <a:cs typeface="Calibri"/>
              </a:rPr>
              <a:t>ayudan al gobierno a determinar las reservas para Pequeñas Empresas frente a la competencia total y abierta; así como también establecer restricciones para WOSB, 8a, SDVOSB, etc</a:t>
            </a:r>
            <a:r>
              <a:rPr lang="es-ES_tradnl" sz="2400" b="1" dirty="0">
                <a:solidFill>
                  <a:srgbClr val="2A2A2A"/>
                </a:solidFill>
                <a:cs typeface="Calibri"/>
              </a:rPr>
              <a:t>. </a:t>
            </a:r>
          </a:p>
          <a:p>
            <a:pPr marL="354965" marR="848360" indent="-342900" algn="l">
              <a:spcBef>
                <a:spcPts val="600"/>
              </a:spcBef>
              <a:buFont typeface="Wingdings" panose="05000000000000000000" pitchFamily="2" charset="2"/>
              <a:buChar char="Ø"/>
              <a:tabLst>
                <a:tab pos="354013" algn="l"/>
                <a:tab pos="355600" algn="l"/>
                <a:tab pos="9144000" algn="l"/>
              </a:tabLst>
            </a:pPr>
            <a:r>
              <a:rPr lang="es-ES_tradnl" sz="2400" dirty="0">
                <a:solidFill>
                  <a:srgbClr val="2A2A2A"/>
                </a:solidFill>
                <a:cs typeface="Calibri"/>
              </a:rPr>
              <a:t>Asistir a los </a:t>
            </a:r>
            <a:r>
              <a:rPr lang="es-ES_tradnl" sz="2400" b="1" dirty="0">
                <a:solidFill>
                  <a:srgbClr val="2A2A2A"/>
                </a:solidFill>
                <a:cs typeface="Calibri"/>
              </a:rPr>
              <a:t>Días de la Industria </a:t>
            </a:r>
            <a:r>
              <a:rPr lang="es-ES_tradnl" sz="2400" dirty="0">
                <a:solidFill>
                  <a:srgbClr val="2A2A2A"/>
                </a:solidFill>
                <a:cs typeface="Calibri"/>
              </a:rPr>
              <a:t>y proporcionar retroalimentación asegura que no haya malentendidos o falta de comprensión. </a:t>
            </a:r>
          </a:p>
        </p:txBody>
      </p:sp>
      <p:sp>
        <p:nvSpPr>
          <p:cNvPr id="16" name="Slide Number Placeholder 15">
            <a:extLst>
              <a:ext uri="{FF2B5EF4-FFF2-40B4-BE49-F238E27FC236}">
                <a16:creationId xmlns:a16="http://schemas.microsoft.com/office/drawing/2014/main" id="{747DCCD6-AF8B-2F79-119D-77B7E47A3E6A}"/>
              </a:ext>
            </a:extLst>
          </p:cNvPr>
          <p:cNvSpPr>
            <a:spLocks noGrp="1"/>
          </p:cNvSpPr>
          <p:nvPr>
            <p:ph type="sldNum" sz="quarter" idx="12"/>
          </p:nvPr>
        </p:nvSpPr>
        <p:spPr>
          <a:xfrm>
            <a:off x="6457950" y="6452108"/>
            <a:ext cx="2057400" cy="276999"/>
          </a:xfrm>
        </p:spPr>
        <p:txBody>
          <a:bodyPr/>
          <a:lstStyle/>
          <a:p>
            <a:fld id="{262BAFDC-492D-CB4D-B02A-4A44B4604C8A}" type="slidenum">
              <a:rPr lang="en-US" smtClean="0">
                <a:solidFill>
                  <a:schemeClr val="tx1"/>
                </a:solidFill>
              </a:rPr>
              <a:t>10</a:t>
            </a:fld>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274400"/>
            <a:ext cx="9144000" cy="1294071"/>
          </a:xfrm>
          <a:prstGeom prst="rect">
            <a:avLst/>
          </a:prstGeom>
        </p:spPr>
        <p:txBody>
          <a:bodyPr vert="horz" wrap="square" lIns="0" tIns="62356" rIns="0" bIns="0" rtlCol="0">
            <a:spAutoFit/>
          </a:bodyPr>
          <a:lstStyle/>
          <a:p>
            <a:pPr algn="ctr">
              <a:lnSpc>
                <a:spcPct val="100000"/>
              </a:lnSpc>
              <a:spcBef>
                <a:spcPts val="1335"/>
              </a:spcBef>
            </a:pPr>
            <a:r>
              <a:rPr lang="en-US" sz="4000" b="1" dirty="0">
                <a:latin typeface="Calibri"/>
                <a:cs typeface="Calibri"/>
              </a:rPr>
              <a:t>USDA QUIERE ESCUCHAR DE USTED</a:t>
            </a:r>
            <a:br>
              <a:rPr lang="en-US" sz="4000" b="1" dirty="0">
                <a:latin typeface="Calibri"/>
                <a:cs typeface="Calibri"/>
              </a:rPr>
            </a:br>
            <a:r>
              <a:rPr lang="en-US" sz="4000" b="1" dirty="0">
                <a:latin typeface="Calibri"/>
                <a:cs typeface="Calibri"/>
              </a:rPr>
              <a:t>(</a:t>
            </a:r>
            <a:r>
              <a:rPr lang="en-US" sz="4000" b="1" dirty="0" err="1">
                <a:latin typeface="Calibri"/>
                <a:cs typeface="Calibri"/>
              </a:rPr>
              <a:t>con’t</a:t>
            </a:r>
            <a:r>
              <a:rPr lang="en-US" sz="4000" b="1" dirty="0">
                <a:latin typeface="Calibri"/>
                <a:cs typeface="Calibri"/>
              </a:rPr>
              <a:t>)</a:t>
            </a:r>
          </a:p>
        </p:txBody>
      </p:sp>
      <p:sp>
        <p:nvSpPr>
          <p:cNvPr id="8" name="object 8"/>
          <p:cNvSpPr txBox="1"/>
          <p:nvPr/>
        </p:nvSpPr>
        <p:spPr>
          <a:xfrm>
            <a:off x="140906" y="6452108"/>
            <a:ext cx="250825" cy="258404"/>
          </a:xfrm>
          <a:prstGeom prst="rect">
            <a:avLst/>
          </a:prstGeom>
        </p:spPr>
        <p:txBody>
          <a:bodyPr vert="horz" wrap="square" lIns="0" tIns="12065" rIns="0" bIns="0" rtlCol="0">
            <a:spAutoFit/>
          </a:bodyPr>
          <a:lstStyle/>
          <a:p>
            <a:pPr marL="12700">
              <a:lnSpc>
                <a:spcPct val="100000"/>
              </a:lnSpc>
              <a:spcBef>
                <a:spcPts val="95"/>
              </a:spcBef>
            </a:pPr>
            <a:r>
              <a:rPr lang="en-US" sz="1600" spc="-25" dirty="0">
                <a:solidFill>
                  <a:srgbClr val="FFFFFF"/>
                </a:solidFill>
                <a:latin typeface="Arial"/>
                <a:cs typeface="Arial"/>
              </a:rPr>
              <a:t> 4</a:t>
            </a:r>
            <a:endParaRPr sz="1600" dirty="0">
              <a:latin typeface="Arial"/>
              <a:cs typeface="Arial"/>
            </a:endParaRPr>
          </a:p>
        </p:txBody>
      </p:sp>
      <p:sp>
        <p:nvSpPr>
          <p:cNvPr id="10" name="object 6"/>
          <p:cNvSpPr txBox="1">
            <a:spLocks noGrp="1"/>
          </p:cNvSpPr>
          <p:nvPr>
            <p:ph idx="1"/>
          </p:nvPr>
        </p:nvSpPr>
        <p:spPr>
          <a:xfrm>
            <a:off x="386783" y="2133600"/>
            <a:ext cx="8637581" cy="3802964"/>
          </a:xfrm>
          <a:prstGeom prst="rect">
            <a:avLst/>
          </a:prstGeom>
        </p:spPr>
        <p:txBody>
          <a:bodyPr vert="horz" wrap="square" lIns="0" tIns="169545" rIns="0" bIns="0" rtlCol="0">
            <a:spAutoFit/>
          </a:bodyPr>
          <a:lstStyle/>
          <a:p>
            <a:pPr marL="354965" marR="848360" indent="-342900" algn="l">
              <a:spcBef>
                <a:spcPts val="600"/>
              </a:spcBef>
              <a:spcAft>
                <a:spcPts val="600"/>
              </a:spcAft>
              <a:buFont typeface="Wingdings" panose="05000000000000000000" pitchFamily="2" charset="2"/>
              <a:buChar char="Ø"/>
              <a:tabLst>
                <a:tab pos="354013" algn="l"/>
                <a:tab pos="355600" algn="l"/>
                <a:tab pos="9144000" algn="l"/>
              </a:tabLst>
            </a:pPr>
            <a:r>
              <a:rPr lang="es-ES_tradnl" sz="2400" dirty="0">
                <a:solidFill>
                  <a:schemeClr val="tx1"/>
                </a:solidFill>
                <a:cs typeface="Calibri"/>
              </a:rPr>
              <a:t>Proporcionar una </a:t>
            </a:r>
            <a:r>
              <a:rPr lang="es-ES_tradnl" sz="2400" b="1" dirty="0">
                <a:solidFill>
                  <a:schemeClr val="tx1"/>
                </a:solidFill>
                <a:cs typeface="Calibri"/>
              </a:rPr>
              <a:t>Declaración de Capacidades </a:t>
            </a:r>
            <a:r>
              <a:rPr lang="es-ES_tradnl" sz="2400" dirty="0">
                <a:solidFill>
                  <a:schemeClr val="tx1"/>
                </a:solidFill>
                <a:cs typeface="Calibri"/>
              </a:rPr>
              <a:t>sólida hará que su empresa sea más valiosa al responder a la Búsqueda Dinámica de Pequeñas Empresas de la SBA.</a:t>
            </a:r>
          </a:p>
          <a:p>
            <a:pPr marL="355600" marR="741680" indent="-342900">
              <a:spcBef>
                <a:spcPts val="600"/>
              </a:spcBef>
              <a:spcAft>
                <a:spcPts val="600"/>
              </a:spcAft>
              <a:buFont typeface="Wingdings" panose="05000000000000000000" pitchFamily="2" charset="2"/>
              <a:buChar char="Ø"/>
              <a:tabLst>
                <a:tab pos="354965" algn="l"/>
                <a:tab pos="355600" algn="l"/>
              </a:tabLst>
            </a:pPr>
            <a:r>
              <a:rPr lang="es-ES_tradnl" sz="2400" dirty="0">
                <a:solidFill>
                  <a:srgbClr val="2A2A2A"/>
                </a:solidFill>
                <a:cs typeface="Calibri"/>
              </a:rPr>
              <a:t>Hacer preguntas y comunicarse con los POC de contratación para obtener información adicional, como: ¿Quién es el </a:t>
            </a:r>
            <a:r>
              <a:rPr lang="es-ES_tradnl" sz="2400" b="1" dirty="0">
                <a:solidFill>
                  <a:srgbClr val="2A2A2A"/>
                </a:solidFill>
                <a:cs typeface="Calibri"/>
              </a:rPr>
              <a:t>CONTRATISTA</a:t>
            </a:r>
            <a:r>
              <a:rPr lang="es-ES_tradnl" sz="2400" dirty="0">
                <a:solidFill>
                  <a:srgbClr val="2A2A2A"/>
                </a:solidFill>
                <a:cs typeface="Calibri"/>
              </a:rPr>
              <a:t> actual? ¿Existen oportunidades de subcontratación? </a:t>
            </a:r>
          </a:p>
          <a:p>
            <a:pPr marL="812800" marR="741680" lvl="1" indent="-342900">
              <a:spcBef>
                <a:spcPts val="600"/>
              </a:spcBef>
              <a:buFont typeface="Wingdings" panose="05000000000000000000" pitchFamily="2" charset="2"/>
              <a:buChar char="Ø"/>
              <a:tabLst>
                <a:tab pos="354965" algn="l"/>
                <a:tab pos="355600" algn="l"/>
              </a:tabLst>
            </a:pPr>
            <a:r>
              <a:rPr lang="es-ES_tradnl" sz="2400" dirty="0">
                <a:solidFill>
                  <a:srgbClr val="2A2A2A"/>
                </a:solidFill>
                <a:cs typeface="Calibri"/>
              </a:rPr>
              <a:t>Provee información de contacto que pueda compartirse con los Contratistas Principales.</a:t>
            </a:r>
            <a:endParaRPr lang="es-ES_tradnl" sz="2400" dirty="0">
              <a:cs typeface="Calibri"/>
            </a:endParaRPr>
          </a:p>
        </p:txBody>
      </p:sp>
      <p:sp>
        <p:nvSpPr>
          <p:cNvPr id="16" name="Slide Number Placeholder 15">
            <a:extLst>
              <a:ext uri="{FF2B5EF4-FFF2-40B4-BE49-F238E27FC236}">
                <a16:creationId xmlns:a16="http://schemas.microsoft.com/office/drawing/2014/main" id="{747DCCD6-AF8B-2F79-119D-77B7E47A3E6A}"/>
              </a:ext>
            </a:extLst>
          </p:cNvPr>
          <p:cNvSpPr>
            <a:spLocks noGrp="1"/>
          </p:cNvSpPr>
          <p:nvPr>
            <p:ph type="sldNum" sz="quarter" idx="12"/>
          </p:nvPr>
        </p:nvSpPr>
        <p:spPr>
          <a:xfrm>
            <a:off x="6457950" y="6452108"/>
            <a:ext cx="2057400" cy="276999"/>
          </a:xfrm>
        </p:spPr>
        <p:txBody>
          <a:bodyPr/>
          <a:lstStyle/>
          <a:p>
            <a:fld id="{262BAFDC-492D-CB4D-B02A-4A44B4604C8A}"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197714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262750"/>
            <a:ext cx="9105900" cy="1170961"/>
          </a:xfrm>
          <a:prstGeom prst="rect">
            <a:avLst/>
          </a:prstGeom>
        </p:spPr>
        <p:txBody>
          <a:bodyPr vert="horz" wrap="square" lIns="0" tIns="62356" rIns="0" bIns="0" rtlCol="0">
            <a:spAutoFit/>
          </a:bodyPr>
          <a:lstStyle/>
          <a:p>
            <a:pPr algn="ctr">
              <a:lnSpc>
                <a:spcPct val="100000"/>
              </a:lnSpc>
              <a:spcBef>
                <a:spcPts val="95"/>
              </a:spcBef>
            </a:pPr>
            <a:r>
              <a:rPr lang="en-US" sz="3600" b="1" dirty="0">
                <a:latin typeface="Calibri"/>
                <a:cs typeface="Calibri"/>
              </a:rPr>
              <a:t>LA SOLICITUD ESTÁ FUERA: ¿QUÉ DEBERÍA HACER USTED A CONTINUACIÓN?</a:t>
            </a:r>
          </a:p>
        </p:txBody>
      </p:sp>
      <p:sp>
        <p:nvSpPr>
          <p:cNvPr id="9" name="object 8">
            <a:extLst>
              <a:ext uri="{FF2B5EF4-FFF2-40B4-BE49-F238E27FC236}">
                <a16:creationId xmlns:a16="http://schemas.microsoft.com/office/drawing/2014/main" id="{AE26E9C9-43C7-7375-F9D1-2A8BAFA17869}"/>
              </a:ext>
            </a:extLst>
          </p:cNvPr>
          <p:cNvSpPr txBox="1"/>
          <p:nvPr/>
        </p:nvSpPr>
        <p:spPr>
          <a:xfrm>
            <a:off x="140906" y="6452108"/>
            <a:ext cx="250825" cy="258404"/>
          </a:xfrm>
          <a:prstGeom prst="rect">
            <a:avLst/>
          </a:prstGeom>
        </p:spPr>
        <p:txBody>
          <a:bodyPr vert="horz" wrap="square" lIns="0" tIns="12065" rIns="0" bIns="0" rtlCol="0">
            <a:spAutoFit/>
          </a:bodyPr>
          <a:lstStyle/>
          <a:p>
            <a:pPr marL="12700">
              <a:lnSpc>
                <a:spcPct val="100000"/>
              </a:lnSpc>
              <a:spcBef>
                <a:spcPts val="95"/>
              </a:spcBef>
            </a:pPr>
            <a:r>
              <a:rPr lang="en-US" sz="1600" spc="-25" dirty="0">
                <a:solidFill>
                  <a:srgbClr val="FFFFFF"/>
                </a:solidFill>
                <a:latin typeface="Arial"/>
                <a:cs typeface="Arial"/>
              </a:rPr>
              <a:t> 5</a:t>
            </a:r>
            <a:endParaRPr sz="1600" dirty="0">
              <a:latin typeface="Arial"/>
              <a:cs typeface="Arial"/>
            </a:endParaRPr>
          </a:p>
        </p:txBody>
      </p:sp>
      <p:sp>
        <p:nvSpPr>
          <p:cNvPr id="10" name="object 7"/>
          <p:cNvSpPr txBox="1">
            <a:spLocks noGrp="1"/>
          </p:cNvSpPr>
          <p:nvPr>
            <p:ph idx="1"/>
          </p:nvPr>
        </p:nvSpPr>
        <p:spPr>
          <a:xfrm>
            <a:off x="241903" y="1753168"/>
            <a:ext cx="8622094" cy="4880182"/>
          </a:xfrm>
          <a:prstGeom prst="rect">
            <a:avLst/>
          </a:prstGeom>
        </p:spPr>
        <p:txBody>
          <a:bodyPr vert="horz" wrap="square" lIns="0" tIns="169545" rIns="0" bIns="0" rtlCol="0">
            <a:spAutoFit/>
          </a:bodyPr>
          <a:lstStyle/>
          <a:p>
            <a:pPr marL="582930" marR="478155" lvl="2" indent="-342900">
              <a:buFont typeface="Wingdings" panose="05000000000000000000" pitchFamily="2" charset="2"/>
              <a:buChar char="Ø"/>
              <a:tabLst>
                <a:tab pos="582930" algn="l"/>
                <a:tab pos="583565" algn="l"/>
              </a:tabLst>
            </a:pPr>
            <a:r>
              <a:rPr lang="es-ES_tradnl" sz="2200" b="1" dirty="0">
                <a:solidFill>
                  <a:srgbClr val="2A2A2A"/>
                </a:solidFill>
                <a:latin typeface="Calibri"/>
                <a:cs typeface="Calibri"/>
              </a:rPr>
              <a:t>Leer </a:t>
            </a:r>
            <a:r>
              <a:rPr lang="es-ES_tradnl" sz="2200" dirty="0">
                <a:solidFill>
                  <a:srgbClr val="2A2A2A"/>
                </a:solidFill>
                <a:latin typeface="Calibri"/>
                <a:cs typeface="Calibri"/>
              </a:rPr>
              <a:t>la solicitud</a:t>
            </a:r>
            <a:endParaRPr lang="es-ES_tradnl" sz="2200" b="1" dirty="0">
              <a:solidFill>
                <a:srgbClr val="2A2A2A"/>
              </a:solidFill>
              <a:latin typeface="Calibri"/>
              <a:cs typeface="Calibri"/>
            </a:endParaRPr>
          </a:p>
          <a:p>
            <a:pPr marL="1040130" marR="478155" lvl="3" indent="-342900">
              <a:buFont typeface="Wingdings" panose="05000000000000000000" pitchFamily="2" charset="2"/>
              <a:buChar char="Ø"/>
              <a:tabLst>
                <a:tab pos="582930" algn="l"/>
                <a:tab pos="583565" algn="l"/>
              </a:tabLst>
            </a:pPr>
            <a:r>
              <a:rPr lang="es-ES_tradnl" sz="2200" spc="-50" dirty="0">
                <a:solidFill>
                  <a:srgbClr val="2A2A2A"/>
                </a:solidFill>
                <a:latin typeface="Calibri"/>
                <a:cs typeface="Calibri"/>
              </a:rPr>
              <a:t>¿Tiene sentido para usted y para lo que su empresa hace?</a:t>
            </a:r>
          </a:p>
          <a:p>
            <a:pPr marL="1497330" marR="478155" lvl="4" indent="-342900">
              <a:spcAft>
                <a:spcPts val="600"/>
              </a:spcAft>
              <a:buFont typeface="Wingdings" panose="05000000000000000000" pitchFamily="2" charset="2"/>
              <a:buChar char="Ø"/>
              <a:tabLst>
                <a:tab pos="582930" algn="l"/>
                <a:tab pos="583565" algn="l"/>
              </a:tabLst>
            </a:pPr>
            <a:r>
              <a:rPr lang="es-ES_tradnl" sz="2200" spc="-50" dirty="0">
                <a:solidFill>
                  <a:srgbClr val="2A2A2A"/>
                </a:solidFill>
                <a:latin typeface="Calibri"/>
                <a:cs typeface="Calibri"/>
              </a:rPr>
              <a:t>¿Tienes alguna aportación que pueda mejorar los requisitos para el Gobierno?</a:t>
            </a:r>
          </a:p>
          <a:p>
            <a:pPr marL="582930" marR="688340" indent="-342900">
              <a:lnSpc>
                <a:spcPct val="100000"/>
              </a:lnSpc>
              <a:buFont typeface="Wingdings" panose="05000000000000000000" pitchFamily="2" charset="2"/>
              <a:buChar char="Ø"/>
              <a:tabLst>
                <a:tab pos="582930" algn="l"/>
                <a:tab pos="583565" algn="l"/>
              </a:tabLst>
            </a:pPr>
            <a:r>
              <a:rPr lang="es-ES_tradnl" sz="2200" dirty="0">
                <a:solidFill>
                  <a:srgbClr val="2A2A2A"/>
                </a:solidFill>
                <a:latin typeface="Calibri"/>
                <a:cs typeface="Calibri"/>
              </a:rPr>
              <a:t>Solicita </a:t>
            </a:r>
            <a:r>
              <a:rPr lang="es-ES_tradnl" sz="2200" b="1" dirty="0">
                <a:solidFill>
                  <a:srgbClr val="2A2A2A"/>
                </a:solidFill>
                <a:latin typeface="Calibri"/>
                <a:cs typeface="Calibri"/>
              </a:rPr>
              <a:t>aclaraciones</a:t>
            </a:r>
            <a:r>
              <a:rPr lang="es-ES_tradnl" sz="2200" dirty="0">
                <a:solidFill>
                  <a:srgbClr val="2A2A2A"/>
                </a:solidFill>
                <a:latin typeface="Calibri"/>
                <a:cs typeface="Calibri"/>
              </a:rPr>
              <a:t> a la agencia.</a:t>
            </a:r>
          </a:p>
          <a:p>
            <a:pPr marL="1040130" marR="688340" lvl="1" indent="-342900">
              <a:spcAft>
                <a:spcPts val="600"/>
              </a:spcAft>
              <a:buFont typeface="Wingdings" panose="05000000000000000000" pitchFamily="2" charset="2"/>
              <a:buChar char="Ø"/>
              <a:tabLst>
                <a:tab pos="582930" algn="l"/>
                <a:tab pos="583565" algn="l"/>
              </a:tabLst>
            </a:pPr>
            <a:r>
              <a:rPr lang="es-ES_tradnl" sz="2200" spc="-10" dirty="0">
                <a:solidFill>
                  <a:srgbClr val="2A2A2A"/>
                </a:solidFill>
                <a:latin typeface="Calibri"/>
                <a:cs typeface="Calibri"/>
              </a:rPr>
              <a:t>Si eres una empresa pequeña y desfavorecida, ¿deberían reservarlo para tu estado socioeconómico?</a:t>
            </a:r>
          </a:p>
          <a:p>
            <a:pPr marL="582930" marR="5080" indent="-342900">
              <a:lnSpc>
                <a:spcPct val="100000"/>
              </a:lnSpc>
              <a:spcAft>
                <a:spcPts val="600"/>
              </a:spcAft>
              <a:buFont typeface="Wingdings" panose="05000000000000000000" pitchFamily="2" charset="2"/>
              <a:buChar char="Ø"/>
              <a:tabLst>
                <a:tab pos="582930" algn="l"/>
                <a:tab pos="583565" algn="l"/>
              </a:tabLst>
            </a:pPr>
            <a:r>
              <a:rPr lang="es-ES_tradnl" sz="2200" dirty="0">
                <a:solidFill>
                  <a:srgbClr val="2A2A2A"/>
                </a:solidFill>
                <a:latin typeface="Calibri"/>
                <a:cs typeface="Calibri"/>
              </a:rPr>
              <a:t>Aborda cualquier</a:t>
            </a:r>
            <a:r>
              <a:rPr lang="es-ES_tradnl" sz="2200" b="1" dirty="0">
                <a:solidFill>
                  <a:srgbClr val="2A2A2A"/>
                </a:solidFill>
                <a:latin typeface="Calibri"/>
                <a:cs typeface="Calibri"/>
              </a:rPr>
              <a:t> suposición </a:t>
            </a:r>
            <a:r>
              <a:rPr lang="es-ES_tradnl" sz="2200" dirty="0">
                <a:solidFill>
                  <a:srgbClr val="2A2A2A"/>
                </a:solidFill>
                <a:latin typeface="Calibri"/>
                <a:cs typeface="Calibri"/>
              </a:rPr>
              <a:t>basada en cómo está redactada la solicitud. </a:t>
            </a:r>
          </a:p>
          <a:p>
            <a:pPr marL="582930" marR="5080" indent="-342900">
              <a:lnSpc>
                <a:spcPct val="100000"/>
              </a:lnSpc>
              <a:spcAft>
                <a:spcPts val="600"/>
              </a:spcAft>
              <a:buFont typeface="Wingdings" panose="05000000000000000000" pitchFamily="2" charset="2"/>
              <a:buChar char="Ø"/>
              <a:tabLst>
                <a:tab pos="582930" algn="l"/>
                <a:tab pos="583565" algn="l"/>
              </a:tabLst>
            </a:pPr>
            <a:r>
              <a:rPr lang="es-ES_tradnl" sz="2200" dirty="0">
                <a:solidFill>
                  <a:srgbClr val="2A2A2A"/>
                </a:solidFill>
                <a:latin typeface="Calibri"/>
                <a:cs typeface="Calibri"/>
              </a:rPr>
              <a:t>Aborda todos los elementos dentro de los </a:t>
            </a:r>
            <a:r>
              <a:rPr lang="es-ES_tradnl" sz="2200" b="1" dirty="0">
                <a:solidFill>
                  <a:srgbClr val="2A2A2A"/>
                </a:solidFill>
                <a:latin typeface="Calibri"/>
                <a:cs typeface="Calibri"/>
              </a:rPr>
              <a:t>criterios de evaluación </a:t>
            </a:r>
            <a:r>
              <a:rPr lang="es-ES_tradnl" sz="2200" dirty="0">
                <a:solidFill>
                  <a:srgbClr val="2A2A2A"/>
                </a:solidFill>
                <a:latin typeface="Calibri"/>
                <a:cs typeface="Calibri"/>
              </a:rPr>
              <a:t>(Técnico, Experiencia Pasada, Precios, etc.). </a:t>
            </a:r>
          </a:p>
          <a:p>
            <a:pPr marL="582930" marR="5080" indent="-342900">
              <a:lnSpc>
                <a:spcPct val="100000"/>
              </a:lnSpc>
              <a:buFont typeface="Wingdings" panose="05000000000000000000" pitchFamily="2" charset="2"/>
              <a:buChar char="Ø"/>
              <a:tabLst>
                <a:tab pos="582930" algn="l"/>
                <a:tab pos="583565" algn="l"/>
              </a:tabLst>
            </a:pPr>
            <a:r>
              <a:rPr lang="es-ES_tradnl" sz="2200" dirty="0">
                <a:solidFill>
                  <a:srgbClr val="2A2A2A"/>
                </a:solidFill>
                <a:latin typeface="Calibri"/>
                <a:cs typeface="Calibri"/>
              </a:rPr>
              <a:t>No te pierdas la </a:t>
            </a:r>
            <a:r>
              <a:rPr lang="es-ES_tradnl" sz="2200" b="1" dirty="0">
                <a:solidFill>
                  <a:srgbClr val="2A2A2A"/>
                </a:solidFill>
                <a:latin typeface="Calibri"/>
                <a:cs typeface="Calibri"/>
              </a:rPr>
              <a:t>fecha límite </a:t>
            </a:r>
            <a:r>
              <a:rPr lang="es-ES_tradnl" sz="2200" dirty="0">
                <a:solidFill>
                  <a:srgbClr val="2A2A2A"/>
                </a:solidFill>
                <a:latin typeface="Calibri"/>
                <a:cs typeface="Calibri"/>
              </a:rPr>
              <a:t>para proporcionar retroalimentación sobre la solicitud.</a:t>
            </a:r>
            <a:endParaRPr lang="es-ES_tradnl" sz="2200" dirty="0">
              <a:latin typeface="Arial"/>
              <a:cs typeface="Arial"/>
            </a:endParaRPr>
          </a:p>
        </p:txBody>
      </p:sp>
      <p:sp>
        <p:nvSpPr>
          <p:cNvPr id="11" name="Slide Number Placeholder 10">
            <a:extLst>
              <a:ext uri="{FF2B5EF4-FFF2-40B4-BE49-F238E27FC236}">
                <a16:creationId xmlns:a16="http://schemas.microsoft.com/office/drawing/2014/main" id="{E1287B1C-9147-FF4F-6EA9-827B9DE7285A}"/>
              </a:ext>
            </a:extLst>
          </p:cNvPr>
          <p:cNvSpPr>
            <a:spLocks noGrp="1"/>
          </p:cNvSpPr>
          <p:nvPr>
            <p:ph type="sldNum" sz="quarter" idx="12"/>
          </p:nvPr>
        </p:nvSpPr>
        <p:spPr/>
        <p:txBody>
          <a:bodyPr/>
          <a:lstStyle/>
          <a:p>
            <a:fld id="{262BAFDC-492D-CB4D-B02A-4A44B4604C8A}" type="slidenum">
              <a:rPr lang="en-US" smtClean="0">
                <a:solidFill>
                  <a:schemeClr val="tx1"/>
                </a:solidFill>
              </a:rPr>
              <a:t>12</a:t>
            </a:fld>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23104"/>
          </a:xfrm>
        </p:spPr>
        <p:txBody>
          <a:bodyPr>
            <a:noAutofit/>
          </a:bodyPr>
          <a:lstStyle/>
          <a:p>
            <a:pPr algn="ctr"/>
            <a:r>
              <a:rPr lang="en-US" sz="3600" b="1" dirty="0">
                <a:latin typeface="+mn-lt"/>
              </a:rPr>
              <a:t>OPORTUNIDADES DE SUBCONTRATACIÓN "EQUIPOS"</a:t>
            </a:r>
          </a:p>
        </p:txBody>
      </p:sp>
      <p:sp>
        <p:nvSpPr>
          <p:cNvPr id="3" name="Content Placeholder 2"/>
          <p:cNvSpPr>
            <a:spLocks noGrp="1"/>
          </p:cNvSpPr>
          <p:nvPr>
            <p:ph idx="1"/>
          </p:nvPr>
        </p:nvSpPr>
        <p:spPr>
          <a:xfrm>
            <a:off x="379535" y="1905000"/>
            <a:ext cx="8384930" cy="4953000"/>
          </a:xfrm>
        </p:spPr>
        <p:txBody>
          <a:bodyPr vert="horz" wrap="square" lIns="68580" tIns="34290" rIns="68580" bIns="34290" rtlCol="0" anchor="t">
            <a:normAutofit fontScale="25000" lnSpcReduction="20000"/>
          </a:bodyPr>
          <a:lstStyle/>
          <a:p>
            <a:pPr marL="227013" indent="-227013">
              <a:spcBef>
                <a:spcPts val="600"/>
              </a:spcBef>
              <a:buFont typeface="Wingdings" panose="05000000000000000000" pitchFamily="2" charset="2"/>
              <a:buChar char="Ø"/>
            </a:pPr>
            <a:r>
              <a:rPr lang="es-ES_tradnl" sz="7200" dirty="0">
                <a:solidFill>
                  <a:srgbClr val="2A2A2A"/>
                </a:solidFill>
                <a:cs typeface="Calibri"/>
              </a:rPr>
              <a:t>Asociarse con otras empresas es </a:t>
            </a:r>
            <a:r>
              <a:rPr lang="es-ES_tradnl" sz="7200" b="1" dirty="0">
                <a:solidFill>
                  <a:srgbClr val="2A2A2A"/>
                </a:solidFill>
                <a:cs typeface="Calibri"/>
              </a:rPr>
              <a:t>IMPORTANTE... ¿POR QUÉ?</a:t>
            </a:r>
          </a:p>
          <a:p>
            <a:pPr marL="684213" lvl="1" indent="-227013">
              <a:spcBef>
                <a:spcPts val="600"/>
              </a:spcBef>
              <a:buFont typeface="Wingdings" panose="05000000000000000000" pitchFamily="2" charset="2"/>
              <a:buChar char="Ø"/>
            </a:pPr>
            <a:r>
              <a:rPr lang="es-ES_tradnl" sz="7050" dirty="0">
                <a:solidFill>
                  <a:srgbClr val="2A2A2A"/>
                </a:solidFill>
                <a:cs typeface="Calibri"/>
              </a:rPr>
              <a:t>Aprenda de los </a:t>
            </a:r>
            <a:r>
              <a:rPr lang="es-ES_tradnl" sz="7050" b="1" dirty="0">
                <a:solidFill>
                  <a:srgbClr val="2A2A2A"/>
                </a:solidFill>
                <a:cs typeface="Calibri"/>
              </a:rPr>
              <a:t>Contratistas Principales</a:t>
            </a:r>
            <a:r>
              <a:rPr lang="es-ES_tradnl" sz="7050" dirty="0">
                <a:solidFill>
                  <a:srgbClr val="2A2A2A"/>
                </a:solidFill>
                <a:cs typeface="Calibri"/>
              </a:rPr>
              <a:t>... ellos han estado haciendo esto por mucho tiempo.</a:t>
            </a:r>
          </a:p>
          <a:p>
            <a:pPr marL="1141413" lvl="2" indent="-227013">
              <a:spcBef>
                <a:spcPts val="600"/>
              </a:spcBef>
              <a:buFont typeface="Wingdings" panose="05000000000000000000" pitchFamily="2" charset="2"/>
              <a:buChar char="Ø"/>
            </a:pPr>
            <a:r>
              <a:rPr lang="es-ES_tradnl" sz="7050" b="1" dirty="0">
                <a:solidFill>
                  <a:srgbClr val="2A2A2A"/>
                </a:solidFill>
                <a:cs typeface="Calibri"/>
              </a:rPr>
              <a:t>Menos riesgo... </a:t>
            </a:r>
            <a:r>
              <a:rPr lang="es-ES_tradnl" sz="7050" dirty="0">
                <a:solidFill>
                  <a:srgbClr val="2A2A2A"/>
                </a:solidFill>
                <a:cs typeface="Calibri"/>
              </a:rPr>
              <a:t>Te ayuda a navegar la Contratación Gubernamental.</a:t>
            </a:r>
          </a:p>
          <a:p>
            <a:pPr marL="684213" lvl="1" indent="-227013" algn="l">
              <a:spcBef>
                <a:spcPts val="600"/>
              </a:spcBef>
              <a:buFont typeface="Wingdings" panose="05000000000000000000" pitchFamily="2" charset="2"/>
              <a:buChar char="Ø"/>
            </a:pPr>
            <a:r>
              <a:rPr lang="es-ES_tradnl" sz="7200" i="1" dirty="0">
                <a:solidFill>
                  <a:srgbClr val="2A2A2A"/>
                </a:solidFill>
                <a:cs typeface="Calibri"/>
              </a:rPr>
              <a:t>SERVICIOS NACIONALES DE GESTIÓN PREDETERMINADA DEL USDA </a:t>
            </a:r>
          </a:p>
          <a:p>
            <a:pPr marL="1141413" lvl="2" indent="-227013" algn="l">
              <a:spcBef>
                <a:spcPts val="600"/>
              </a:spcBef>
              <a:buFont typeface="Wingdings" panose="05000000000000000000" pitchFamily="2" charset="2"/>
              <a:buChar char="Ø"/>
            </a:pPr>
            <a:r>
              <a:rPr lang="es-ES_tradnl" sz="7050" dirty="0">
                <a:solidFill>
                  <a:srgbClr val="2A2A2A"/>
                </a:solidFill>
                <a:cs typeface="Calibri"/>
              </a:rPr>
              <a:t>Dos contratistas principales que prestan servicios en el área de Puerto Rico</a:t>
            </a:r>
          </a:p>
          <a:p>
            <a:pPr marL="1598613" lvl="3" indent="-227013" algn="l">
              <a:spcBef>
                <a:spcPts val="600"/>
              </a:spcBef>
              <a:buFont typeface="Wingdings" panose="05000000000000000000" pitchFamily="2" charset="2"/>
              <a:buChar char="Ø"/>
            </a:pPr>
            <a:r>
              <a:rPr lang="es-ES_tradnl" sz="7050" dirty="0">
                <a:solidFill>
                  <a:srgbClr val="2A2A2A"/>
                </a:solidFill>
                <a:cs typeface="Calibri"/>
              </a:rPr>
              <a:t>Información de contacto del contratista: </a:t>
            </a:r>
            <a:r>
              <a:rPr lang="es-ES_tradnl" sz="7050" dirty="0" err="1">
                <a:solidFill>
                  <a:srgbClr val="2A2A2A"/>
                </a:solidFill>
                <a:cs typeface="Calibri"/>
              </a:rPr>
              <a:t>Dawson's</a:t>
            </a:r>
            <a:r>
              <a:rPr lang="es-ES_tradnl" sz="7050" dirty="0">
                <a:solidFill>
                  <a:srgbClr val="2A2A2A"/>
                </a:solidFill>
                <a:cs typeface="Calibri"/>
              </a:rPr>
              <a:t> </a:t>
            </a:r>
            <a:r>
              <a:rPr lang="es-ES_tradnl" sz="7050" dirty="0" err="1">
                <a:solidFill>
                  <a:srgbClr val="2A2A2A"/>
                </a:solidFill>
                <a:cs typeface="Calibri"/>
              </a:rPr>
              <a:t>Realty</a:t>
            </a:r>
            <a:r>
              <a:rPr lang="es-ES_tradnl" sz="7050" dirty="0">
                <a:solidFill>
                  <a:srgbClr val="2A2A2A"/>
                </a:solidFill>
                <a:cs typeface="Calibri"/>
              </a:rPr>
              <a:t> and </a:t>
            </a:r>
            <a:r>
              <a:rPr lang="es-ES_tradnl" sz="7050" dirty="0" err="1">
                <a:solidFill>
                  <a:srgbClr val="2A2A2A"/>
                </a:solidFill>
                <a:cs typeface="Calibri"/>
              </a:rPr>
              <a:t>Mortgage</a:t>
            </a:r>
            <a:r>
              <a:rPr lang="es-ES_tradnl" sz="7050" dirty="0">
                <a:solidFill>
                  <a:srgbClr val="2A2A2A"/>
                </a:solidFill>
                <a:cs typeface="Calibri"/>
              </a:rPr>
              <a:t>, Inc.</a:t>
            </a:r>
            <a:endParaRPr lang="es-ES_tradnl" sz="7050" b="0" dirty="0">
              <a:solidFill>
                <a:srgbClr val="2A2A2A"/>
              </a:solidFill>
              <a:cs typeface="Calibri"/>
            </a:endParaRPr>
          </a:p>
          <a:p>
            <a:pPr marL="1598613" lvl="3" indent="-227013" algn="l">
              <a:spcBef>
                <a:spcPts val="600"/>
              </a:spcBef>
              <a:buFont typeface="Wingdings" panose="05000000000000000000" pitchFamily="2" charset="2"/>
              <a:buChar char="Ø"/>
            </a:pPr>
            <a:r>
              <a:rPr lang="es-ES_tradnl" sz="7200" b="0" dirty="0" err="1">
                <a:solidFill>
                  <a:srgbClr val="2A2A2A"/>
                </a:solidFill>
                <a:cs typeface="Calibri"/>
              </a:rPr>
              <a:t>Dba</a:t>
            </a:r>
            <a:r>
              <a:rPr lang="es-ES_tradnl" sz="7200" b="0" dirty="0">
                <a:solidFill>
                  <a:srgbClr val="2A2A2A"/>
                </a:solidFill>
                <a:cs typeface="Calibri"/>
              </a:rPr>
              <a:t> </a:t>
            </a:r>
            <a:r>
              <a:rPr lang="es-ES_tradnl" sz="7200" b="0" dirty="0" err="1">
                <a:solidFill>
                  <a:srgbClr val="2A2A2A"/>
                </a:solidFill>
                <a:cs typeface="Calibri"/>
              </a:rPr>
              <a:t>Dawson’s</a:t>
            </a:r>
            <a:r>
              <a:rPr lang="es-ES_tradnl" sz="7200" b="0" dirty="0">
                <a:solidFill>
                  <a:srgbClr val="2A2A2A"/>
                </a:solidFill>
                <a:cs typeface="Calibri"/>
              </a:rPr>
              <a:t> </a:t>
            </a:r>
            <a:r>
              <a:rPr lang="es-ES_tradnl" sz="7200" dirty="0">
                <a:solidFill>
                  <a:srgbClr val="2A2A2A"/>
                </a:solidFill>
                <a:cs typeface="Calibri"/>
              </a:rPr>
              <a:t>/M</a:t>
            </a:r>
            <a:r>
              <a:rPr lang="es-ES_tradnl" sz="7200" b="0" dirty="0">
                <a:solidFill>
                  <a:srgbClr val="2A2A2A"/>
                </a:solidFill>
                <a:cs typeface="Calibri"/>
              </a:rPr>
              <a:t>anagement</a:t>
            </a:r>
          </a:p>
          <a:p>
            <a:pPr marL="1598613" lvl="3" indent="-227013" algn="l">
              <a:spcBef>
                <a:spcPts val="600"/>
              </a:spcBef>
              <a:buFont typeface="Wingdings" panose="05000000000000000000" pitchFamily="2" charset="2"/>
              <a:buChar char="Ø"/>
            </a:pPr>
            <a:r>
              <a:rPr lang="es-ES_tradnl" sz="7200" dirty="0">
                <a:solidFill>
                  <a:srgbClr val="2A2A2A"/>
                </a:solidFill>
                <a:cs typeface="Calibri"/>
              </a:rPr>
              <a:t>Teléfono: 770-962-4981 / </a:t>
            </a:r>
            <a:r>
              <a:rPr lang="es-ES_tradnl" sz="7200" dirty="0" err="1">
                <a:solidFill>
                  <a:srgbClr val="2A2A2A"/>
                </a:solidFill>
                <a:cs typeface="Calibri"/>
              </a:rPr>
              <a:t>info@dawsonsmanagement.com</a:t>
            </a:r>
            <a:endParaRPr lang="es-ES_tradnl" sz="7200" dirty="0"/>
          </a:p>
          <a:p>
            <a:pPr marL="1149350" lvl="2" indent="-234950">
              <a:spcBef>
                <a:spcPts val="600"/>
              </a:spcBef>
              <a:buFont typeface="Wingdings" panose="05000000000000000000" pitchFamily="2" charset="2"/>
              <a:buChar char="Ø"/>
            </a:pPr>
            <a:r>
              <a:rPr lang="es-ES_tradnl" sz="7200" dirty="0">
                <a:solidFill>
                  <a:srgbClr val="2A2A2A"/>
                </a:solidFill>
                <a:cs typeface="Calibri"/>
              </a:rPr>
              <a:t>Posibles oportunidades de subcontratación:</a:t>
            </a:r>
          </a:p>
          <a:p>
            <a:pPr marL="1606550" lvl="3" indent="-234950">
              <a:spcBef>
                <a:spcPts val="600"/>
              </a:spcBef>
              <a:buFont typeface="Wingdings" panose="05000000000000000000" pitchFamily="2" charset="2"/>
              <a:buChar char="Ø"/>
            </a:pPr>
            <a:r>
              <a:rPr lang="es-ES_tradnl" sz="7050" dirty="0">
                <a:solidFill>
                  <a:srgbClr val="2A2A2A"/>
                </a:solidFill>
                <a:cs typeface="Calibri"/>
              </a:rPr>
              <a:t>Servicios de Valoración/Tasación SFH
Servicios de Inspección de Ocupación de Propiedades SFH
Servicios de Conservación/Cuidado de Propiedades SFH
Servicios Legales de Abogados de Ejecuciones Hipotecarias
Servicios de Desalojo
Servicios de Disposición/Venta de Propiedades</a:t>
            </a:r>
            <a:endParaRPr lang="es-ES_tradnl" dirty="0"/>
          </a:p>
        </p:txBody>
      </p:sp>
      <p:sp>
        <p:nvSpPr>
          <p:cNvPr id="4" name="Slide Number Placeholder 10">
            <a:extLst>
              <a:ext uri="{FF2B5EF4-FFF2-40B4-BE49-F238E27FC236}">
                <a16:creationId xmlns:a16="http://schemas.microsoft.com/office/drawing/2014/main" id="{EB517C8D-95DD-0177-78DD-3D76BF9A96DC}"/>
              </a:ext>
            </a:extLst>
          </p:cNvPr>
          <p:cNvSpPr>
            <a:spLocks noGrp="1"/>
          </p:cNvSpPr>
          <p:nvPr>
            <p:ph type="sldNum" sz="quarter" idx="12"/>
          </p:nvPr>
        </p:nvSpPr>
        <p:spPr>
          <a:xfrm>
            <a:off x="6457950" y="6356351"/>
            <a:ext cx="2057400" cy="276999"/>
          </a:xfrm>
        </p:spPr>
        <p:txBody>
          <a:bodyPr/>
          <a:lstStyle/>
          <a:p>
            <a:fld id="{262BAFDC-492D-CB4D-B02A-4A44B4604C8A}"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406835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DF68E-FF76-80B8-F382-F53BA1335DE8}"/>
              </a:ext>
            </a:extLst>
          </p:cNvPr>
          <p:cNvSpPr>
            <a:spLocks noGrp="1"/>
          </p:cNvSpPr>
          <p:nvPr>
            <p:ph type="title"/>
          </p:nvPr>
        </p:nvSpPr>
        <p:spPr>
          <a:xfrm>
            <a:off x="628650" y="-1325563"/>
            <a:ext cx="7886700" cy="1325563"/>
          </a:xfrm>
        </p:spPr>
        <p:txBody>
          <a:bodyPr wrap="square" lIns="0" tIns="0" rIns="0" bIns="0" anchor="b">
            <a:normAutofit/>
          </a:bodyPr>
          <a:lstStyle/>
          <a:p>
            <a:r>
              <a:rPr lang="en-US" sz="2400" b="1" dirty="0">
                <a:solidFill>
                  <a:schemeClr val="accent1">
                    <a:lumMod val="20000"/>
                    <a:lumOff val="80000"/>
                  </a:schemeClr>
                </a:solidFill>
              </a:rPr>
              <a:t>OPORTUNIDADES DE SUBCONTRATACIÓN "EQUIPOS“ (</a:t>
            </a:r>
            <a:r>
              <a:rPr lang="en-US" sz="2400" b="1" dirty="0" err="1">
                <a:solidFill>
                  <a:schemeClr val="accent1">
                    <a:lumMod val="20000"/>
                    <a:lumOff val="80000"/>
                  </a:schemeClr>
                </a:solidFill>
              </a:rPr>
              <a:t>con’t</a:t>
            </a:r>
            <a:r>
              <a:rPr lang="en-US" sz="2400" b="1" dirty="0">
                <a:solidFill>
                  <a:schemeClr val="accent1">
                    <a:lumMod val="20000"/>
                    <a:lumOff val="80000"/>
                  </a:schemeClr>
                </a:solidFill>
              </a:rPr>
              <a:t>)</a:t>
            </a:r>
          </a:p>
        </p:txBody>
      </p:sp>
      <p:sp>
        <p:nvSpPr>
          <p:cNvPr id="4" name="Title 1">
            <a:extLst>
              <a:ext uri="{FF2B5EF4-FFF2-40B4-BE49-F238E27FC236}">
                <a16:creationId xmlns:a16="http://schemas.microsoft.com/office/drawing/2014/main" id="{12E31FC0-D23B-688E-F4C5-08460CFE8DD7}"/>
              </a:ext>
            </a:extLst>
          </p:cNvPr>
          <p:cNvSpPr txBox="1">
            <a:spLocks/>
          </p:cNvSpPr>
          <p:nvPr/>
        </p:nvSpPr>
        <p:spPr>
          <a:xfrm>
            <a:off x="0" y="381000"/>
            <a:ext cx="9144000" cy="1023104"/>
          </a:xfrm>
          <a:prstGeom prst="rect">
            <a:avLst/>
          </a:prstGeom>
        </p:spPr>
        <p:txBody>
          <a:bodyPr wrap="square" lIns="0" tIns="0" rIns="0" bIns="0">
            <a:noAutofit/>
          </a:bodyPr>
          <a:lstStyle>
            <a:lvl1pPr>
              <a:defRPr sz="2100" b="0" i="0">
                <a:solidFill>
                  <a:schemeClr val="bg1"/>
                </a:solidFill>
                <a:latin typeface="Arial"/>
                <a:ea typeface="+mj-ea"/>
                <a:cs typeface="Arial"/>
              </a:defRPr>
            </a:lvl1pPr>
          </a:lstStyle>
          <a:p>
            <a:pPr algn="ctr"/>
            <a:r>
              <a:rPr lang="en-US" sz="3600" b="1" dirty="0">
                <a:latin typeface="+mn-lt"/>
              </a:rPr>
              <a:t>OPORTUNIDADES DE SUBCONTRATACIÓN "EQUIPOS“ (</a:t>
            </a:r>
            <a:r>
              <a:rPr lang="en-US" sz="3600" b="1" dirty="0" err="1">
                <a:latin typeface="+mn-lt"/>
              </a:rPr>
              <a:t>con’t</a:t>
            </a:r>
            <a:r>
              <a:rPr lang="en-US" sz="3600" b="1" dirty="0">
                <a:latin typeface="+mn-lt"/>
              </a:rPr>
              <a:t>)</a:t>
            </a:r>
          </a:p>
        </p:txBody>
      </p:sp>
      <p:sp>
        <p:nvSpPr>
          <p:cNvPr id="3" name="Content Placeholder 2"/>
          <p:cNvSpPr>
            <a:spLocks noGrp="1"/>
          </p:cNvSpPr>
          <p:nvPr>
            <p:ph idx="1"/>
          </p:nvPr>
        </p:nvSpPr>
        <p:spPr>
          <a:xfrm>
            <a:off x="624531" y="1981200"/>
            <a:ext cx="7886700" cy="4724400"/>
          </a:xfrm>
        </p:spPr>
        <p:txBody>
          <a:bodyPr vert="horz" wrap="square" lIns="68580" tIns="34290" rIns="68580" bIns="34290" rtlCol="0" anchor="t">
            <a:normAutofit fontScale="25000" lnSpcReduction="20000"/>
          </a:bodyPr>
          <a:lstStyle/>
          <a:p>
            <a:pPr marL="227013" indent="-227013">
              <a:spcBef>
                <a:spcPts val="600"/>
              </a:spcBef>
              <a:buFont typeface="Wingdings" panose="05000000000000000000" pitchFamily="2" charset="2"/>
              <a:buChar char="Ø"/>
            </a:pPr>
            <a:r>
              <a:rPr lang="en-US" sz="7200" dirty="0">
                <a:solidFill>
                  <a:srgbClr val="2A2A2A"/>
                </a:solidFill>
                <a:cs typeface="Calibri"/>
              </a:rPr>
              <a:t>Teaming with other companies is </a:t>
            </a:r>
            <a:r>
              <a:rPr lang="en-US" sz="7200" b="1" i="1" dirty="0">
                <a:solidFill>
                  <a:srgbClr val="2A2A2A"/>
                </a:solidFill>
                <a:cs typeface="Calibri"/>
              </a:rPr>
              <a:t>IMPORTANT….WHY</a:t>
            </a:r>
          </a:p>
          <a:p>
            <a:pPr marL="684213" lvl="1" indent="-227013">
              <a:spcBef>
                <a:spcPts val="600"/>
              </a:spcBef>
              <a:buFont typeface="Wingdings" panose="05000000000000000000" pitchFamily="2" charset="2"/>
              <a:buChar char="Ø"/>
            </a:pPr>
            <a:r>
              <a:rPr lang="en-US" sz="7200" dirty="0">
                <a:solidFill>
                  <a:srgbClr val="2A2A2A"/>
                </a:solidFill>
                <a:cs typeface="Calibri"/>
              </a:rPr>
              <a:t>Learn from </a:t>
            </a:r>
            <a:r>
              <a:rPr lang="en-US" sz="7200" b="1" dirty="0">
                <a:solidFill>
                  <a:srgbClr val="2A2A2A"/>
                </a:solidFill>
                <a:cs typeface="Calibri"/>
              </a:rPr>
              <a:t>Prime Contractors</a:t>
            </a:r>
            <a:r>
              <a:rPr lang="en-US" sz="7200" dirty="0">
                <a:solidFill>
                  <a:srgbClr val="2A2A2A"/>
                </a:solidFill>
                <a:cs typeface="Calibri"/>
              </a:rPr>
              <a:t>… they have been doing this for a long time</a:t>
            </a:r>
          </a:p>
          <a:p>
            <a:pPr marL="1141413" lvl="3" indent="-227013">
              <a:spcBef>
                <a:spcPts val="600"/>
              </a:spcBef>
              <a:buFont typeface="Wingdings" panose="05000000000000000000" pitchFamily="2" charset="2"/>
              <a:buChar char="Ø"/>
            </a:pPr>
            <a:r>
              <a:rPr lang="en-US" sz="7200" b="1" dirty="0">
                <a:solidFill>
                  <a:srgbClr val="2A2A2A"/>
                </a:solidFill>
                <a:cs typeface="Calibri"/>
              </a:rPr>
              <a:t>Less Risk</a:t>
            </a:r>
            <a:r>
              <a:rPr lang="en-US" sz="7200" dirty="0">
                <a:solidFill>
                  <a:srgbClr val="2A2A2A"/>
                </a:solidFill>
                <a:cs typeface="Calibri"/>
              </a:rPr>
              <a:t>… Helps you navigate Government Contracting</a:t>
            </a:r>
          </a:p>
          <a:p>
            <a:pPr marL="684213" lvl="1" indent="-227013" algn="l">
              <a:spcBef>
                <a:spcPts val="600"/>
              </a:spcBef>
              <a:buFont typeface="Wingdings" panose="05000000000000000000" pitchFamily="2" charset="2"/>
              <a:buChar char="Ø"/>
            </a:pPr>
            <a:r>
              <a:rPr lang="en-US" sz="7200" i="1" dirty="0">
                <a:solidFill>
                  <a:srgbClr val="2A2A2A"/>
                </a:solidFill>
                <a:cs typeface="Calibri"/>
              </a:rPr>
              <a:t>USDA NATIONAL DEFAULT MANAGEMENT SERVICES</a:t>
            </a:r>
          </a:p>
          <a:p>
            <a:pPr marL="1141413" lvl="2" indent="-227013">
              <a:spcBef>
                <a:spcPts val="600"/>
              </a:spcBef>
              <a:buFont typeface="Wingdings" panose="05000000000000000000" pitchFamily="2" charset="2"/>
              <a:buChar char="Ø"/>
            </a:pPr>
            <a:r>
              <a:rPr lang="en-US" sz="7200" dirty="0">
                <a:solidFill>
                  <a:srgbClr val="2A2A2A"/>
                </a:solidFill>
                <a:cs typeface="Calibri"/>
              </a:rPr>
              <a:t>Two Prime Contractors that service Puerto Rico area </a:t>
            </a:r>
          </a:p>
          <a:p>
            <a:pPr marL="1598613" lvl="3" indent="-227013" algn="l">
              <a:spcBef>
                <a:spcPts val="600"/>
              </a:spcBef>
              <a:buFont typeface="Wingdings" panose="05000000000000000000" pitchFamily="2" charset="2"/>
              <a:buChar char="Ø"/>
            </a:pPr>
            <a:r>
              <a:rPr lang="en-US" sz="7200" b="0" dirty="0">
                <a:solidFill>
                  <a:srgbClr val="2A2A2A"/>
                </a:solidFill>
                <a:cs typeface="Calibri"/>
              </a:rPr>
              <a:t>Contractor Contact </a:t>
            </a:r>
            <a:r>
              <a:rPr lang="en-US" sz="7200" dirty="0">
                <a:solidFill>
                  <a:srgbClr val="2A2A2A"/>
                </a:solidFill>
                <a:cs typeface="Calibri"/>
              </a:rPr>
              <a:t>information: </a:t>
            </a:r>
            <a:r>
              <a:rPr lang="en-US" sz="7200" b="1" dirty="0">
                <a:solidFill>
                  <a:srgbClr val="2A2A2A"/>
                </a:solidFill>
                <a:cs typeface="Calibri"/>
              </a:rPr>
              <a:t>Information Systems and Networks Corp (ISN)</a:t>
            </a:r>
          </a:p>
          <a:p>
            <a:pPr marL="1598613" lvl="3" indent="-227013" algn="l">
              <a:spcBef>
                <a:spcPts val="600"/>
              </a:spcBef>
              <a:buFont typeface="Wingdings" panose="05000000000000000000" pitchFamily="2" charset="2"/>
              <a:buChar char="Ø"/>
            </a:pPr>
            <a:r>
              <a:rPr lang="en-US" sz="7200" b="0" dirty="0">
                <a:solidFill>
                  <a:srgbClr val="2A2A2A"/>
                </a:solidFill>
                <a:cs typeface="Calibri"/>
              </a:rPr>
              <a:t>Sarah Dallas</a:t>
            </a:r>
          </a:p>
          <a:p>
            <a:pPr marL="2055813" lvl="4" indent="-227013" algn="l">
              <a:spcBef>
                <a:spcPts val="600"/>
              </a:spcBef>
              <a:buFont typeface="Wingdings" panose="05000000000000000000" pitchFamily="2" charset="2"/>
              <a:buChar char="Ø"/>
            </a:pPr>
            <a:r>
              <a:rPr lang="en-US" sz="7200" dirty="0">
                <a:solidFill>
                  <a:srgbClr val="2A2A2A"/>
                </a:solidFill>
                <a:cs typeface="Calibri"/>
              </a:rPr>
              <a:t>Phone: 301-222-0705 / </a:t>
            </a:r>
            <a:r>
              <a:rPr lang="en-US" sz="7200" dirty="0">
                <a:solidFill>
                  <a:srgbClr val="2A2A2A"/>
                </a:solidFill>
                <a:cs typeface="Calibri"/>
                <a:hlinkClick r:id="rId2">
                  <a:extLst>
                    <a:ext uri="{A12FA001-AC4F-418D-AE19-62706E023703}">
                      <ahyp:hlinkClr xmlns:ahyp="http://schemas.microsoft.com/office/drawing/2018/hyperlinkcolor" val="tx"/>
                    </a:ext>
                  </a:extLst>
                </a:hlinkClick>
              </a:rPr>
              <a:t>sdallas@isncorp.com</a:t>
            </a:r>
            <a:endParaRPr lang="en-US" sz="7200" dirty="0">
              <a:solidFill>
                <a:srgbClr val="2A2A2A"/>
              </a:solidFill>
              <a:cs typeface="Calibri"/>
            </a:endParaRPr>
          </a:p>
          <a:p>
            <a:pPr marL="1598613" lvl="3" indent="-227013" algn="l">
              <a:spcBef>
                <a:spcPts val="600"/>
              </a:spcBef>
              <a:buFont typeface="Wingdings" panose="05000000000000000000" pitchFamily="2" charset="2"/>
              <a:buChar char="Ø"/>
            </a:pPr>
            <a:r>
              <a:rPr lang="en-US" sz="7200" dirty="0">
                <a:solidFill>
                  <a:srgbClr val="2A2A2A"/>
                </a:solidFill>
                <a:cs typeface="Calibri"/>
              </a:rPr>
              <a:t>Potential Subcontracting Opportunities:</a:t>
            </a:r>
          </a:p>
          <a:p>
            <a:pPr marL="2055813" lvl="4" indent="-227013">
              <a:spcBef>
                <a:spcPts val="600"/>
              </a:spcBef>
              <a:buFont typeface="Wingdings" panose="05000000000000000000" pitchFamily="2" charset="2"/>
              <a:buChar char="Ø"/>
            </a:pPr>
            <a:r>
              <a:rPr lang="en-US" sz="7200" dirty="0">
                <a:solidFill>
                  <a:srgbClr val="2A2A2A"/>
                </a:solidFill>
                <a:cs typeface="Calibri"/>
              </a:rPr>
              <a:t>SFH Valuation/Appraisals Services</a:t>
            </a:r>
          </a:p>
          <a:p>
            <a:pPr marL="2055813" lvl="4" indent="-227013">
              <a:spcBef>
                <a:spcPts val="600"/>
              </a:spcBef>
              <a:buFont typeface="Wingdings" panose="05000000000000000000" pitchFamily="2" charset="2"/>
              <a:buChar char="Ø"/>
            </a:pPr>
            <a:r>
              <a:rPr lang="en-US" sz="7200" dirty="0">
                <a:solidFill>
                  <a:srgbClr val="2A2A2A"/>
                </a:solidFill>
                <a:cs typeface="Calibri"/>
              </a:rPr>
              <a:t>SFH Property Occupancy Inspection Services</a:t>
            </a:r>
          </a:p>
          <a:p>
            <a:pPr marL="2055813" lvl="4" indent="-227013">
              <a:spcBef>
                <a:spcPts val="600"/>
              </a:spcBef>
              <a:buFont typeface="Wingdings" panose="05000000000000000000" pitchFamily="2" charset="2"/>
              <a:buChar char="Ø"/>
            </a:pPr>
            <a:r>
              <a:rPr lang="en-US" sz="7200" dirty="0">
                <a:solidFill>
                  <a:srgbClr val="2A2A2A"/>
                </a:solidFill>
                <a:cs typeface="Calibri"/>
              </a:rPr>
              <a:t>SFH Property Preservation/Caretaking Services</a:t>
            </a:r>
          </a:p>
          <a:p>
            <a:pPr marL="2055813" lvl="4" indent="-227013">
              <a:spcBef>
                <a:spcPts val="600"/>
              </a:spcBef>
              <a:buFont typeface="Wingdings" panose="05000000000000000000" pitchFamily="2" charset="2"/>
              <a:buChar char="Ø"/>
            </a:pPr>
            <a:r>
              <a:rPr lang="en-US" sz="7200" dirty="0">
                <a:solidFill>
                  <a:srgbClr val="2A2A2A"/>
                </a:solidFill>
                <a:cs typeface="Calibri"/>
              </a:rPr>
              <a:t>Legal Foreclosure Attorney Services</a:t>
            </a:r>
          </a:p>
          <a:p>
            <a:pPr marL="2055813" lvl="4" indent="-227013">
              <a:spcBef>
                <a:spcPts val="600"/>
              </a:spcBef>
              <a:buFont typeface="Wingdings" panose="05000000000000000000" pitchFamily="2" charset="2"/>
              <a:buChar char="Ø"/>
            </a:pPr>
            <a:r>
              <a:rPr lang="en-US" sz="7200" dirty="0">
                <a:solidFill>
                  <a:srgbClr val="2A2A2A"/>
                </a:solidFill>
                <a:cs typeface="Calibri"/>
              </a:rPr>
              <a:t>Eviction Services</a:t>
            </a:r>
          </a:p>
          <a:p>
            <a:pPr marL="2055813" lvl="4" indent="-227013">
              <a:spcBef>
                <a:spcPts val="600"/>
              </a:spcBef>
              <a:buFont typeface="Wingdings" panose="05000000000000000000" pitchFamily="2" charset="2"/>
              <a:buChar char="Ø"/>
            </a:pPr>
            <a:r>
              <a:rPr lang="en-US" sz="7200" dirty="0">
                <a:solidFill>
                  <a:srgbClr val="2A2A2A"/>
                </a:solidFill>
                <a:cs typeface="Calibri"/>
              </a:rPr>
              <a:t>Property Disposition/Sales Services</a:t>
            </a:r>
          </a:p>
        </p:txBody>
      </p:sp>
      <p:sp>
        <p:nvSpPr>
          <p:cNvPr id="2" name="Slide Number Placeholder 10">
            <a:extLst>
              <a:ext uri="{FF2B5EF4-FFF2-40B4-BE49-F238E27FC236}">
                <a16:creationId xmlns:a16="http://schemas.microsoft.com/office/drawing/2014/main" id="{5A4D8C0A-E88E-6AD4-4C87-919AC2012E1A}"/>
              </a:ext>
            </a:extLst>
          </p:cNvPr>
          <p:cNvSpPr>
            <a:spLocks noGrp="1"/>
          </p:cNvSpPr>
          <p:nvPr>
            <p:ph type="sldNum" sz="quarter" idx="12"/>
          </p:nvPr>
        </p:nvSpPr>
        <p:spPr>
          <a:xfrm>
            <a:off x="6457950" y="6356351"/>
            <a:ext cx="2057400" cy="276999"/>
          </a:xfrm>
        </p:spPr>
        <p:txBody>
          <a:bodyPr/>
          <a:lstStyle/>
          <a:p>
            <a:fld id="{262BAFDC-492D-CB4D-B02A-4A44B4604C8A}"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157373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603"/>
            <a:ext cx="9144000" cy="678518"/>
          </a:xfrm>
          <a:prstGeom prst="rect">
            <a:avLst/>
          </a:prstGeom>
        </p:spPr>
        <p:txBody>
          <a:bodyPr vert="horz" wrap="square" lIns="0" tIns="62356" rIns="0" bIns="0" rtlCol="0">
            <a:spAutoFit/>
          </a:bodyPr>
          <a:lstStyle/>
          <a:p>
            <a:pPr algn="ctr">
              <a:spcBef>
                <a:spcPts val="95"/>
              </a:spcBef>
            </a:pPr>
            <a:r>
              <a:rPr lang="en-US" sz="4000" b="1" dirty="0">
                <a:latin typeface="+mn-lt"/>
              </a:rPr>
              <a:t>¡FELICIDADES! ¡USTED GANÓ!</a:t>
            </a:r>
            <a:endParaRPr lang="en-US" sz="4000" dirty="0">
              <a:latin typeface="+mn-lt"/>
              <a:cs typeface="Calibri"/>
            </a:endParaRPr>
          </a:p>
        </p:txBody>
      </p:sp>
      <p:sp>
        <p:nvSpPr>
          <p:cNvPr id="8" name="object 8"/>
          <p:cNvSpPr txBox="1"/>
          <p:nvPr/>
        </p:nvSpPr>
        <p:spPr>
          <a:xfrm>
            <a:off x="140906" y="6452108"/>
            <a:ext cx="250825" cy="258404"/>
          </a:xfrm>
          <a:prstGeom prst="rect">
            <a:avLst/>
          </a:prstGeom>
        </p:spPr>
        <p:txBody>
          <a:bodyPr vert="horz" wrap="square" lIns="0" tIns="12065" rIns="0" bIns="0" rtlCol="0">
            <a:spAutoFit/>
          </a:bodyPr>
          <a:lstStyle/>
          <a:p>
            <a:pPr marL="12700">
              <a:lnSpc>
                <a:spcPct val="100000"/>
              </a:lnSpc>
              <a:spcBef>
                <a:spcPts val="95"/>
              </a:spcBef>
            </a:pPr>
            <a:r>
              <a:rPr lang="en-US" sz="1600" spc="-25" dirty="0">
                <a:solidFill>
                  <a:srgbClr val="FFFFFF"/>
                </a:solidFill>
                <a:latin typeface="Arial"/>
                <a:cs typeface="Arial"/>
              </a:rPr>
              <a:t> 2</a:t>
            </a:r>
            <a:endParaRPr sz="1600" dirty="0">
              <a:latin typeface="Arial"/>
              <a:cs typeface="Arial"/>
            </a:endParaRPr>
          </a:p>
        </p:txBody>
      </p:sp>
      <p:sp>
        <p:nvSpPr>
          <p:cNvPr id="10" name="object 6"/>
          <p:cNvSpPr txBox="1">
            <a:spLocks noGrp="1"/>
          </p:cNvSpPr>
          <p:nvPr>
            <p:ph idx="1"/>
          </p:nvPr>
        </p:nvSpPr>
        <p:spPr>
          <a:xfrm>
            <a:off x="361053" y="2024757"/>
            <a:ext cx="8523669" cy="4334585"/>
          </a:xfrm>
          <a:prstGeom prst="rect">
            <a:avLst/>
          </a:prstGeom>
        </p:spPr>
        <p:txBody>
          <a:bodyPr vert="horz" wrap="square" lIns="0" tIns="12065" rIns="0" bIns="0" rtlCol="0">
            <a:spAutoFit/>
          </a:bodyPr>
          <a:lstStyle/>
          <a:p>
            <a:pPr marL="292100" lvl="2" indent="-285750" algn="l" fontAlgn="base">
              <a:lnSpc>
                <a:spcPct val="80000"/>
              </a:lnSpc>
              <a:spcBef>
                <a:spcPts val="600"/>
              </a:spcBef>
              <a:buFont typeface="Wingdings" panose="05000000000000000000" pitchFamily="2" charset="2"/>
              <a:buChar char="Ø"/>
            </a:pPr>
            <a:r>
              <a:rPr lang="en-US" sz="2400" b="1" dirty="0">
                <a:solidFill>
                  <a:schemeClr val="tx1"/>
                </a:solidFill>
                <a:cs typeface="Calibri"/>
              </a:rPr>
              <a:t>LEER</a:t>
            </a:r>
          </a:p>
          <a:p>
            <a:pPr marL="749300" lvl="3" indent="-285750" algn="l" fontAlgn="base">
              <a:lnSpc>
                <a:spcPct val="80000"/>
              </a:lnSpc>
              <a:spcBef>
                <a:spcPts val="600"/>
              </a:spcBef>
              <a:buFont typeface="Wingdings" panose="05000000000000000000" pitchFamily="2" charset="2"/>
              <a:buChar char="Ø"/>
            </a:pPr>
            <a:r>
              <a:rPr lang="en-US" sz="2400" dirty="0">
                <a:solidFill>
                  <a:schemeClr val="tx1"/>
                </a:solidFill>
                <a:cs typeface="Calibri"/>
              </a:rPr>
              <a:t>Entienda el contrato antes de que comiencen los servicios.</a:t>
            </a:r>
          </a:p>
          <a:p>
            <a:pPr marL="749300" lvl="3" indent="-285750" algn="l" fontAlgn="base">
              <a:lnSpc>
                <a:spcPct val="80000"/>
              </a:lnSpc>
              <a:spcBef>
                <a:spcPts val="600"/>
              </a:spcBef>
              <a:buFont typeface="Wingdings" panose="05000000000000000000" pitchFamily="2" charset="2"/>
              <a:buChar char="Ø"/>
            </a:pPr>
            <a:r>
              <a:rPr lang="en-US" sz="2400" b="1" i="1" dirty="0">
                <a:solidFill>
                  <a:schemeClr val="tx1"/>
                </a:solidFill>
                <a:cs typeface="Calibri"/>
              </a:rPr>
              <a:t>¡Lea el contrato y luego léalo nuevamente! Lo que importa…</a:t>
            </a:r>
          </a:p>
          <a:p>
            <a:pPr marL="1206500" lvl="4" indent="-285750" algn="l" fontAlgn="base">
              <a:lnSpc>
                <a:spcPct val="80000"/>
              </a:lnSpc>
              <a:spcBef>
                <a:spcPts val="600"/>
              </a:spcBef>
              <a:buFont typeface="Wingdings" panose="05000000000000000000" pitchFamily="2" charset="2"/>
              <a:buChar char="Ø"/>
            </a:pPr>
            <a:r>
              <a:rPr lang="en-US" sz="2400" dirty="0">
                <a:solidFill>
                  <a:schemeClr val="tx1"/>
                </a:solidFill>
                <a:cs typeface="Calibri"/>
              </a:rPr>
              <a:t>Debe entender </a:t>
            </a:r>
            <a:r>
              <a:rPr lang="en-US" sz="2400" b="1" dirty="0">
                <a:solidFill>
                  <a:schemeClr val="tx1"/>
                </a:solidFill>
                <a:cs typeface="Calibri"/>
              </a:rPr>
              <a:t>todos los términos y condiciones </a:t>
            </a:r>
            <a:r>
              <a:rPr lang="en-US" sz="2400" dirty="0">
                <a:solidFill>
                  <a:schemeClr val="tx1"/>
                </a:solidFill>
                <a:cs typeface="Calibri"/>
              </a:rPr>
              <a:t>del contrato.</a:t>
            </a:r>
          </a:p>
          <a:p>
            <a:pPr marL="1206500" lvl="4" indent="-285750" algn="l" fontAlgn="base">
              <a:lnSpc>
                <a:spcPct val="80000"/>
              </a:lnSpc>
              <a:spcBef>
                <a:spcPts val="600"/>
              </a:spcBef>
              <a:buFont typeface="Wingdings" panose="05000000000000000000" pitchFamily="2" charset="2"/>
              <a:buChar char="Ø"/>
            </a:pPr>
            <a:r>
              <a:rPr lang="en-US" sz="2400" dirty="0">
                <a:solidFill>
                  <a:schemeClr val="tx1"/>
                </a:solidFill>
                <a:cs typeface="Calibri"/>
              </a:rPr>
              <a:t>Provisiones para hacer cambios en el contrato.</a:t>
            </a:r>
          </a:p>
          <a:p>
            <a:pPr marL="1206500" lvl="4" indent="-285750" algn="l" fontAlgn="base">
              <a:lnSpc>
                <a:spcPct val="80000"/>
              </a:lnSpc>
              <a:spcBef>
                <a:spcPts val="600"/>
              </a:spcBef>
              <a:spcAft>
                <a:spcPts val="600"/>
              </a:spcAft>
              <a:buFont typeface="Wingdings" panose="05000000000000000000" pitchFamily="2" charset="2"/>
              <a:buChar char="Ø"/>
            </a:pPr>
            <a:r>
              <a:rPr lang="en-US" sz="2400" dirty="0">
                <a:solidFill>
                  <a:schemeClr val="tx1"/>
                </a:solidFill>
                <a:cs typeface="Calibri"/>
              </a:rPr>
              <a:t>Método de pago, calendario de pagos y oficina responsable de pagar</a:t>
            </a:r>
            <a:r>
              <a:rPr lang="en-US" sz="2400" b="1" dirty="0">
                <a:solidFill>
                  <a:schemeClr val="tx1"/>
                </a:solidFill>
                <a:cs typeface="Calibri"/>
              </a:rPr>
              <a:t>.</a:t>
            </a:r>
          </a:p>
          <a:p>
            <a:pPr marL="292100" lvl="2" indent="-285750" algn="l" fontAlgn="base">
              <a:lnSpc>
                <a:spcPct val="80000"/>
              </a:lnSpc>
              <a:spcBef>
                <a:spcPts val="600"/>
              </a:spcBef>
              <a:buFont typeface="Wingdings" panose="05000000000000000000" pitchFamily="2" charset="2"/>
              <a:buChar char="Ø"/>
            </a:pPr>
            <a:r>
              <a:rPr lang="en-US" sz="2400" b="1" dirty="0">
                <a:solidFill>
                  <a:schemeClr val="tx1"/>
                </a:solidFill>
                <a:cs typeface="Calibri"/>
              </a:rPr>
              <a:t>REVISAR</a:t>
            </a:r>
          </a:p>
          <a:p>
            <a:pPr marL="749300" lvl="3" indent="-285750" algn="l" fontAlgn="base">
              <a:lnSpc>
                <a:spcPct val="80000"/>
              </a:lnSpc>
              <a:spcBef>
                <a:spcPts val="600"/>
              </a:spcBef>
              <a:buFont typeface="Wingdings" panose="05000000000000000000" pitchFamily="2" charset="2"/>
              <a:buChar char="Ø"/>
            </a:pPr>
            <a:r>
              <a:rPr lang="en-US" sz="2400" b="1" dirty="0">
                <a:solidFill>
                  <a:schemeClr val="tx1"/>
                </a:solidFill>
                <a:cs typeface="Calibri"/>
              </a:rPr>
              <a:t>¿Qué propuso por encima del requerimiento?</a:t>
            </a:r>
          </a:p>
          <a:p>
            <a:pPr marL="1206500" lvl="4" indent="-285750" algn="l" fontAlgn="base">
              <a:lnSpc>
                <a:spcPct val="80000"/>
              </a:lnSpc>
              <a:spcBef>
                <a:spcPts val="600"/>
              </a:spcBef>
              <a:buFont typeface="Wingdings" panose="05000000000000000000" pitchFamily="2" charset="2"/>
              <a:buChar char="Ø"/>
            </a:pPr>
            <a:r>
              <a:rPr lang="en-US" sz="2400" b="1" dirty="0">
                <a:solidFill>
                  <a:schemeClr val="tx1"/>
                </a:solidFill>
                <a:cs typeface="Calibri"/>
              </a:rPr>
              <a:t>Debes cumplir.</a:t>
            </a:r>
          </a:p>
          <a:p>
            <a:pPr marL="1206500" lvl="4" indent="-285750" algn="l" fontAlgn="base">
              <a:lnSpc>
                <a:spcPct val="80000"/>
              </a:lnSpc>
              <a:spcBef>
                <a:spcPts val="600"/>
              </a:spcBef>
              <a:buFont typeface="Wingdings" panose="05000000000000000000" pitchFamily="2" charset="2"/>
              <a:buChar char="Ø"/>
            </a:pPr>
            <a:r>
              <a:rPr lang="en-US" sz="2400" b="1" dirty="0">
                <a:solidFill>
                  <a:schemeClr val="tx1"/>
                </a:solidFill>
                <a:cs typeface="Calibri"/>
              </a:rPr>
              <a:t>No </a:t>
            </a:r>
            <a:r>
              <a:rPr lang="en-US" sz="2400" dirty="0">
                <a:solidFill>
                  <a:schemeClr val="tx1"/>
                </a:solidFill>
                <a:cs typeface="Calibri"/>
              </a:rPr>
              <a:t>confíe en "procedimientos </a:t>
            </a:r>
            <a:r>
              <a:rPr lang="es-ES_tradnl" sz="2400" dirty="0">
                <a:solidFill>
                  <a:schemeClr val="tx1"/>
                </a:solidFill>
                <a:cs typeface="Calibri"/>
              </a:rPr>
              <a:t>normales</a:t>
            </a:r>
            <a:r>
              <a:rPr lang="en-US" sz="2400" dirty="0">
                <a:solidFill>
                  <a:schemeClr val="tx1"/>
                </a:solidFill>
                <a:cs typeface="Calibri"/>
              </a:rPr>
              <a:t>".</a:t>
            </a:r>
          </a:p>
        </p:txBody>
      </p:sp>
      <p:sp>
        <p:nvSpPr>
          <p:cNvPr id="11" name="Slide Number Placeholder 10">
            <a:extLst>
              <a:ext uri="{FF2B5EF4-FFF2-40B4-BE49-F238E27FC236}">
                <a16:creationId xmlns:a16="http://schemas.microsoft.com/office/drawing/2014/main" id="{5BC236F7-8FB5-0159-1A40-8D7DC869B349}"/>
              </a:ext>
            </a:extLst>
          </p:cNvPr>
          <p:cNvSpPr>
            <a:spLocks noGrp="1"/>
          </p:cNvSpPr>
          <p:nvPr>
            <p:ph type="sldNum" sz="quarter" idx="12"/>
          </p:nvPr>
        </p:nvSpPr>
        <p:spPr/>
        <p:txBody>
          <a:bodyPr/>
          <a:lstStyle/>
          <a:p>
            <a:fld id="{262BAFDC-492D-CB4D-B02A-4A44B4604C8A}"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265742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5603"/>
            <a:ext cx="9144000" cy="678518"/>
          </a:xfrm>
          <a:prstGeom prst="rect">
            <a:avLst/>
          </a:prstGeom>
        </p:spPr>
        <p:txBody>
          <a:bodyPr vert="horz" wrap="square" lIns="0" tIns="62356" rIns="0" bIns="0" rtlCol="0">
            <a:spAutoFit/>
          </a:bodyPr>
          <a:lstStyle/>
          <a:p>
            <a:pPr algn="ctr">
              <a:spcBef>
                <a:spcPts val="95"/>
              </a:spcBef>
            </a:pPr>
            <a:r>
              <a:rPr lang="en-US" sz="4000" b="1" dirty="0">
                <a:latin typeface="+mn-lt"/>
              </a:rPr>
              <a:t>¡FELICIDADES! ¡USTED GANÓ! (</a:t>
            </a:r>
            <a:r>
              <a:rPr lang="en-US" sz="4000" b="1" dirty="0" err="1">
                <a:latin typeface="+mn-lt"/>
              </a:rPr>
              <a:t>con’t</a:t>
            </a:r>
            <a:r>
              <a:rPr lang="en-US" sz="4000" b="1" dirty="0">
                <a:latin typeface="+mn-lt"/>
              </a:rPr>
              <a:t>)</a:t>
            </a:r>
            <a:endParaRPr lang="en-US" sz="4000" dirty="0">
              <a:latin typeface="+mn-lt"/>
              <a:cs typeface="Calibri"/>
            </a:endParaRPr>
          </a:p>
        </p:txBody>
      </p:sp>
      <p:sp>
        <p:nvSpPr>
          <p:cNvPr id="8" name="object 8"/>
          <p:cNvSpPr txBox="1"/>
          <p:nvPr/>
        </p:nvSpPr>
        <p:spPr>
          <a:xfrm>
            <a:off x="140906" y="6452108"/>
            <a:ext cx="250825" cy="258404"/>
          </a:xfrm>
          <a:prstGeom prst="rect">
            <a:avLst/>
          </a:prstGeom>
        </p:spPr>
        <p:txBody>
          <a:bodyPr vert="horz" wrap="square" lIns="0" tIns="12065" rIns="0" bIns="0" rtlCol="0">
            <a:spAutoFit/>
          </a:bodyPr>
          <a:lstStyle/>
          <a:p>
            <a:pPr marL="12700">
              <a:lnSpc>
                <a:spcPct val="100000"/>
              </a:lnSpc>
              <a:spcBef>
                <a:spcPts val="95"/>
              </a:spcBef>
            </a:pPr>
            <a:r>
              <a:rPr lang="en-US" sz="1600" spc="-25" dirty="0">
                <a:solidFill>
                  <a:srgbClr val="FFFFFF"/>
                </a:solidFill>
                <a:latin typeface="Arial"/>
                <a:cs typeface="Arial"/>
              </a:rPr>
              <a:t> 2</a:t>
            </a:r>
            <a:endParaRPr sz="1600" dirty="0">
              <a:latin typeface="Arial"/>
              <a:cs typeface="Arial"/>
            </a:endParaRPr>
          </a:p>
        </p:txBody>
      </p:sp>
      <p:sp>
        <p:nvSpPr>
          <p:cNvPr id="10" name="object 6"/>
          <p:cNvSpPr txBox="1">
            <a:spLocks noGrp="1"/>
          </p:cNvSpPr>
          <p:nvPr>
            <p:ph idx="1"/>
          </p:nvPr>
        </p:nvSpPr>
        <p:spPr>
          <a:xfrm>
            <a:off x="280173" y="2209800"/>
            <a:ext cx="8610600" cy="3075778"/>
          </a:xfrm>
          <a:prstGeom prst="rect">
            <a:avLst/>
          </a:prstGeom>
        </p:spPr>
        <p:txBody>
          <a:bodyPr vert="horz" wrap="square" lIns="0" tIns="12065" rIns="0" bIns="0" rtlCol="0">
            <a:spAutoFit/>
          </a:bodyPr>
          <a:lstStyle/>
          <a:p>
            <a:pPr marL="749300" lvl="3" indent="-285750" algn="l" fontAlgn="base">
              <a:lnSpc>
                <a:spcPct val="80000"/>
              </a:lnSpc>
              <a:spcBef>
                <a:spcPts val="600"/>
              </a:spcBef>
              <a:buFont typeface="Wingdings" panose="05000000000000000000" pitchFamily="2" charset="2"/>
              <a:buChar char="Ø"/>
            </a:pPr>
            <a:r>
              <a:rPr lang="en-US" sz="2400" dirty="0" err="1">
                <a:solidFill>
                  <a:schemeClr val="tx1"/>
                </a:solidFill>
                <a:cs typeface="Calibri"/>
              </a:rPr>
              <a:t>Cuando</a:t>
            </a:r>
            <a:r>
              <a:rPr lang="en-US" sz="2400" dirty="0">
                <a:solidFill>
                  <a:schemeClr val="tx1"/>
                </a:solidFill>
                <a:cs typeface="Calibri"/>
              </a:rPr>
              <a:t> se </a:t>
            </a:r>
            <a:r>
              <a:rPr lang="en-US" sz="2400" dirty="0" err="1">
                <a:solidFill>
                  <a:schemeClr val="tx1"/>
                </a:solidFill>
                <a:cs typeface="Calibri"/>
              </a:rPr>
              <a:t>trata</a:t>
            </a:r>
            <a:r>
              <a:rPr lang="en-US" sz="2400" dirty="0">
                <a:solidFill>
                  <a:schemeClr val="tx1"/>
                </a:solidFill>
                <a:cs typeface="Calibri"/>
              </a:rPr>
              <a:t> de </a:t>
            </a:r>
            <a:r>
              <a:rPr lang="en-US" sz="2400" dirty="0" err="1">
                <a:solidFill>
                  <a:schemeClr val="tx1"/>
                </a:solidFill>
                <a:cs typeface="Calibri"/>
              </a:rPr>
              <a:t>trabajar</a:t>
            </a:r>
            <a:r>
              <a:rPr lang="en-US" sz="2400" dirty="0">
                <a:solidFill>
                  <a:schemeClr val="tx1"/>
                </a:solidFill>
                <a:cs typeface="Calibri"/>
              </a:rPr>
              <a:t> con </a:t>
            </a:r>
            <a:r>
              <a:rPr lang="en-US" sz="2400" dirty="0" err="1">
                <a:solidFill>
                  <a:schemeClr val="tx1"/>
                </a:solidFill>
                <a:cs typeface="Calibri"/>
              </a:rPr>
              <a:t>el</a:t>
            </a:r>
            <a:r>
              <a:rPr lang="en-US" sz="2400" dirty="0">
                <a:solidFill>
                  <a:schemeClr val="tx1"/>
                </a:solidFill>
                <a:cs typeface="Calibri"/>
              </a:rPr>
              <a:t> </a:t>
            </a:r>
            <a:r>
              <a:rPr lang="en-US" sz="2400" dirty="0" err="1">
                <a:solidFill>
                  <a:schemeClr val="tx1"/>
                </a:solidFill>
                <a:cs typeface="Calibri"/>
              </a:rPr>
              <a:t>Gobierno</a:t>
            </a:r>
            <a:r>
              <a:rPr lang="en-US" sz="2400" dirty="0">
                <a:solidFill>
                  <a:schemeClr val="tx1"/>
                </a:solidFill>
                <a:cs typeface="Calibri"/>
              </a:rPr>
              <a:t>, </a:t>
            </a:r>
            <a:r>
              <a:rPr lang="en-US" sz="2400" dirty="0" err="1">
                <a:solidFill>
                  <a:schemeClr val="tx1"/>
                </a:solidFill>
                <a:cs typeface="Calibri"/>
              </a:rPr>
              <a:t>espere</a:t>
            </a:r>
            <a:r>
              <a:rPr lang="en-US" sz="2400" dirty="0">
                <a:solidFill>
                  <a:schemeClr val="tx1"/>
                </a:solidFill>
                <a:cs typeface="Calibri"/>
              </a:rPr>
              <a:t> lo </a:t>
            </a:r>
            <a:r>
              <a:rPr lang="en-US" sz="2400" dirty="0" err="1">
                <a:solidFill>
                  <a:schemeClr val="tx1"/>
                </a:solidFill>
                <a:cs typeface="Calibri"/>
              </a:rPr>
              <a:t>inesperado</a:t>
            </a:r>
            <a:r>
              <a:rPr lang="en-US" sz="2400" dirty="0">
                <a:solidFill>
                  <a:schemeClr val="tx1"/>
                </a:solidFill>
                <a:cs typeface="Calibri"/>
              </a:rPr>
              <a:t>.</a:t>
            </a:r>
          </a:p>
          <a:p>
            <a:pPr marL="749300" lvl="3" indent="-285750" algn="l" fontAlgn="base">
              <a:lnSpc>
                <a:spcPct val="80000"/>
              </a:lnSpc>
              <a:spcBef>
                <a:spcPts val="600"/>
              </a:spcBef>
              <a:buFont typeface="Wingdings" panose="05000000000000000000" pitchFamily="2" charset="2"/>
              <a:buChar char="Ø"/>
            </a:pPr>
            <a:r>
              <a:rPr lang="en-US" sz="2400" dirty="0" err="1">
                <a:solidFill>
                  <a:schemeClr val="tx1"/>
                </a:solidFill>
                <a:cs typeface="Calibri"/>
              </a:rPr>
              <a:t>Asegure</a:t>
            </a:r>
            <a:r>
              <a:rPr lang="en-US" sz="2400" dirty="0">
                <a:solidFill>
                  <a:schemeClr val="tx1"/>
                </a:solidFill>
                <a:cs typeface="Calibri"/>
              </a:rPr>
              <a:t> </a:t>
            </a:r>
            <a:r>
              <a:rPr lang="en-US" sz="2400" dirty="0" err="1">
                <a:solidFill>
                  <a:schemeClr val="tx1"/>
                </a:solidFill>
                <a:cs typeface="Calibri"/>
              </a:rPr>
              <a:t>el</a:t>
            </a:r>
            <a:r>
              <a:rPr lang="en-US" sz="2400" dirty="0">
                <a:solidFill>
                  <a:schemeClr val="tx1"/>
                </a:solidFill>
                <a:cs typeface="Calibri"/>
              </a:rPr>
              <a:t> </a:t>
            </a:r>
            <a:r>
              <a:rPr lang="en-US" sz="2400" dirty="0" err="1">
                <a:solidFill>
                  <a:schemeClr val="tx1"/>
                </a:solidFill>
                <a:cs typeface="Calibri"/>
              </a:rPr>
              <a:t>cumplimiento</a:t>
            </a:r>
            <a:r>
              <a:rPr lang="en-US" sz="2400" dirty="0">
                <a:solidFill>
                  <a:schemeClr val="tx1"/>
                </a:solidFill>
                <a:cs typeface="Calibri"/>
              </a:rPr>
              <a:t> con </a:t>
            </a:r>
            <a:r>
              <a:rPr lang="en-US" sz="2400" dirty="0" err="1">
                <a:solidFill>
                  <a:schemeClr val="tx1"/>
                </a:solidFill>
                <a:cs typeface="Calibri"/>
              </a:rPr>
              <a:t>todos</a:t>
            </a:r>
            <a:r>
              <a:rPr lang="en-US" sz="2400" dirty="0">
                <a:solidFill>
                  <a:schemeClr val="tx1"/>
                </a:solidFill>
                <a:cs typeface="Calibri"/>
              </a:rPr>
              <a:t> </a:t>
            </a:r>
            <a:r>
              <a:rPr lang="en-US" sz="2400" dirty="0" err="1">
                <a:solidFill>
                  <a:schemeClr val="tx1"/>
                </a:solidFill>
                <a:cs typeface="Calibri"/>
              </a:rPr>
              <a:t>los</a:t>
            </a:r>
            <a:r>
              <a:rPr lang="en-US" sz="2400" dirty="0">
                <a:solidFill>
                  <a:schemeClr val="tx1"/>
                </a:solidFill>
                <a:cs typeface="Calibri"/>
              </a:rPr>
              <a:t> </a:t>
            </a:r>
            <a:r>
              <a:rPr lang="en-US" sz="2400" dirty="0" err="1">
                <a:solidFill>
                  <a:schemeClr val="tx1"/>
                </a:solidFill>
                <a:cs typeface="Calibri"/>
              </a:rPr>
              <a:t>estatutos</a:t>
            </a:r>
            <a:r>
              <a:rPr lang="en-US" sz="2400" dirty="0">
                <a:solidFill>
                  <a:schemeClr val="tx1"/>
                </a:solidFill>
                <a:cs typeface="Calibri"/>
              </a:rPr>
              <a:t> </a:t>
            </a:r>
            <a:r>
              <a:rPr lang="en-US" sz="2400" dirty="0" err="1">
                <a:solidFill>
                  <a:schemeClr val="tx1"/>
                </a:solidFill>
                <a:cs typeface="Calibri"/>
              </a:rPr>
              <a:t>laborales</a:t>
            </a:r>
            <a:r>
              <a:rPr lang="en-US" sz="2400" dirty="0">
                <a:solidFill>
                  <a:schemeClr val="tx1"/>
                </a:solidFill>
                <a:cs typeface="Calibri"/>
              </a:rPr>
              <a:t> </a:t>
            </a:r>
            <a:r>
              <a:rPr lang="en-US" sz="2400" dirty="0" err="1">
                <a:solidFill>
                  <a:schemeClr val="tx1"/>
                </a:solidFill>
                <a:cs typeface="Calibri"/>
              </a:rPr>
              <a:t>relevantes</a:t>
            </a:r>
            <a:r>
              <a:rPr lang="en-US" sz="2400" dirty="0">
                <a:solidFill>
                  <a:schemeClr val="tx1"/>
                </a:solidFill>
                <a:cs typeface="Calibri"/>
              </a:rPr>
              <a:t>.</a:t>
            </a:r>
          </a:p>
          <a:p>
            <a:pPr marL="749300" lvl="3" indent="-285750" algn="l" fontAlgn="base">
              <a:lnSpc>
                <a:spcPct val="80000"/>
              </a:lnSpc>
              <a:spcBef>
                <a:spcPts val="600"/>
              </a:spcBef>
              <a:spcAft>
                <a:spcPts val="1800"/>
              </a:spcAft>
              <a:buFont typeface="Wingdings" panose="05000000000000000000" pitchFamily="2" charset="2"/>
              <a:buChar char="Ø"/>
            </a:pPr>
            <a:r>
              <a:rPr lang="en-US" sz="2400" dirty="0" err="1">
                <a:solidFill>
                  <a:schemeClr val="tx1"/>
                </a:solidFill>
                <a:cs typeface="Calibri"/>
              </a:rPr>
              <a:t>Mantenga</a:t>
            </a:r>
            <a:r>
              <a:rPr lang="en-US" sz="2400" dirty="0">
                <a:solidFill>
                  <a:schemeClr val="tx1"/>
                </a:solidFill>
                <a:cs typeface="Calibri"/>
              </a:rPr>
              <a:t> </a:t>
            </a:r>
            <a:r>
              <a:rPr lang="en-US" sz="2400" dirty="0" err="1">
                <a:solidFill>
                  <a:schemeClr val="tx1"/>
                </a:solidFill>
                <a:cs typeface="Calibri"/>
              </a:rPr>
              <a:t>registros</a:t>
            </a:r>
            <a:r>
              <a:rPr lang="en-US" sz="2400" dirty="0">
                <a:solidFill>
                  <a:schemeClr val="tx1"/>
                </a:solidFill>
                <a:cs typeface="Calibri"/>
              </a:rPr>
              <a:t> </a:t>
            </a:r>
            <a:r>
              <a:rPr lang="en-US" sz="2400" dirty="0" err="1">
                <a:solidFill>
                  <a:schemeClr val="tx1"/>
                </a:solidFill>
                <a:cs typeface="Calibri"/>
              </a:rPr>
              <a:t>detallados</a:t>
            </a:r>
            <a:r>
              <a:rPr lang="en-US" sz="2400" dirty="0">
                <a:solidFill>
                  <a:schemeClr val="tx1"/>
                </a:solidFill>
                <a:cs typeface="Calibri"/>
              </a:rPr>
              <a:t>.</a:t>
            </a:r>
          </a:p>
          <a:p>
            <a:pPr marL="292100" lvl="2" indent="-285750" algn="l" fontAlgn="base">
              <a:lnSpc>
                <a:spcPct val="80000"/>
              </a:lnSpc>
              <a:spcBef>
                <a:spcPts val="600"/>
              </a:spcBef>
              <a:spcAft>
                <a:spcPts val="600"/>
              </a:spcAft>
              <a:buFont typeface="Wingdings" panose="05000000000000000000" pitchFamily="2" charset="2"/>
              <a:buChar char="Ø"/>
            </a:pPr>
            <a:r>
              <a:rPr lang="en-US" sz="2400" b="1" dirty="0">
                <a:solidFill>
                  <a:schemeClr val="tx1"/>
                </a:solidFill>
                <a:cs typeface="Calibri"/>
              </a:rPr>
              <a:t>DOCUMENTAR</a:t>
            </a:r>
          </a:p>
          <a:p>
            <a:pPr marL="749300" lvl="3" indent="-285750" algn="l" fontAlgn="base">
              <a:lnSpc>
                <a:spcPct val="80000"/>
              </a:lnSpc>
              <a:spcBef>
                <a:spcPts val="600"/>
              </a:spcBef>
              <a:buFont typeface="Wingdings" panose="05000000000000000000" pitchFamily="2" charset="2"/>
              <a:buChar char="Ø"/>
            </a:pPr>
            <a:r>
              <a:rPr lang="en-US" sz="2400" dirty="0" err="1">
                <a:solidFill>
                  <a:schemeClr val="tx1"/>
                </a:solidFill>
                <a:cs typeface="Calibri"/>
              </a:rPr>
              <a:t>Prepárese</a:t>
            </a:r>
            <a:r>
              <a:rPr lang="en-US" sz="2400" b="1" dirty="0">
                <a:solidFill>
                  <a:schemeClr val="tx1"/>
                </a:solidFill>
                <a:cs typeface="Calibri"/>
              </a:rPr>
              <a:t>/Control de Calidad.</a:t>
            </a:r>
          </a:p>
          <a:p>
            <a:pPr marL="749300" lvl="3" indent="-285750" algn="l" fontAlgn="base">
              <a:lnSpc>
                <a:spcPct val="80000"/>
              </a:lnSpc>
              <a:spcBef>
                <a:spcPts val="600"/>
              </a:spcBef>
              <a:buFont typeface="Wingdings" panose="05000000000000000000" pitchFamily="2" charset="2"/>
              <a:buChar char="Ø"/>
            </a:pPr>
            <a:r>
              <a:rPr lang="en-US" sz="2400" b="1" dirty="0">
                <a:solidFill>
                  <a:schemeClr val="tx1"/>
                </a:solidFill>
                <a:cs typeface="Calibri"/>
              </a:rPr>
              <a:t>¿CUÁNDO </a:t>
            </a:r>
            <a:r>
              <a:rPr lang="en-US" sz="2400" dirty="0">
                <a:solidFill>
                  <a:schemeClr val="tx1"/>
                </a:solidFill>
                <a:cs typeface="Calibri"/>
              </a:rPr>
              <a:t>son </a:t>
            </a:r>
            <a:r>
              <a:rPr lang="en-US" sz="2400" dirty="0" err="1">
                <a:solidFill>
                  <a:schemeClr val="tx1"/>
                </a:solidFill>
                <a:cs typeface="Calibri"/>
              </a:rPr>
              <a:t>los</a:t>
            </a:r>
            <a:r>
              <a:rPr lang="en-US" sz="2400" dirty="0">
                <a:solidFill>
                  <a:schemeClr val="tx1"/>
                </a:solidFill>
                <a:cs typeface="Calibri"/>
              </a:rPr>
              <a:t> </a:t>
            </a:r>
            <a:r>
              <a:rPr lang="en-US" sz="2400" dirty="0" err="1">
                <a:solidFill>
                  <a:schemeClr val="tx1"/>
                </a:solidFill>
                <a:cs typeface="Calibri"/>
              </a:rPr>
              <a:t>elementos</a:t>
            </a:r>
            <a:r>
              <a:rPr lang="en-US" sz="2400" dirty="0">
                <a:solidFill>
                  <a:schemeClr val="tx1"/>
                </a:solidFill>
                <a:cs typeface="Calibri"/>
              </a:rPr>
              <a:t> para </a:t>
            </a:r>
            <a:r>
              <a:rPr lang="en-US" sz="2400" dirty="0" err="1">
                <a:solidFill>
                  <a:schemeClr val="tx1"/>
                </a:solidFill>
                <a:cs typeface="Calibri"/>
              </a:rPr>
              <a:t>el</a:t>
            </a:r>
            <a:r>
              <a:rPr lang="en-US" sz="2400" dirty="0">
                <a:solidFill>
                  <a:schemeClr val="tx1"/>
                </a:solidFill>
                <a:cs typeface="Calibri"/>
              </a:rPr>
              <a:t> </a:t>
            </a:r>
            <a:r>
              <a:rPr lang="en-US" sz="2400" dirty="0" err="1">
                <a:solidFill>
                  <a:schemeClr val="tx1"/>
                </a:solidFill>
                <a:cs typeface="Calibri"/>
              </a:rPr>
              <a:t>gobierno</a:t>
            </a:r>
            <a:r>
              <a:rPr lang="en-US" sz="2400" dirty="0">
                <a:solidFill>
                  <a:schemeClr val="tx1"/>
                </a:solidFill>
                <a:cs typeface="Calibri"/>
              </a:rPr>
              <a:t>?</a:t>
            </a:r>
          </a:p>
        </p:txBody>
      </p:sp>
      <p:sp>
        <p:nvSpPr>
          <p:cNvPr id="11" name="Slide Number Placeholder 10">
            <a:extLst>
              <a:ext uri="{FF2B5EF4-FFF2-40B4-BE49-F238E27FC236}">
                <a16:creationId xmlns:a16="http://schemas.microsoft.com/office/drawing/2014/main" id="{5BC236F7-8FB5-0159-1A40-8D7DC869B349}"/>
              </a:ext>
            </a:extLst>
          </p:cNvPr>
          <p:cNvSpPr>
            <a:spLocks noGrp="1"/>
          </p:cNvSpPr>
          <p:nvPr>
            <p:ph type="sldNum" sz="quarter" idx="12"/>
          </p:nvPr>
        </p:nvSpPr>
        <p:spPr/>
        <p:txBody>
          <a:bodyPr/>
          <a:lstStyle/>
          <a:p>
            <a:fld id="{262BAFDC-492D-CB4D-B02A-4A44B4604C8A}"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286062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457200"/>
            <a:ext cx="9144000" cy="678518"/>
          </a:xfrm>
          <a:prstGeom prst="rect">
            <a:avLst/>
          </a:prstGeom>
        </p:spPr>
        <p:txBody>
          <a:bodyPr vert="horz" wrap="square" lIns="0" tIns="62356" rIns="0" bIns="0" rtlCol="0">
            <a:spAutoFit/>
          </a:bodyPr>
          <a:lstStyle/>
          <a:p>
            <a:pPr algn="ctr">
              <a:spcBef>
                <a:spcPts val="95"/>
              </a:spcBef>
            </a:pPr>
            <a:r>
              <a:rPr lang="en-US" sz="4000" b="1" dirty="0">
                <a:latin typeface="+mn-lt"/>
                <a:cs typeface="Calibri"/>
              </a:rPr>
              <a:t>LO QUE IMPORTA AHORA</a:t>
            </a:r>
            <a:endParaRPr lang="en-US" sz="4000" dirty="0">
              <a:latin typeface="Calibri"/>
              <a:cs typeface="Calibri"/>
            </a:endParaRPr>
          </a:p>
        </p:txBody>
      </p:sp>
      <p:sp>
        <p:nvSpPr>
          <p:cNvPr id="10" name="object 6"/>
          <p:cNvSpPr txBox="1">
            <a:spLocks noGrp="1"/>
          </p:cNvSpPr>
          <p:nvPr>
            <p:ph idx="1"/>
          </p:nvPr>
        </p:nvSpPr>
        <p:spPr>
          <a:xfrm>
            <a:off x="266318" y="2124552"/>
            <a:ext cx="8610600" cy="3962175"/>
          </a:xfrm>
          <a:prstGeom prst="rect">
            <a:avLst/>
          </a:prstGeom>
        </p:spPr>
        <p:txBody>
          <a:bodyPr vert="horz" wrap="square" lIns="0" tIns="12065" rIns="0" bIns="0" rtlCol="0">
            <a:spAutoFit/>
          </a:bodyPr>
          <a:lstStyle/>
          <a:p>
            <a:pPr marL="292100" indent="-285750" algn="l" fontAlgn="base">
              <a:lnSpc>
                <a:spcPct val="80000"/>
              </a:lnSpc>
              <a:spcBef>
                <a:spcPts val="600"/>
              </a:spcBef>
              <a:spcAft>
                <a:spcPts val="600"/>
              </a:spcAft>
              <a:buFont typeface="Wingdings" panose="05000000000000000000" pitchFamily="2" charset="2"/>
              <a:buChar char="Ø"/>
            </a:pPr>
            <a:r>
              <a:rPr lang="es-ES_tradnl" sz="2400" b="1" dirty="0">
                <a:cs typeface="Calibri"/>
              </a:rPr>
              <a:t>No </a:t>
            </a:r>
            <a:r>
              <a:rPr lang="es-ES_tradnl" sz="2400" dirty="0">
                <a:cs typeface="Calibri"/>
              </a:rPr>
              <a:t>ignore el requisito y las leyes aplicables.</a:t>
            </a:r>
          </a:p>
          <a:p>
            <a:pPr marL="749300" lvl="1" indent="-285750" algn="l" fontAlgn="base">
              <a:lnSpc>
                <a:spcPct val="80000"/>
              </a:lnSpc>
              <a:spcBef>
                <a:spcPts val="600"/>
              </a:spcBef>
              <a:buFont typeface="Wingdings" panose="05000000000000000000" pitchFamily="2" charset="2"/>
              <a:buChar char="Ø"/>
            </a:pPr>
            <a:r>
              <a:rPr lang="es-ES_tradnl" sz="2400" dirty="0">
                <a:cs typeface="Calibri"/>
              </a:rPr>
              <a:t>Entienda las regulaciones, como el FAR y las leyes aplicables a los servicios que está proporcionando.</a:t>
            </a:r>
          </a:p>
          <a:p>
            <a:pPr marL="1206500" lvl="2" indent="-285750" algn="l" fontAlgn="base">
              <a:lnSpc>
                <a:spcPct val="80000"/>
              </a:lnSpc>
              <a:spcBef>
                <a:spcPts val="600"/>
              </a:spcBef>
              <a:buFont typeface="Wingdings" panose="05000000000000000000" pitchFamily="2" charset="2"/>
              <a:buChar char="Ø"/>
            </a:pPr>
            <a:r>
              <a:rPr lang="es-ES_tradnl" sz="2400" dirty="0">
                <a:cs typeface="Calibri"/>
              </a:rPr>
              <a:t>Ley estatal</a:t>
            </a:r>
          </a:p>
          <a:p>
            <a:pPr marL="749300" lvl="1" indent="-285750" algn="l" fontAlgn="base">
              <a:lnSpc>
                <a:spcPct val="80000"/>
              </a:lnSpc>
              <a:spcBef>
                <a:spcPts val="600"/>
              </a:spcBef>
              <a:spcAft>
                <a:spcPts val="1200"/>
              </a:spcAft>
              <a:buFont typeface="Wingdings" panose="05000000000000000000" pitchFamily="2" charset="2"/>
              <a:buChar char="Ø"/>
            </a:pPr>
            <a:r>
              <a:rPr lang="es-ES_tradnl" sz="2400" dirty="0">
                <a:cs typeface="Calibri"/>
              </a:rPr>
              <a:t>Realice revisiones internas periódicas para asegurar el cumplimiento continuo con las especificaciones y regulaciones federales.</a:t>
            </a:r>
          </a:p>
          <a:p>
            <a:pPr marL="292100" indent="-285750" algn="l" fontAlgn="base">
              <a:lnSpc>
                <a:spcPct val="80000"/>
              </a:lnSpc>
              <a:spcBef>
                <a:spcPts val="600"/>
              </a:spcBef>
              <a:spcAft>
                <a:spcPts val="600"/>
              </a:spcAft>
              <a:buFont typeface="Wingdings" panose="05000000000000000000" pitchFamily="2" charset="2"/>
              <a:buChar char="Ø"/>
            </a:pPr>
            <a:r>
              <a:rPr lang="es-ES_tradnl" sz="2400" dirty="0">
                <a:cs typeface="Calibri"/>
              </a:rPr>
              <a:t>Aprenda el arte de la comunicación.</a:t>
            </a:r>
          </a:p>
          <a:p>
            <a:pPr marL="749300" lvl="1" indent="-285750" algn="l" fontAlgn="base">
              <a:lnSpc>
                <a:spcPct val="80000"/>
              </a:lnSpc>
              <a:spcBef>
                <a:spcPts val="600"/>
              </a:spcBef>
              <a:buFont typeface="Wingdings" panose="05000000000000000000" pitchFamily="2" charset="2"/>
              <a:buChar char="Ø"/>
            </a:pPr>
            <a:r>
              <a:rPr lang="es-ES_tradnl" sz="2400" dirty="0">
                <a:cs typeface="Calibri"/>
              </a:rPr>
              <a:t>Asegúrese siempre de documentar todas sus conversaciones y guardar todos los correos electrónicos pertinentes a su contrato.</a:t>
            </a:r>
          </a:p>
        </p:txBody>
      </p:sp>
      <p:sp>
        <p:nvSpPr>
          <p:cNvPr id="11" name="Slide Number Placeholder 10">
            <a:extLst>
              <a:ext uri="{FF2B5EF4-FFF2-40B4-BE49-F238E27FC236}">
                <a16:creationId xmlns:a16="http://schemas.microsoft.com/office/drawing/2014/main" id="{5BC236F7-8FB5-0159-1A40-8D7DC869B349}"/>
              </a:ext>
            </a:extLst>
          </p:cNvPr>
          <p:cNvSpPr>
            <a:spLocks noGrp="1"/>
          </p:cNvSpPr>
          <p:nvPr>
            <p:ph type="sldNum" sz="quarter" idx="12"/>
          </p:nvPr>
        </p:nvSpPr>
        <p:spPr/>
        <p:txBody>
          <a:bodyPr/>
          <a:lstStyle/>
          <a:p>
            <a:fld id="{262BAFDC-492D-CB4D-B02A-4A44B4604C8A}"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309379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457200"/>
            <a:ext cx="9144000" cy="678518"/>
          </a:xfrm>
          <a:prstGeom prst="rect">
            <a:avLst/>
          </a:prstGeom>
        </p:spPr>
        <p:txBody>
          <a:bodyPr vert="horz" wrap="square" lIns="0" tIns="62356" rIns="0" bIns="0" rtlCol="0">
            <a:spAutoFit/>
          </a:bodyPr>
          <a:lstStyle/>
          <a:p>
            <a:pPr algn="ctr">
              <a:spcBef>
                <a:spcPts val="95"/>
              </a:spcBef>
            </a:pPr>
            <a:r>
              <a:rPr lang="en-US" sz="4000" b="1" dirty="0">
                <a:latin typeface="+mn-lt"/>
                <a:cs typeface="Calibri"/>
              </a:rPr>
              <a:t>LO QUE IMPORTA AHORA (</a:t>
            </a:r>
            <a:r>
              <a:rPr lang="en-US" sz="4000" b="1" dirty="0" err="1">
                <a:latin typeface="+mn-lt"/>
                <a:cs typeface="Calibri"/>
              </a:rPr>
              <a:t>con’t</a:t>
            </a:r>
            <a:r>
              <a:rPr lang="en-US" sz="4000" b="1" dirty="0">
                <a:latin typeface="+mn-lt"/>
                <a:cs typeface="Calibri"/>
              </a:rPr>
              <a:t>)</a:t>
            </a:r>
            <a:endParaRPr lang="en-US" sz="4000" dirty="0">
              <a:latin typeface="Calibri"/>
              <a:cs typeface="Calibri"/>
            </a:endParaRPr>
          </a:p>
        </p:txBody>
      </p:sp>
      <p:sp>
        <p:nvSpPr>
          <p:cNvPr id="10" name="object 6"/>
          <p:cNvSpPr txBox="1">
            <a:spLocks noGrp="1"/>
          </p:cNvSpPr>
          <p:nvPr>
            <p:ph idx="1"/>
          </p:nvPr>
        </p:nvSpPr>
        <p:spPr>
          <a:xfrm>
            <a:off x="266318" y="2057400"/>
            <a:ext cx="8523669" cy="3885231"/>
          </a:xfrm>
          <a:prstGeom prst="rect">
            <a:avLst/>
          </a:prstGeom>
        </p:spPr>
        <p:txBody>
          <a:bodyPr vert="horz" wrap="square" lIns="0" tIns="12065" rIns="0" bIns="0" rtlCol="0">
            <a:spAutoFit/>
          </a:bodyPr>
          <a:lstStyle/>
          <a:p>
            <a:pPr marL="292100" indent="-285750" algn="l" fontAlgn="base">
              <a:lnSpc>
                <a:spcPct val="80000"/>
              </a:lnSpc>
              <a:spcBef>
                <a:spcPts val="600"/>
              </a:spcBef>
              <a:spcAft>
                <a:spcPts val="600"/>
              </a:spcAft>
              <a:buFont typeface="Wingdings" panose="05000000000000000000" pitchFamily="2" charset="2"/>
              <a:buChar char="Ø"/>
            </a:pPr>
            <a:r>
              <a:rPr lang="es-ES_tradnl" sz="2400" b="1" dirty="0">
                <a:cs typeface="Calibri"/>
              </a:rPr>
              <a:t>MEJORES PRÁCTICAS</a:t>
            </a:r>
          </a:p>
          <a:p>
            <a:pPr marL="749300" lvl="1" indent="-285750" algn="l" fontAlgn="base">
              <a:lnSpc>
                <a:spcPct val="80000"/>
              </a:lnSpc>
              <a:spcBef>
                <a:spcPts val="600"/>
              </a:spcBef>
              <a:buFont typeface="Wingdings" panose="05000000000000000000" pitchFamily="2" charset="2"/>
              <a:buChar char="Ø"/>
            </a:pPr>
            <a:r>
              <a:rPr lang="es-ES_tradnl" sz="2400" dirty="0">
                <a:cs typeface="Calibri"/>
              </a:rPr>
              <a:t>Envíe un correo electrónico trimestral a su Oficial de Contratación/Representante de Oficial de Contratación y pregunte sobre su desempeño: </a:t>
            </a:r>
            <a:r>
              <a:rPr lang="es-ES_tradnl" sz="2400" b="1" dirty="0">
                <a:cs typeface="Calibri"/>
              </a:rPr>
              <a:t>¿qué está haciendo bien y en qué áreas necesita mejorar?</a:t>
            </a:r>
          </a:p>
          <a:p>
            <a:pPr marL="749300" lvl="1" indent="-285750" algn="l" fontAlgn="base">
              <a:lnSpc>
                <a:spcPct val="80000"/>
              </a:lnSpc>
              <a:spcBef>
                <a:spcPts val="600"/>
              </a:spcBef>
              <a:buFont typeface="Wingdings" panose="05000000000000000000" pitchFamily="2" charset="2"/>
              <a:buChar char="Ø"/>
            </a:pPr>
            <a:r>
              <a:rPr lang="es-ES_tradnl" sz="2400" dirty="0">
                <a:cs typeface="Calibri"/>
              </a:rPr>
              <a:t>Aborde cualquier </a:t>
            </a:r>
            <a:r>
              <a:rPr lang="es-ES_tradnl" sz="2400" b="1" dirty="0">
                <a:cs typeface="Calibri"/>
              </a:rPr>
              <a:t>mejora de proceso </a:t>
            </a:r>
            <a:r>
              <a:rPr lang="es-ES_tradnl" sz="2400" dirty="0">
                <a:cs typeface="Calibri"/>
              </a:rPr>
              <a:t>que pueda ser beneficiosa para el Gobierno y para USTED.</a:t>
            </a:r>
          </a:p>
          <a:p>
            <a:pPr marL="749300" lvl="1" indent="-285750" algn="l" fontAlgn="base">
              <a:lnSpc>
                <a:spcPct val="80000"/>
              </a:lnSpc>
              <a:spcBef>
                <a:spcPts val="600"/>
              </a:spcBef>
              <a:spcAft>
                <a:spcPts val="1800"/>
              </a:spcAft>
              <a:buFont typeface="Wingdings" panose="05000000000000000000" pitchFamily="2" charset="2"/>
              <a:buChar char="Ø"/>
            </a:pPr>
            <a:r>
              <a:rPr lang="es-ES_tradnl" sz="2400" dirty="0">
                <a:cs typeface="Calibri"/>
              </a:rPr>
              <a:t>Los contratos están diseñados para ser una oportunidad de </a:t>
            </a:r>
            <a:r>
              <a:rPr lang="es-ES_tradnl" sz="2400" b="1" dirty="0">
                <a:cs typeface="Calibri"/>
              </a:rPr>
              <a:t>GANAR-GANAR</a:t>
            </a:r>
            <a:r>
              <a:rPr lang="es-ES_tradnl" sz="2400" dirty="0">
                <a:cs typeface="Calibri"/>
              </a:rPr>
              <a:t> para USTED como contratista y el Gobierno.</a:t>
            </a:r>
          </a:p>
          <a:p>
            <a:pPr marL="292100" indent="-285750" algn="l" fontAlgn="base">
              <a:lnSpc>
                <a:spcPct val="80000"/>
              </a:lnSpc>
              <a:spcBef>
                <a:spcPts val="600"/>
              </a:spcBef>
              <a:buFont typeface="Wingdings" panose="05000000000000000000" pitchFamily="2" charset="2"/>
              <a:buChar char="Ø"/>
            </a:pPr>
            <a:r>
              <a:rPr lang="es-ES_tradnl" sz="2400" dirty="0">
                <a:cs typeface="Calibri"/>
              </a:rPr>
              <a:t>Un proceso simplificado con evitación de costos en el futuro es un </a:t>
            </a:r>
            <a:r>
              <a:rPr lang="es-ES_tradnl" sz="2400" b="1" dirty="0">
                <a:cs typeface="Calibri"/>
              </a:rPr>
              <a:t>GANAR-GANAR.</a:t>
            </a:r>
          </a:p>
        </p:txBody>
      </p:sp>
      <p:sp>
        <p:nvSpPr>
          <p:cNvPr id="11" name="Slide Number Placeholder 10">
            <a:extLst>
              <a:ext uri="{FF2B5EF4-FFF2-40B4-BE49-F238E27FC236}">
                <a16:creationId xmlns:a16="http://schemas.microsoft.com/office/drawing/2014/main" id="{5BC236F7-8FB5-0159-1A40-8D7DC869B349}"/>
              </a:ext>
            </a:extLst>
          </p:cNvPr>
          <p:cNvSpPr>
            <a:spLocks noGrp="1"/>
          </p:cNvSpPr>
          <p:nvPr>
            <p:ph type="sldNum" sz="quarter" idx="12"/>
          </p:nvPr>
        </p:nvSpPr>
        <p:spPr/>
        <p:txBody>
          <a:bodyPr/>
          <a:lstStyle/>
          <a:p>
            <a:fld id="{262BAFDC-492D-CB4D-B02A-4A44B4604C8A}"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418488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258989"/>
            <a:ext cx="9144000" cy="1294071"/>
          </a:xfrm>
          <a:prstGeom prst="rect">
            <a:avLst/>
          </a:prstGeom>
        </p:spPr>
        <p:txBody>
          <a:bodyPr vert="horz" wrap="square" lIns="0" tIns="62356" rIns="0" bIns="0" rtlCol="0">
            <a:spAutoFit/>
          </a:bodyPr>
          <a:lstStyle/>
          <a:p>
            <a:pPr algn="ctr">
              <a:lnSpc>
                <a:spcPct val="100000"/>
              </a:lnSpc>
              <a:spcBef>
                <a:spcPts val="95"/>
              </a:spcBef>
            </a:pPr>
            <a:r>
              <a:rPr lang="en-US" sz="4000" b="1" dirty="0">
                <a:latin typeface="Calibri"/>
                <a:cs typeface="Calibri"/>
              </a:rPr>
              <a:t>¿POR QUÉ ES IMPORTANTE EL RENDIMIENTO?</a:t>
            </a:r>
            <a:endParaRPr lang="en-US" sz="4000" dirty="0">
              <a:latin typeface="Calibri"/>
              <a:cs typeface="Calibri"/>
            </a:endParaRPr>
          </a:p>
        </p:txBody>
      </p:sp>
      <p:sp>
        <p:nvSpPr>
          <p:cNvPr id="10" name="object 6"/>
          <p:cNvSpPr txBox="1">
            <a:spLocks noGrp="1"/>
          </p:cNvSpPr>
          <p:nvPr>
            <p:ph idx="1"/>
          </p:nvPr>
        </p:nvSpPr>
        <p:spPr>
          <a:xfrm>
            <a:off x="260953" y="1972221"/>
            <a:ext cx="8622094" cy="4459554"/>
          </a:xfrm>
          <a:prstGeom prst="rect">
            <a:avLst/>
          </a:prstGeom>
        </p:spPr>
        <p:txBody>
          <a:bodyPr vert="horz" wrap="square" lIns="0" tIns="12065" rIns="0" bIns="0" rtlCol="0">
            <a:spAutoFit/>
          </a:bodyPr>
          <a:lstStyle/>
          <a:p>
            <a:pPr marL="52387" lvl="1" algn="l">
              <a:spcBef>
                <a:spcPts val="600"/>
              </a:spcBef>
            </a:pPr>
            <a:r>
              <a:rPr lang="es-ES_tradnl" sz="2400" b="1" i="1" kern="100" dirty="0">
                <a:ea typeface="Calibri" panose="020F0502020204030204" pitchFamily="34" charset="0"/>
                <a:cs typeface="Times New Roman" panose="02020603050405020304" pitchFamily="18" charset="0"/>
              </a:rPr>
              <a:t>Cada contrato es diferente. ¿Qué puede hacer para asegurar una calificación de desempeño exitosa?</a:t>
            </a:r>
          </a:p>
          <a:p>
            <a:pPr marL="285750" marR="0" indent="-285750" algn="l">
              <a:spcBef>
                <a:spcPts val="600"/>
              </a:spcBef>
              <a:buFont typeface="Wingdings" pitchFamily="2" charset="2"/>
              <a:buChar char="Ø"/>
            </a:pPr>
            <a:r>
              <a:rPr lang="es-ES_tradnl" sz="2400" b="1" kern="100" dirty="0">
                <a:ea typeface="Calibri" panose="020F0502020204030204" pitchFamily="34" charset="0"/>
                <a:cs typeface="Times New Roman" panose="02020603050405020304" pitchFamily="18" charset="0"/>
              </a:rPr>
              <a:t>Su desempeño está siendo monitoreado y será calificado anualmente al finalizar y según sea necesario.</a:t>
            </a:r>
          </a:p>
          <a:p>
            <a:pPr lvl="2" indent="-285750" algn="l">
              <a:spcBef>
                <a:spcPts val="600"/>
              </a:spcBef>
              <a:buFont typeface="Wingdings" pitchFamily="2" charset="2"/>
              <a:buChar char="Ø"/>
            </a:pPr>
            <a:r>
              <a:rPr lang="es-ES_tradnl" sz="2400" b="1" kern="100" dirty="0">
                <a:ea typeface="Calibri" panose="020F0502020204030204" pitchFamily="34" charset="0"/>
                <a:cs typeface="Times New Roman" panose="02020603050405020304" pitchFamily="18" charset="0"/>
              </a:rPr>
              <a:t>Contratos de Suministros y Servicios.</a:t>
            </a:r>
          </a:p>
          <a:p>
            <a:pPr marL="1257300" lvl="3" indent="-171450" algn="l">
              <a:spcBef>
                <a:spcPts val="600"/>
              </a:spcBef>
              <a:buFont typeface="Wingdings" pitchFamily="2" charset="2"/>
              <a:buChar char="Ø"/>
            </a:pPr>
            <a:r>
              <a:rPr lang="es-ES_tradnl" sz="2400" kern="100" dirty="0">
                <a:ea typeface="Calibri" panose="020F0502020204030204" pitchFamily="34" charset="0"/>
                <a:cs typeface="Times New Roman" panose="02020603050405020304" pitchFamily="18" charset="0"/>
              </a:rPr>
              <a:t>Sistema de Informes de Evaluación del Desempeño del Contratista (CPARS).</a:t>
            </a:r>
          </a:p>
          <a:p>
            <a:pPr marL="1257300" lvl="3" indent="-171450" algn="l">
              <a:spcBef>
                <a:spcPts val="600"/>
              </a:spcBef>
              <a:buFont typeface="Wingdings" pitchFamily="2" charset="2"/>
              <a:buChar char="Ø"/>
            </a:pPr>
            <a:r>
              <a:rPr lang="es-ES_tradnl" sz="2400" kern="100" dirty="0">
                <a:ea typeface="Calibri" panose="020F0502020204030204" pitchFamily="34" charset="0"/>
                <a:cs typeface="Times New Roman" panose="02020603050405020304" pitchFamily="18" charset="0"/>
              </a:rPr>
              <a:t>Cuestionarios de Desempeño Pasado enviados de una entidad gubernamental a otra</a:t>
            </a:r>
            <a:r>
              <a:rPr lang="es-ES_tradnl" sz="2400" b="1" kern="100" dirty="0">
                <a:ea typeface="Calibri" panose="020F0502020204030204" pitchFamily="34" charset="0"/>
                <a:cs typeface="Times New Roman" panose="02020603050405020304" pitchFamily="18" charset="0"/>
              </a:rPr>
              <a:t>.</a:t>
            </a:r>
          </a:p>
          <a:p>
            <a:pPr marL="742950" lvl="1" indent="-285750" algn="l">
              <a:spcBef>
                <a:spcPts val="600"/>
              </a:spcBef>
              <a:buFont typeface="Wingdings" pitchFamily="2" charset="2"/>
              <a:buChar char="Ø"/>
            </a:pPr>
            <a:r>
              <a:rPr lang="es-ES_tradnl" sz="2400" kern="100" dirty="0">
                <a:ea typeface="Calibri" panose="020F0502020204030204" pitchFamily="34" charset="0"/>
                <a:cs typeface="Times New Roman" panose="02020603050405020304" pitchFamily="18" charset="0"/>
              </a:rPr>
              <a:t>Mantenga su calificación al día: no se sorprenda, mantenga toda la documentación relevante a su desempeño.</a:t>
            </a:r>
            <a:endParaRPr lang="en-US" sz="1600" i="1" kern="100" dirty="0">
              <a:effectLst/>
              <a:latin typeface="+mn-lt"/>
              <a:ea typeface="Calibri" panose="020F0502020204030204" pitchFamily="34"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A669446-490A-D460-456F-6BEEC8FDFDE2}"/>
              </a:ext>
            </a:extLst>
          </p:cNvPr>
          <p:cNvSpPr>
            <a:spLocks noGrp="1"/>
          </p:cNvSpPr>
          <p:nvPr>
            <p:ph type="sldNum" sz="quarter" idx="12"/>
          </p:nvPr>
        </p:nvSpPr>
        <p:spPr/>
        <p:txBody>
          <a:bodyPr/>
          <a:lstStyle/>
          <a:p>
            <a:fld id="{262BAFDC-492D-CB4D-B02A-4A44B4604C8A}"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348677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33400"/>
            <a:ext cx="9143999" cy="678518"/>
          </a:xfrm>
          <a:prstGeom prst="rect">
            <a:avLst/>
          </a:prstGeom>
        </p:spPr>
        <p:txBody>
          <a:bodyPr vert="horz" wrap="square" lIns="0" tIns="62356" rIns="0" bIns="0" rtlCol="0">
            <a:spAutoFit/>
          </a:bodyPr>
          <a:lstStyle/>
          <a:p>
            <a:pPr algn="ctr">
              <a:lnSpc>
                <a:spcPct val="100000"/>
              </a:lnSpc>
              <a:spcBef>
                <a:spcPts val="95"/>
              </a:spcBef>
            </a:pPr>
            <a:r>
              <a:rPr lang="en-US" sz="4000" b="1" dirty="0">
                <a:latin typeface="Calibri"/>
                <a:cs typeface="Calibri"/>
              </a:rPr>
              <a:t>AGENDA</a:t>
            </a:r>
            <a:endParaRPr sz="4000" dirty="0">
              <a:latin typeface="Calibri"/>
              <a:cs typeface="Calibri"/>
            </a:endParaRPr>
          </a:p>
        </p:txBody>
      </p:sp>
      <p:sp>
        <p:nvSpPr>
          <p:cNvPr id="6" name="object 6"/>
          <p:cNvSpPr txBox="1"/>
          <p:nvPr/>
        </p:nvSpPr>
        <p:spPr>
          <a:xfrm>
            <a:off x="628650" y="1993516"/>
            <a:ext cx="7565349" cy="4587794"/>
          </a:xfrm>
          <a:prstGeom prst="rect">
            <a:avLst/>
          </a:prstGeom>
        </p:spPr>
        <p:txBody>
          <a:bodyPr vert="horz" wrap="square" lIns="0" tIns="12065" rIns="0" bIns="0" rtlCol="0">
            <a:spAutoFit/>
          </a:bodyPr>
          <a:lstStyle/>
          <a:p>
            <a:pPr marL="355600" indent="-457200">
              <a:spcBef>
                <a:spcPts val="95"/>
              </a:spcBef>
              <a:spcAft>
                <a:spcPts val="300"/>
              </a:spcAft>
              <a:buFont typeface="Wingdings" panose="05000000000000000000" pitchFamily="2" charset="2"/>
              <a:buChar char="Ø"/>
            </a:pPr>
            <a:r>
              <a:rPr lang="es-ES_tradnl" sz="2400" dirty="0">
                <a:latin typeface="+mn-lt"/>
                <a:cs typeface="Calibri"/>
              </a:rPr>
              <a:t>Pronóstico del USDA 
Pagina de Internet </a:t>
            </a:r>
          </a:p>
          <a:p>
            <a:pPr marL="355600" indent="-457200">
              <a:spcBef>
                <a:spcPts val="95"/>
              </a:spcBef>
              <a:spcAft>
                <a:spcPts val="300"/>
              </a:spcAft>
              <a:buFont typeface="Wingdings" panose="05000000000000000000" pitchFamily="2" charset="2"/>
              <a:buChar char="Ø"/>
            </a:pPr>
            <a:r>
              <a:rPr lang="es-ES_tradnl" sz="2400" dirty="0">
                <a:latin typeface="+mn-lt"/>
                <a:cs typeface="Calibri"/>
              </a:rPr>
              <a:t>Consejos y trucos
El USDA quiere escuchar de USTED</a:t>
            </a:r>
          </a:p>
          <a:p>
            <a:pPr marL="355600" indent="-457200">
              <a:spcBef>
                <a:spcPts val="95"/>
              </a:spcBef>
              <a:buFont typeface="Wingdings" panose="05000000000000000000" pitchFamily="2" charset="2"/>
              <a:buChar char="Ø"/>
            </a:pPr>
            <a:r>
              <a:rPr lang="es-ES_tradnl" sz="2400" dirty="0">
                <a:latin typeface="+mn-lt"/>
                <a:cs typeface="Calibri"/>
              </a:rPr>
              <a:t>La solicitud está fuera: ¿Qué debería hacer USTED a  </a:t>
            </a:r>
          </a:p>
          <a:p>
            <a:pPr>
              <a:spcBef>
                <a:spcPts val="95"/>
              </a:spcBef>
              <a:spcAft>
                <a:spcPts val="300"/>
              </a:spcAft>
            </a:pPr>
            <a:r>
              <a:rPr lang="es-ES_tradnl" sz="2400" dirty="0">
                <a:latin typeface="+mn-lt"/>
                <a:cs typeface="Calibri"/>
              </a:rPr>
              <a:t>       continuación?</a:t>
            </a:r>
          </a:p>
          <a:p>
            <a:pPr marL="355600" indent="-457200">
              <a:spcBef>
                <a:spcPts val="95"/>
              </a:spcBef>
              <a:spcAft>
                <a:spcPts val="300"/>
              </a:spcAft>
              <a:buFont typeface="Wingdings" panose="05000000000000000000" pitchFamily="2" charset="2"/>
              <a:buChar char="Ø"/>
            </a:pPr>
            <a:r>
              <a:rPr lang="es-ES_tradnl" sz="2400" dirty="0">
                <a:latin typeface="+mn-lt"/>
                <a:cs typeface="Calibri"/>
              </a:rPr>
              <a:t>Oportunidades de sub-contratación “EQUIPOS”</a:t>
            </a:r>
          </a:p>
          <a:p>
            <a:pPr marL="355600" indent="-457200">
              <a:spcBef>
                <a:spcPts val="95"/>
              </a:spcBef>
              <a:spcAft>
                <a:spcPts val="300"/>
              </a:spcAft>
              <a:buFont typeface="Wingdings" panose="05000000000000000000" pitchFamily="2" charset="2"/>
              <a:buChar char="Ø"/>
            </a:pPr>
            <a:r>
              <a:rPr lang="es-ES_tradnl" sz="2400" dirty="0">
                <a:latin typeface="+mn-lt"/>
                <a:cs typeface="Calibri"/>
              </a:rPr>
              <a:t>¡Felicidades! ¡USTED GANÓ!</a:t>
            </a:r>
          </a:p>
          <a:p>
            <a:pPr marL="355600" indent="-457200">
              <a:spcBef>
                <a:spcPts val="95"/>
              </a:spcBef>
              <a:spcAft>
                <a:spcPts val="300"/>
              </a:spcAft>
              <a:buFont typeface="Wingdings" panose="05000000000000000000" pitchFamily="2" charset="2"/>
              <a:buChar char="Ø"/>
            </a:pPr>
            <a:r>
              <a:rPr lang="es-ES_tradnl" sz="2400" dirty="0">
                <a:latin typeface="+mn-lt"/>
                <a:cs typeface="Calibri"/>
              </a:rPr>
              <a:t>Lo que importa AHORA</a:t>
            </a:r>
          </a:p>
          <a:p>
            <a:pPr marL="355600" indent="-457200">
              <a:lnSpc>
                <a:spcPct val="100000"/>
              </a:lnSpc>
              <a:spcBef>
                <a:spcPts val="95"/>
              </a:spcBef>
              <a:spcAft>
                <a:spcPts val="300"/>
              </a:spcAft>
              <a:buFont typeface="Wingdings" panose="05000000000000000000" pitchFamily="2" charset="2"/>
              <a:buChar char="Ø"/>
            </a:pPr>
            <a:r>
              <a:rPr lang="es-ES_tradnl" sz="2400" dirty="0">
                <a:latin typeface="+mn-lt"/>
                <a:cs typeface="Calibri"/>
              </a:rPr>
              <a:t>¿Por qué es importante el rendimiento?</a:t>
            </a:r>
          </a:p>
          <a:p>
            <a:pPr marL="355600" indent="-457200">
              <a:lnSpc>
                <a:spcPct val="100000"/>
              </a:lnSpc>
              <a:spcBef>
                <a:spcPts val="95"/>
              </a:spcBef>
              <a:buFont typeface="Wingdings" panose="05000000000000000000" pitchFamily="2" charset="2"/>
              <a:buChar char="Ø"/>
            </a:pPr>
            <a:r>
              <a:rPr lang="es-ES_tradnl" sz="2400" dirty="0">
                <a:latin typeface="+mn-lt"/>
                <a:cs typeface="Calibri"/>
              </a:rPr>
              <a:t>QR Codigo para USDA</a:t>
            </a:r>
          </a:p>
        </p:txBody>
      </p:sp>
      <p:sp>
        <p:nvSpPr>
          <p:cNvPr id="10" name="Slide Number Placeholder 9">
            <a:extLst>
              <a:ext uri="{FF2B5EF4-FFF2-40B4-BE49-F238E27FC236}">
                <a16:creationId xmlns:a16="http://schemas.microsoft.com/office/drawing/2014/main" id="{47721F8A-3540-512E-8483-568519A03D48}"/>
              </a:ext>
            </a:extLst>
          </p:cNvPr>
          <p:cNvSpPr>
            <a:spLocks noGrp="1"/>
          </p:cNvSpPr>
          <p:nvPr>
            <p:ph type="sldNum" sz="quarter" idx="12"/>
          </p:nvPr>
        </p:nvSpPr>
        <p:spPr/>
        <p:txBody>
          <a:bodyPr/>
          <a:lstStyle/>
          <a:p>
            <a:fld id="{262BAFDC-492D-CB4D-B02A-4A44B4604C8A}" type="slidenum">
              <a:rPr lang="en-US" smtClean="0">
                <a:solidFill>
                  <a:schemeClr val="tx1"/>
                </a:solidFill>
              </a:r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263771"/>
            <a:ext cx="9144000" cy="1294071"/>
          </a:xfrm>
          <a:prstGeom prst="rect">
            <a:avLst/>
          </a:prstGeom>
        </p:spPr>
        <p:txBody>
          <a:bodyPr vert="horz" wrap="square" lIns="0" tIns="62356" rIns="0" bIns="0" rtlCol="0">
            <a:spAutoFit/>
          </a:bodyPr>
          <a:lstStyle/>
          <a:p>
            <a:pPr algn="ctr">
              <a:lnSpc>
                <a:spcPct val="100000"/>
              </a:lnSpc>
              <a:spcBef>
                <a:spcPts val="95"/>
              </a:spcBef>
            </a:pPr>
            <a:r>
              <a:rPr lang="en-US" sz="4000" b="1" dirty="0">
                <a:latin typeface="Calibri"/>
                <a:cs typeface="Calibri"/>
              </a:rPr>
              <a:t>¿POR QUÉ ES IMPORTANTE EL RENDIMIENTO? (</a:t>
            </a:r>
            <a:r>
              <a:rPr lang="en-US" sz="4000" b="1" dirty="0" err="1">
                <a:latin typeface="Calibri"/>
                <a:cs typeface="Calibri"/>
              </a:rPr>
              <a:t>con’t</a:t>
            </a:r>
            <a:r>
              <a:rPr lang="en-US" sz="4000" b="1" dirty="0">
                <a:latin typeface="Calibri"/>
                <a:cs typeface="Calibri"/>
              </a:rPr>
              <a:t>)</a:t>
            </a:r>
            <a:endParaRPr lang="en-US" sz="4000" dirty="0">
              <a:latin typeface="Calibri"/>
              <a:cs typeface="Calibri"/>
            </a:endParaRPr>
          </a:p>
        </p:txBody>
      </p:sp>
      <p:sp>
        <p:nvSpPr>
          <p:cNvPr id="10" name="object 6"/>
          <p:cNvSpPr txBox="1">
            <a:spLocks noGrp="1"/>
          </p:cNvSpPr>
          <p:nvPr>
            <p:ph idx="1"/>
          </p:nvPr>
        </p:nvSpPr>
        <p:spPr>
          <a:xfrm>
            <a:off x="245723" y="1998336"/>
            <a:ext cx="8622094" cy="4013278"/>
          </a:xfrm>
          <a:prstGeom prst="rect">
            <a:avLst/>
          </a:prstGeom>
        </p:spPr>
        <p:txBody>
          <a:bodyPr vert="horz" wrap="square" lIns="0" tIns="12065" rIns="0" bIns="0" rtlCol="0">
            <a:spAutoFit/>
          </a:bodyPr>
          <a:lstStyle/>
          <a:p>
            <a:pPr marL="742950" lvl="1" indent="-285750" algn="l">
              <a:spcBef>
                <a:spcPts val="600"/>
              </a:spcBef>
              <a:buFont typeface="Wingdings" pitchFamily="2" charset="2"/>
              <a:buChar char="Ø"/>
            </a:pPr>
            <a:r>
              <a:rPr lang="es-ES_tradnl" sz="2400" b="1" kern="100" dirty="0">
                <a:ea typeface="Calibri" panose="020F0502020204030204" pitchFamily="34" charset="0"/>
                <a:cs typeface="Times New Roman" panose="02020603050405020304" pitchFamily="18" charset="0"/>
              </a:rPr>
              <a:t>¿Qué hace?</a:t>
            </a:r>
            <a:r>
              <a:rPr lang="es-ES_tradnl" sz="2400" kern="100" dirty="0">
                <a:ea typeface="Calibri" panose="020F0502020204030204" pitchFamily="34" charset="0"/>
                <a:cs typeface="Times New Roman" panose="02020603050405020304" pitchFamily="18" charset="0"/>
              </a:rPr>
              <a:t> Proporciona </a:t>
            </a:r>
            <a:r>
              <a:rPr lang="es-ES_tradnl" sz="2400" b="1" kern="100" dirty="0">
                <a:ea typeface="Calibri" panose="020F0502020204030204" pitchFamily="34" charset="0"/>
                <a:cs typeface="Times New Roman" panose="02020603050405020304" pitchFamily="18" charset="0"/>
              </a:rPr>
              <a:t>fortalezas y debilidades </a:t>
            </a:r>
            <a:r>
              <a:rPr lang="es-ES_tradnl" sz="2400" kern="100" dirty="0">
                <a:ea typeface="Calibri" panose="020F0502020204030204" pitchFamily="34" charset="0"/>
                <a:cs typeface="Times New Roman" panose="02020603050405020304" pitchFamily="18" charset="0"/>
              </a:rPr>
              <a:t>de los contratistas. Captura información actual, completa y precisa. Se usa para </a:t>
            </a:r>
            <a:r>
              <a:rPr lang="es-ES_tradnl" sz="2400" b="1" kern="100" dirty="0">
                <a:ea typeface="Calibri" panose="020F0502020204030204" pitchFamily="34" charset="0"/>
                <a:cs typeface="Times New Roman" panose="02020603050405020304" pitchFamily="18" charset="0"/>
              </a:rPr>
              <a:t>determinar la capacidad del contratista(s) </a:t>
            </a:r>
            <a:r>
              <a:rPr lang="es-ES_tradnl" sz="2400" kern="100" dirty="0">
                <a:ea typeface="Calibri" panose="020F0502020204030204" pitchFamily="34" charset="0"/>
                <a:cs typeface="Times New Roman" panose="02020603050405020304" pitchFamily="18" charset="0"/>
              </a:rPr>
              <a:t>en requisitos futuros.</a:t>
            </a:r>
          </a:p>
          <a:p>
            <a:pPr marL="285750" marR="0" indent="-285750" algn="l">
              <a:spcBef>
                <a:spcPts val="600"/>
              </a:spcBef>
              <a:buFont typeface="Wingdings" pitchFamily="2" charset="2"/>
              <a:buChar char="Ø"/>
            </a:pPr>
            <a:r>
              <a:rPr lang="es-ES_tradnl" sz="2400" b="1" kern="100" dirty="0">
                <a:ea typeface="Calibri" panose="020F0502020204030204" pitchFamily="34" charset="0"/>
                <a:cs typeface="Times New Roman" panose="02020603050405020304" pitchFamily="18" charset="0"/>
              </a:rPr>
              <a:t>Cumpla o Supere los Objetivos de Entrega.</a:t>
            </a:r>
          </a:p>
          <a:p>
            <a:pPr marL="742950" lvl="1" indent="-285750" algn="l">
              <a:spcBef>
                <a:spcPts val="600"/>
              </a:spcBef>
              <a:buFont typeface="Wingdings" pitchFamily="2" charset="2"/>
              <a:buChar char="Ø"/>
            </a:pPr>
            <a:r>
              <a:rPr lang="es-ES_tradnl" sz="2400" kern="100" dirty="0">
                <a:ea typeface="Calibri" panose="020F0502020204030204" pitchFamily="34" charset="0"/>
                <a:cs typeface="Times New Roman" panose="02020603050405020304" pitchFamily="18" charset="0"/>
              </a:rPr>
              <a:t>Resalte los objetivos principales.</a:t>
            </a:r>
          </a:p>
          <a:p>
            <a:pPr marL="742950" lvl="1" indent="-285750" algn="l">
              <a:spcBef>
                <a:spcPts val="600"/>
              </a:spcBef>
              <a:buFont typeface="Wingdings" pitchFamily="2" charset="2"/>
              <a:buChar char="Ø"/>
            </a:pPr>
            <a:r>
              <a:rPr lang="es-ES_tradnl" sz="2400" kern="100" dirty="0">
                <a:ea typeface="Calibri" panose="020F0502020204030204" pitchFamily="34" charset="0"/>
                <a:cs typeface="Times New Roman" panose="02020603050405020304" pitchFamily="18" charset="0"/>
              </a:rPr>
              <a:t>No se desvíe del camino crítico.</a:t>
            </a:r>
          </a:p>
          <a:p>
            <a:pPr marL="742950" lvl="1" indent="-285750" algn="l">
              <a:spcBef>
                <a:spcPts val="600"/>
              </a:spcBef>
              <a:buFont typeface="Wingdings" pitchFamily="2" charset="2"/>
              <a:buChar char="Ø"/>
            </a:pPr>
            <a:r>
              <a:rPr lang="es-ES_tradnl" sz="2400" kern="100" dirty="0">
                <a:ea typeface="Calibri" panose="020F0502020204030204" pitchFamily="34" charset="0"/>
                <a:cs typeface="Times New Roman" panose="02020603050405020304" pitchFamily="18" charset="0"/>
              </a:rPr>
              <a:t>Monitoree su progreso y sepa en tiempo real si está adelantado o atrasado en los objetivos establecidos y en la finalización general.</a:t>
            </a:r>
          </a:p>
        </p:txBody>
      </p:sp>
      <p:sp>
        <p:nvSpPr>
          <p:cNvPr id="11" name="Slide Number Placeholder 10">
            <a:extLst>
              <a:ext uri="{FF2B5EF4-FFF2-40B4-BE49-F238E27FC236}">
                <a16:creationId xmlns:a16="http://schemas.microsoft.com/office/drawing/2014/main" id="{DA669446-490A-D460-456F-6BEEC8FDFDE2}"/>
              </a:ext>
            </a:extLst>
          </p:cNvPr>
          <p:cNvSpPr>
            <a:spLocks noGrp="1"/>
          </p:cNvSpPr>
          <p:nvPr>
            <p:ph type="sldNum" sz="quarter" idx="12"/>
          </p:nvPr>
        </p:nvSpPr>
        <p:spPr/>
        <p:txBody>
          <a:bodyPr/>
          <a:lstStyle/>
          <a:p>
            <a:fld id="{262BAFDC-492D-CB4D-B02A-4A44B4604C8A}"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342034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188F3-AFD7-E4E7-B129-4ED1FD4F3D18}"/>
              </a:ext>
            </a:extLst>
          </p:cNvPr>
          <p:cNvSpPr>
            <a:spLocks noGrp="1"/>
          </p:cNvSpPr>
          <p:nvPr>
            <p:ph type="title"/>
          </p:nvPr>
        </p:nvSpPr>
        <p:spPr>
          <a:xfrm>
            <a:off x="0" y="304800"/>
            <a:ext cx="9144000" cy="1325563"/>
          </a:xfrm>
        </p:spPr>
        <p:txBody>
          <a:bodyPr>
            <a:normAutofit/>
          </a:bodyPr>
          <a:lstStyle/>
          <a:p>
            <a:pPr algn="ctr"/>
            <a:r>
              <a:rPr lang="es-ES" sz="4000" b="1" dirty="0">
                <a:latin typeface="+mn-lt"/>
              </a:rPr>
              <a:t>GUÍA DE REFERENCIA RÁPIDA PARA CONTRATAR CON EL USDA</a:t>
            </a:r>
            <a:endParaRPr lang="en-US" sz="4000" b="1" dirty="0">
              <a:latin typeface="+mn-lt"/>
            </a:endParaRPr>
          </a:p>
        </p:txBody>
      </p:sp>
      <p:pic>
        <p:nvPicPr>
          <p:cNvPr id="6" name="Content Placeholder 5" descr="Un código QR con puntos negros">
            <a:extLst>
              <a:ext uri="{FF2B5EF4-FFF2-40B4-BE49-F238E27FC236}">
                <a16:creationId xmlns:a16="http://schemas.microsoft.com/office/drawing/2014/main" id="{F84BDE45-13A4-987D-C0C5-A384301967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2590800"/>
            <a:ext cx="3886200" cy="3200400"/>
          </a:xfrm>
        </p:spPr>
      </p:pic>
      <p:sp>
        <p:nvSpPr>
          <p:cNvPr id="3" name="Slide Number Placeholder 2">
            <a:extLst>
              <a:ext uri="{FF2B5EF4-FFF2-40B4-BE49-F238E27FC236}">
                <a16:creationId xmlns:a16="http://schemas.microsoft.com/office/drawing/2014/main" id="{2C72F9ED-DBB4-EA53-9E2F-DDA724898125}"/>
              </a:ext>
            </a:extLst>
          </p:cNvPr>
          <p:cNvSpPr>
            <a:spLocks noGrp="1"/>
          </p:cNvSpPr>
          <p:nvPr>
            <p:ph type="sldNum" sz="quarter" idx="12"/>
          </p:nvPr>
        </p:nvSpPr>
        <p:spPr/>
        <p:txBody>
          <a:bodyPr/>
          <a:lstStyle/>
          <a:p>
            <a:fld id="{262BAFDC-492D-CB4D-B02A-4A44B4604C8A}"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178039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14E68C99-4545-BC81-D107-859F31785781}"/>
              </a:ext>
            </a:extLst>
          </p:cNvPr>
          <p:cNvSpPr txBox="1">
            <a:spLocks noGrp="1"/>
          </p:cNvSpPr>
          <p:nvPr>
            <p:ph type="title"/>
          </p:nvPr>
        </p:nvSpPr>
        <p:spPr>
          <a:xfrm>
            <a:off x="0" y="457200"/>
            <a:ext cx="9144000" cy="678518"/>
          </a:xfrm>
          <a:prstGeom prst="rect">
            <a:avLst/>
          </a:prstGeom>
        </p:spPr>
        <p:txBody>
          <a:bodyPr vert="horz" wrap="square" lIns="0" tIns="62356" rIns="0" bIns="0" rtlCol="0">
            <a:spAutoFit/>
          </a:bodyPr>
          <a:lstStyle/>
          <a:p>
            <a:pPr algn="ctr">
              <a:spcBef>
                <a:spcPts val="95"/>
              </a:spcBef>
            </a:pPr>
            <a:r>
              <a:rPr lang="en-US" sz="4000" b="1" dirty="0">
                <a:latin typeface="+mn-lt"/>
                <a:cs typeface="Calibri"/>
              </a:rPr>
              <a:t>¿PREGUNTAS?</a:t>
            </a:r>
            <a:endParaRPr lang="en-US" sz="4000" dirty="0">
              <a:latin typeface="Calibri"/>
              <a:cs typeface="Calibri"/>
            </a:endParaRPr>
          </a:p>
        </p:txBody>
      </p:sp>
      <p:pic>
        <p:nvPicPr>
          <p:cNvPr id="13" name="Picture 5" descr="imagen que muestra un signo de interrogación amarillo">
            <a:extLst>
              <a:ext uri="{FF2B5EF4-FFF2-40B4-BE49-F238E27FC236}">
                <a16:creationId xmlns:a16="http://schemas.microsoft.com/office/drawing/2014/main" id="{C73F3B3A-30CC-FB55-1460-A4D2ECCF9A6C}"/>
              </a:ext>
            </a:extLst>
          </p:cNvPr>
          <p:cNvPicPr>
            <a:picLocks noChangeAspect="1"/>
          </p:cNvPicPr>
          <p:nvPr/>
        </p:nvPicPr>
        <p:blipFill rotWithShape="1">
          <a:blip r:embed="rId2"/>
          <a:srcRect l="39518" r="17165" b="1"/>
          <a:stretch/>
        </p:blipFill>
        <p:spPr>
          <a:xfrm>
            <a:off x="0" y="1752600"/>
            <a:ext cx="9143999" cy="5105400"/>
          </a:xfrm>
          <a:prstGeom prst="rect">
            <a:avLst/>
          </a:prstGeom>
        </p:spPr>
      </p:pic>
      <p:sp>
        <p:nvSpPr>
          <p:cNvPr id="3" name="Slide Number Placeholder 2">
            <a:extLst>
              <a:ext uri="{FF2B5EF4-FFF2-40B4-BE49-F238E27FC236}">
                <a16:creationId xmlns:a16="http://schemas.microsoft.com/office/drawing/2014/main" id="{69375E63-835F-07D1-20AC-705E41DAE621}"/>
              </a:ext>
            </a:extLst>
          </p:cNvPr>
          <p:cNvSpPr>
            <a:spLocks noGrp="1"/>
          </p:cNvSpPr>
          <p:nvPr>
            <p:ph type="sldNum" sz="quarter" idx="12"/>
          </p:nvPr>
        </p:nvSpPr>
        <p:spPr>
          <a:xfrm>
            <a:off x="8077200" y="6126099"/>
            <a:ext cx="503681" cy="549402"/>
          </a:xfrm>
        </p:spPr>
        <p:txBody>
          <a:bodyPr vert="horz" wrap="square" lIns="68580" tIns="34290" rIns="68580" bIns="34290" rtlCol="0" anchor="ctr">
            <a:noAutofit/>
          </a:bodyPr>
          <a:lstStyle/>
          <a:p>
            <a:pPr defTabSz="685800">
              <a:spcAft>
                <a:spcPts val="450"/>
              </a:spcAft>
              <a:defRPr/>
            </a:pPr>
            <a:fld id="{262BAFDC-492D-CB4D-B02A-4A44B4604C8A}" type="slidenum">
              <a:rPr lang="en-US" sz="2000">
                <a:solidFill>
                  <a:srgbClr val="FFFFFF"/>
                </a:solidFill>
                <a:latin typeface="Calibri" panose="020F0502020204030204"/>
              </a:rPr>
              <a:pPr defTabSz="685800">
                <a:spcAft>
                  <a:spcPts val="450"/>
                </a:spcAft>
                <a:defRPr/>
              </a:pPr>
              <a:t>22</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426176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33400"/>
            <a:ext cx="9144000" cy="678518"/>
          </a:xfrm>
          <a:prstGeom prst="rect">
            <a:avLst/>
          </a:prstGeom>
        </p:spPr>
        <p:txBody>
          <a:bodyPr vert="horz" wrap="square" lIns="0" tIns="62356" rIns="0" bIns="0" rtlCol="0">
            <a:spAutoFit/>
          </a:bodyPr>
          <a:lstStyle/>
          <a:p>
            <a:pPr algn="ctr">
              <a:lnSpc>
                <a:spcPct val="100000"/>
              </a:lnSpc>
              <a:spcBef>
                <a:spcPts val="95"/>
              </a:spcBef>
            </a:pPr>
            <a:r>
              <a:rPr lang="es-ES_tradnl" sz="4000" b="1" dirty="0">
                <a:latin typeface="Calibri"/>
                <a:cs typeface="Calibri"/>
              </a:rPr>
              <a:t>PRONÓSTICO</a:t>
            </a:r>
            <a:r>
              <a:rPr lang="en-US" sz="4000" b="1" dirty="0">
                <a:latin typeface="Calibri"/>
                <a:cs typeface="Calibri"/>
              </a:rPr>
              <a:t> DEL USDA</a:t>
            </a:r>
            <a:endParaRPr lang="en-US" sz="4000" dirty="0">
              <a:latin typeface="Calibri"/>
              <a:cs typeface="Calibri"/>
            </a:endParaRPr>
          </a:p>
        </p:txBody>
      </p:sp>
      <p:sp>
        <p:nvSpPr>
          <p:cNvPr id="10" name="object 6"/>
          <p:cNvSpPr txBox="1">
            <a:spLocks noGrp="1"/>
          </p:cNvSpPr>
          <p:nvPr>
            <p:ph idx="1"/>
          </p:nvPr>
        </p:nvSpPr>
        <p:spPr>
          <a:xfrm>
            <a:off x="391731" y="1944306"/>
            <a:ext cx="8447469" cy="4593309"/>
          </a:xfrm>
          <a:prstGeom prst="rect">
            <a:avLst/>
          </a:prstGeom>
        </p:spPr>
        <p:txBody>
          <a:bodyPr vert="horz" wrap="square" lIns="0" tIns="12065" rIns="0" bIns="0" rtlCol="0">
            <a:spAutoFit/>
          </a:bodyPr>
          <a:lstStyle/>
          <a:p>
            <a:pPr marL="342900" lvl="1" indent="-342900" algn="l">
              <a:spcBef>
                <a:spcPts val="1490"/>
              </a:spcBef>
              <a:spcAft>
                <a:spcPts val="300"/>
              </a:spcAft>
              <a:buFont typeface="Wingdings" panose="05000000000000000000" pitchFamily="2" charset="2"/>
              <a:buChar char="Ø"/>
            </a:pPr>
            <a:r>
              <a:rPr lang="es-ES_tradnl" sz="2400" kern="100" dirty="0">
                <a:ea typeface="Calibri" panose="020F0502020204030204" pitchFamily="34" charset="0"/>
                <a:cs typeface="Calibri" panose="020F0502020204030204" pitchFamily="34" charset="0"/>
              </a:rPr>
              <a:t>La herramienta de </a:t>
            </a:r>
            <a:r>
              <a:rPr lang="es-ES_tradnl" sz="2400" b="1" kern="100" dirty="0">
                <a:ea typeface="Calibri" panose="020F0502020204030204" pitchFamily="34" charset="0"/>
                <a:cs typeface="Calibri" panose="020F0502020204030204" pitchFamily="34" charset="0"/>
              </a:rPr>
              <a:t>Pronóstico para Oportunidades </a:t>
            </a:r>
            <a:r>
              <a:rPr lang="es-ES_tradnl" sz="2400" kern="100" dirty="0">
                <a:ea typeface="Calibri" panose="020F0502020204030204" pitchFamily="34" charset="0"/>
                <a:cs typeface="Calibri" panose="020F0502020204030204" pitchFamily="34" charset="0"/>
              </a:rPr>
              <a:t>es una lista de oportunidades anticipadas de USDA que las pequeñas Empresas, con desventajas socio economicas podrian participar</a:t>
            </a:r>
          </a:p>
          <a:p>
            <a:pPr marL="342900" marR="0" indent="-342900">
              <a:lnSpc>
                <a:spcPct val="115000"/>
              </a:lnSpc>
              <a:spcBef>
                <a:spcPts val="0"/>
              </a:spcBef>
              <a:spcAft>
                <a:spcPts val="800"/>
              </a:spcAft>
              <a:buFont typeface="Wingdings" panose="05000000000000000000" pitchFamily="2" charset="2"/>
              <a:buChar char="Ø"/>
            </a:pPr>
            <a:r>
              <a:rPr lang="es-PR" sz="2400" kern="100" dirty="0">
                <a:effectLst/>
                <a:ea typeface="Aptos" panose="020B0004020202020204" pitchFamily="34" charset="0"/>
                <a:cs typeface="Calibri" panose="020F0502020204030204" pitchFamily="34" charset="0"/>
              </a:rPr>
              <a:t>Quienes son las companias de las cuales nos referimos </a:t>
            </a:r>
            <a:endParaRPr lang="en-US" sz="2400" kern="100" dirty="0">
              <a:effectLst/>
              <a:ea typeface="Aptos" panose="020B0004020202020204" pitchFamily="34" charset="0"/>
              <a:cs typeface="Calibri" panose="020F0502020204030204" pitchFamily="34" charset="0"/>
            </a:endParaRPr>
          </a:p>
          <a:p>
            <a:pPr marL="800100" lvl="1" indent="-342900">
              <a:lnSpc>
                <a:spcPct val="115000"/>
              </a:lnSpc>
              <a:buFont typeface="Wingdings" panose="05000000000000000000" pitchFamily="2" charset="2"/>
              <a:buChar char="Ø"/>
            </a:pPr>
            <a:r>
              <a:rPr lang="es-PR" sz="2400" kern="100" dirty="0">
                <a:effectLst/>
                <a:ea typeface="Aptos" panose="020B0004020202020204" pitchFamily="34" charset="0"/>
                <a:cs typeface="Calibri" panose="020F0502020204030204" pitchFamily="34" charset="0"/>
              </a:rPr>
              <a:t>Empresas que son propiedad de Mujeres</a:t>
            </a:r>
          </a:p>
          <a:p>
            <a:pPr marL="800100" lvl="1" indent="-342900">
              <a:lnSpc>
                <a:spcPct val="115000"/>
              </a:lnSpc>
              <a:buFont typeface="Wingdings" panose="05000000000000000000" pitchFamily="2" charset="2"/>
              <a:buChar char="Ø"/>
            </a:pPr>
            <a:r>
              <a:rPr lang="es-PR" sz="2400" kern="100" dirty="0">
                <a:ea typeface="Aptos" panose="020B0004020202020204" pitchFamily="34" charset="0"/>
                <a:cs typeface="Calibri" panose="020F0502020204030204" pitchFamily="34" charset="0"/>
              </a:rPr>
              <a:t>Empresas que son propiedad de un veterano</a:t>
            </a:r>
            <a:endParaRPr lang="en-US" sz="2400" kern="100" dirty="0">
              <a:effectLst/>
              <a:ea typeface="Aptos" panose="020B0004020202020204" pitchFamily="34" charset="0"/>
              <a:cs typeface="Calibri" panose="020F0502020204030204" pitchFamily="34" charset="0"/>
            </a:endParaRPr>
          </a:p>
          <a:p>
            <a:pPr marL="800100" lvl="1" indent="-342900">
              <a:lnSpc>
                <a:spcPct val="115000"/>
              </a:lnSpc>
              <a:buFont typeface="Wingdings" panose="05000000000000000000" pitchFamily="2" charset="2"/>
              <a:buChar char="Ø"/>
            </a:pPr>
            <a:r>
              <a:rPr lang="es-PR" sz="2400" kern="100" dirty="0">
                <a:effectLst/>
                <a:ea typeface="Aptos" panose="020B0004020202020204" pitchFamily="34" charset="0"/>
                <a:cs typeface="Calibri" panose="020F0502020204030204" pitchFamily="34" charset="0"/>
              </a:rPr>
              <a:t>Empresas que son propiedad de veteranos descapacitados</a:t>
            </a:r>
          </a:p>
          <a:p>
            <a:pPr marL="800100" lvl="1" indent="-342900">
              <a:lnSpc>
                <a:spcPct val="115000"/>
              </a:lnSpc>
              <a:buFont typeface="Wingdings" panose="05000000000000000000" pitchFamily="2" charset="2"/>
              <a:buChar char="Ø"/>
            </a:pPr>
            <a:r>
              <a:rPr lang="es-PR" sz="2400" kern="100" dirty="0">
                <a:ea typeface="Aptos" panose="020B0004020202020204" pitchFamily="34" charset="0"/>
                <a:cs typeface="Calibri" panose="020F0502020204030204" pitchFamily="34" charset="0"/>
              </a:rPr>
              <a:t>Empresas ya establecida, social y economicanmente de pocos recursos</a:t>
            </a:r>
            <a:endParaRPr lang="es-PR" sz="2400" kern="100" dirty="0">
              <a:effectLst/>
              <a:ea typeface="Aptos" panose="020B0004020202020204" pitchFamily="34" charset="0"/>
              <a:cs typeface="Calibri" panose="020F0502020204030204" pitchFamily="34" charset="0"/>
            </a:endParaRPr>
          </a:p>
          <a:p>
            <a:pPr marL="800100" lvl="1" indent="-342900">
              <a:lnSpc>
                <a:spcPct val="115000"/>
              </a:lnSpc>
              <a:buFont typeface="Wingdings" panose="05000000000000000000" pitchFamily="2" charset="2"/>
              <a:buChar char="Ø"/>
            </a:pPr>
            <a:r>
              <a:rPr lang="es-PR" sz="2400" kern="100" dirty="0">
                <a:effectLst/>
                <a:ea typeface="Aptos" panose="020B0004020202020204" pitchFamily="34" charset="0"/>
                <a:cs typeface="Calibri" panose="020F0502020204030204" pitchFamily="34" charset="0"/>
              </a:rPr>
              <a:t>Empresas que estan localizadas en areas historicamente infrautiizadas (Zonas Hub</a:t>
            </a:r>
            <a:r>
              <a:rPr lang="es-PR" sz="2400" kern="100" dirty="0">
                <a:solidFill>
                  <a:srgbClr val="000000"/>
                </a:solidFill>
                <a:effectLst/>
                <a:highlight>
                  <a:srgbClr val="FFFFFF"/>
                </a:highlight>
                <a:ea typeface="Aptos" panose="020B0004020202020204" pitchFamily="34" charset="0"/>
                <a:cs typeface="Calibri" panose="020F0502020204030204" pitchFamily="34" charset="0"/>
              </a:rPr>
              <a:t>) </a:t>
            </a:r>
            <a:endParaRPr lang="es-PR" sz="1250" b="1" kern="100" dirty="0">
              <a:solidFill>
                <a:srgbClr val="000000"/>
              </a:solidFill>
              <a:highlight>
                <a:srgbClr val="FFFFFF"/>
              </a:highlight>
              <a:latin typeface="Helvetica" panose="020B0604020202020204" pitchFamily="34" charset="0"/>
              <a:ea typeface="Calibri" panose="020F0502020204030204" pitchFamily="34"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A669446-490A-D460-456F-6BEEC8FDFDE2}"/>
              </a:ext>
            </a:extLst>
          </p:cNvPr>
          <p:cNvSpPr>
            <a:spLocks noGrp="1"/>
          </p:cNvSpPr>
          <p:nvPr>
            <p:ph type="sldNum" sz="quarter" idx="12"/>
          </p:nvPr>
        </p:nvSpPr>
        <p:spPr/>
        <p:txBody>
          <a:bodyPr/>
          <a:lstStyle/>
          <a:p>
            <a:fld id="{262BAFDC-492D-CB4D-B02A-4A44B4604C8A}"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76871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 y="230294"/>
            <a:ext cx="9144000" cy="1294071"/>
          </a:xfrm>
          <a:prstGeom prst="rect">
            <a:avLst/>
          </a:prstGeom>
        </p:spPr>
        <p:txBody>
          <a:bodyPr vert="horz" wrap="square" lIns="0" tIns="62356" rIns="0" bIns="0" rtlCol="0">
            <a:spAutoFit/>
          </a:bodyPr>
          <a:lstStyle/>
          <a:p>
            <a:pPr algn="ctr">
              <a:lnSpc>
                <a:spcPct val="100000"/>
              </a:lnSpc>
              <a:spcBef>
                <a:spcPts val="95"/>
              </a:spcBef>
            </a:pPr>
            <a:r>
              <a:rPr lang="en-US" sz="4000" b="1" dirty="0">
                <a:latin typeface="+mn-lt"/>
                <a:cs typeface="Calibri Light" panose="020F0302020204030204" pitchFamily="34" charset="0"/>
              </a:rPr>
              <a:t>PAGINA DE INTERNET CON EL</a:t>
            </a:r>
            <a:br>
              <a:rPr lang="en-US" sz="4000" b="1" dirty="0">
                <a:latin typeface="+mn-lt"/>
                <a:cs typeface="Calibri Light" panose="020F0302020204030204" pitchFamily="34" charset="0"/>
              </a:rPr>
            </a:br>
            <a:r>
              <a:rPr lang="en-US" sz="4000" b="1" dirty="0">
                <a:latin typeface="+mn-lt"/>
                <a:cs typeface="Calibri Light" panose="020F0302020204030204" pitchFamily="34" charset="0"/>
              </a:rPr>
              <a:t>PROSNOTICO DE USDA</a:t>
            </a:r>
            <a:endParaRPr lang="en-US" sz="4000" dirty="0">
              <a:latin typeface="Calibri"/>
              <a:cs typeface="Calibri"/>
            </a:endParaRPr>
          </a:p>
        </p:txBody>
      </p:sp>
      <p:sp>
        <p:nvSpPr>
          <p:cNvPr id="10" name="object 6"/>
          <p:cNvSpPr txBox="1">
            <a:spLocks noGrp="1"/>
          </p:cNvSpPr>
          <p:nvPr>
            <p:ph idx="1"/>
          </p:nvPr>
        </p:nvSpPr>
        <p:spPr>
          <a:xfrm>
            <a:off x="384900" y="2057400"/>
            <a:ext cx="8374199" cy="2228174"/>
          </a:xfrm>
          <a:prstGeom prst="rect">
            <a:avLst/>
          </a:prstGeom>
        </p:spPr>
        <p:txBody>
          <a:bodyPr vert="horz" wrap="square" lIns="0" tIns="12065" rIns="0" bIns="0" rtlCol="0">
            <a:spAutoFit/>
          </a:bodyPr>
          <a:lstStyle/>
          <a:p>
            <a:pPr marL="342900" lvl="1" indent="-342900" algn="l">
              <a:spcBef>
                <a:spcPts val="1490"/>
              </a:spcBef>
              <a:buFont typeface="Wingdings" panose="05000000000000000000" pitchFamily="2" charset="2"/>
              <a:buChar char="Ø"/>
            </a:pPr>
            <a:r>
              <a:rPr lang="es-ES" sz="2400" kern="100" dirty="0">
                <a:ea typeface="Calibri" panose="020F0502020204030204" pitchFamily="34" charset="0"/>
                <a:cs typeface="Times New Roman" panose="02020603050405020304" pitchFamily="18" charset="0"/>
              </a:rPr>
              <a:t>La herramienta de </a:t>
            </a:r>
            <a:r>
              <a:rPr lang="es-ES" sz="2400" b="1" kern="100" dirty="0">
                <a:ea typeface="Calibri" panose="020F0502020204030204" pitchFamily="34" charset="0"/>
                <a:cs typeface="Times New Roman" panose="02020603050405020304" pitchFamily="18" charset="0"/>
              </a:rPr>
              <a:t>Pronóstico de Adquisiciones </a:t>
            </a:r>
            <a:r>
              <a:rPr lang="es-ES" sz="2400" kern="100" dirty="0">
                <a:ea typeface="Calibri" panose="020F0502020204030204" pitchFamily="34" charset="0"/>
                <a:cs typeface="Times New Roman" panose="02020603050405020304" pitchFamily="18" charset="0"/>
              </a:rPr>
              <a:t>es una lista de solicitudes anticipadas del USDA que las pequeñas empresas, las pequeñas empresas desfavorecidas, las pequeñas empresas propiedad de mujeres, las pequeñas empresas de </a:t>
            </a:r>
            <a:r>
              <a:rPr lang="es-ES" sz="2400" kern="100" dirty="0" err="1">
                <a:ea typeface="Calibri" panose="020F0502020204030204" pitchFamily="34" charset="0"/>
                <a:cs typeface="Times New Roman" panose="02020603050405020304" pitchFamily="18" charset="0"/>
              </a:rPr>
              <a:t>HUBZone</a:t>
            </a:r>
            <a:r>
              <a:rPr lang="es-ES" sz="2400" kern="100" dirty="0">
                <a:ea typeface="Calibri" panose="020F0502020204030204" pitchFamily="34" charset="0"/>
                <a:cs typeface="Times New Roman" panose="02020603050405020304" pitchFamily="18" charset="0"/>
              </a:rPr>
              <a:t> y las pequeñas empresas propiedad de veteranos discapacitados en servicio pueden realizar bajo contratos directos con el USDA.</a:t>
            </a:r>
            <a:r>
              <a:rPr lang="en-US" sz="2400" kern="100" dirty="0">
                <a:ea typeface="Calibri" panose="020F0502020204030204" pitchFamily="34" charset="0"/>
                <a:cs typeface="Times New Roman" panose="02020603050405020304" pitchFamily="18" charset="0"/>
              </a:rPr>
              <a:t> </a:t>
            </a:r>
          </a:p>
        </p:txBody>
      </p:sp>
      <p:sp>
        <p:nvSpPr>
          <p:cNvPr id="11" name="Slide Number Placeholder 10">
            <a:extLst>
              <a:ext uri="{FF2B5EF4-FFF2-40B4-BE49-F238E27FC236}">
                <a16:creationId xmlns:a16="http://schemas.microsoft.com/office/drawing/2014/main" id="{DA669446-490A-D460-456F-6BEEC8FDFDE2}"/>
              </a:ext>
            </a:extLst>
          </p:cNvPr>
          <p:cNvSpPr>
            <a:spLocks noGrp="1"/>
          </p:cNvSpPr>
          <p:nvPr>
            <p:ph type="sldNum" sz="quarter" idx="12"/>
          </p:nvPr>
        </p:nvSpPr>
        <p:spPr/>
        <p:txBody>
          <a:bodyPr/>
          <a:lstStyle/>
          <a:p>
            <a:fld id="{262BAFDC-492D-CB4D-B02A-4A44B4604C8A}"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97740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E0D8E8-5669-85D0-AE48-757F807D6161}"/>
              </a:ext>
            </a:extLst>
          </p:cNvPr>
          <p:cNvSpPr>
            <a:spLocks noGrp="1"/>
          </p:cNvSpPr>
          <p:nvPr>
            <p:ph type="title"/>
          </p:nvPr>
        </p:nvSpPr>
        <p:spPr>
          <a:xfrm>
            <a:off x="0" y="322638"/>
            <a:ext cx="9144000" cy="1201362"/>
          </a:xfrm>
        </p:spPr>
        <p:txBody>
          <a:bodyPr>
            <a:noAutofit/>
          </a:bodyPr>
          <a:lstStyle/>
          <a:p>
            <a:pPr algn="ctr"/>
            <a:r>
              <a:rPr lang="en-US" sz="4000" b="1" dirty="0">
                <a:latin typeface="+mn-lt"/>
                <a:cs typeface="Calibri Light" panose="020F0302020204030204" pitchFamily="34" charset="0"/>
              </a:rPr>
              <a:t>PÁGINA WEB DE PRONÓSTICOS </a:t>
            </a:r>
            <a:br>
              <a:rPr lang="en-US" sz="4000" b="1" dirty="0">
                <a:latin typeface="+mn-lt"/>
                <a:cs typeface="Calibri Light" panose="020F0302020204030204" pitchFamily="34" charset="0"/>
              </a:rPr>
            </a:br>
            <a:r>
              <a:rPr lang="en-US" sz="4000" b="1" dirty="0">
                <a:latin typeface="+mn-lt"/>
                <a:cs typeface="Calibri Light" panose="020F0302020204030204" pitchFamily="34" charset="0"/>
              </a:rPr>
              <a:t>DEL USDA (cont.)</a:t>
            </a:r>
          </a:p>
        </p:txBody>
      </p:sp>
      <p:sp>
        <p:nvSpPr>
          <p:cNvPr id="2" name="Content Placeholder 1">
            <a:extLst>
              <a:ext uri="{FF2B5EF4-FFF2-40B4-BE49-F238E27FC236}">
                <a16:creationId xmlns:a16="http://schemas.microsoft.com/office/drawing/2014/main" id="{25E939B8-797A-DE0C-AE35-F3FA84C3A84F}"/>
              </a:ext>
            </a:extLst>
          </p:cNvPr>
          <p:cNvSpPr>
            <a:spLocks noGrp="1"/>
          </p:cNvSpPr>
          <p:nvPr>
            <p:ph idx="1"/>
          </p:nvPr>
        </p:nvSpPr>
        <p:spPr>
          <a:xfrm>
            <a:off x="628650" y="1993581"/>
            <a:ext cx="7219950" cy="515526"/>
          </a:xfrm>
        </p:spPr>
        <p:txBody>
          <a:bodyPr/>
          <a:lstStyle/>
          <a:p>
            <a:pPr algn="ctr"/>
            <a:r>
              <a:rPr lang="en-US" sz="2000" b="1" kern="100" dirty="0" err="1">
                <a:ea typeface="Calibri" panose="020F0502020204030204" pitchFamily="34" charset="0"/>
                <a:cs typeface="Times New Roman" panose="02020603050405020304" pitchFamily="18" charset="0"/>
              </a:rPr>
              <a:t>Pagina</a:t>
            </a:r>
            <a:r>
              <a:rPr lang="en-US" sz="2000" b="1" kern="100" dirty="0">
                <a:ea typeface="Calibri" panose="020F0502020204030204" pitchFamily="34" charset="0"/>
                <a:cs typeface="Times New Roman" panose="02020603050405020304" pitchFamily="18" charset="0"/>
              </a:rPr>
              <a:t> de internet</a:t>
            </a:r>
            <a:r>
              <a:rPr lang="en-US" sz="2000" b="1" kern="100" dirty="0">
                <a:effectLst/>
                <a:latin typeface="+mn-lt"/>
                <a:ea typeface="Calibri" panose="020F0502020204030204" pitchFamily="34" charset="0"/>
                <a:cs typeface="Times New Roman" panose="02020603050405020304" pitchFamily="18" charset="0"/>
              </a:rPr>
              <a:t>: </a:t>
            </a:r>
            <a:r>
              <a:rPr lang="en-US" sz="2000" dirty="0">
                <a:hlinkClick r:id="rId3"/>
              </a:rPr>
              <a:t>Forecast of Business Opportunities | USDA</a:t>
            </a:r>
            <a:endParaRPr lang="en-US" sz="2000" i="1" kern="100" dirty="0">
              <a:effectLst/>
              <a:latin typeface="+mn-lt"/>
              <a:ea typeface="Calibri" panose="020F0502020204030204" pitchFamily="34" charset="0"/>
              <a:cs typeface="Times New Roman" panose="02020603050405020304" pitchFamily="18" charset="0"/>
            </a:endParaRPr>
          </a:p>
          <a:p>
            <a:endParaRPr lang="en-US" dirty="0"/>
          </a:p>
        </p:txBody>
      </p:sp>
      <p:pic>
        <p:nvPicPr>
          <p:cNvPr id="5" name="Picture 4" descr="imagen de una tabla que muestra las funciones de búsqueda de productos y servicios, por código NAICS, organización, precio y otros términos.">
            <a:extLst>
              <a:ext uri="{FF2B5EF4-FFF2-40B4-BE49-F238E27FC236}">
                <a16:creationId xmlns:a16="http://schemas.microsoft.com/office/drawing/2014/main" id="{90A0D3EA-36B8-5723-EBF8-1A2BA23D5F55}"/>
              </a:ext>
            </a:extLst>
          </p:cNvPr>
          <p:cNvPicPr>
            <a:picLocks noChangeAspect="1"/>
          </p:cNvPicPr>
          <p:nvPr/>
        </p:nvPicPr>
        <p:blipFill>
          <a:blip r:embed="rId4"/>
          <a:stretch>
            <a:fillRect/>
          </a:stretch>
        </p:blipFill>
        <p:spPr>
          <a:xfrm>
            <a:off x="342900" y="2453192"/>
            <a:ext cx="8458200" cy="3791403"/>
          </a:xfrm>
          <a:prstGeom prst="rect">
            <a:avLst/>
          </a:prstGeom>
        </p:spPr>
      </p:pic>
      <p:sp>
        <p:nvSpPr>
          <p:cNvPr id="3" name="Slide Number Placeholder 2">
            <a:extLst>
              <a:ext uri="{FF2B5EF4-FFF2-40B4-BE49-F238E27FC236}">
                <a16:creationId xmlns:a16="http://schemas.microsoft.com/office/drawing/2014/main" id="{7A03EBBA-FC29-F2C2-86A5-19A8DB6C7C06}"/>
              </a:ext>
            </a:extLst>
          </p:cNvPr>
          <p:cNvSpPr>
            <a:spLocks noGrp="1"/>
          </p:cNvSpPr>
          <p:nvPr>
            <p:ph type="sldNum" sz="quarter" idx="12"/>
          </p:nvPr>
        </p:nvSpPr>
        <p:spPr>
          <a:xfrm>
            <a:off x="8305800" y="6356351"/>
            <a:ext cx="209550" cy="276999"/>
          </a:xfrm>
        </p:spPr>
        <p:txBody>
          <a:bodyPr/>
          <a:lstStyle/>
          <a:p>
            <a:fld id="{262BAFDC-492D-CB4D-B02A-4A44B4604C8A}"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49419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447F0D-D111-EFD9-823E-03473842E8DF}"/>
              </a:ext>
            </a:extLst>
          </p:cNvPr>
          <p:cNvSpPr>
            <a:spLocks noGrp="1"/>
          </p:cNvSpPr>
          <p:nvPr>
            <p:ph type="title"/>
          </p:nvPr>
        </p:nvSpPr>
        <p:spPr>
          <a:xfrm>
            <a:off x="157943" y="457200"/>
            <a:ext cx="8681257" cy="1099304"/>
          </a:xfrm>
        </p:spPr>
        <p:txBody>
          <a:bodyPr>
            <a:noAutofit/>
          </a:bodyPr>
          <a:lstStyle/>
          <a:p>
            <a:pPr algn="ctr"/>
            <a:r>
              <a:rPr lang="es-ES" sz="3200" b="1" dirty="0">
                <a:latin typeface="+mn-lt"/>
              </a:rPr>
              <a:t>PORTAL DE PRESENTACIÓN DE CAPACIDADES DE PROVEEDORES DEL USDA</a:t>
            </a:r>
            <a:endParaRPr lang="en-US" sz="3200" b="1" dirty="0">
              <a:latin typeface="+mn-lt"/>
            </a:endParaRPr>
          </a:p>
        </p:txBody>
      </p:sp>
      <p:sp>
        <p:nvSpPr>
          <p:cNvPr id="8" name="TextBox 7">
            <a:extLst>
              <a:ext uri="{FF2B5EF4-FFF2-40B4-BE49-F238E27FC236}">
                <a16:creationId xmlns:a16="http://schemas.microsoft.com/office/drawing/2014/main" id="{F7C0E364-1BC0-4D74-4EB7-EC928D42ED93}"/>
              </a:ext>
            </a:extLst>
          </p:cNvPr>
          <p:cNvSpPr txBox="1"/>
          <p:nvPr/>
        </p:nvSpPr>
        <p:spPr>
          <a:xfrm>
            <a:off x="304800" y="2001749"/>
            <a:ext cx="8534400" cy="3200876"/>
          </a:xfrm>
          <a:prstGeom prst="rect">
            <a:avLst/>
          </a:prstGeom>
          <a:noFill/>
        </p:spPr>
        <p:txBody>
          <a:bodyPr wrap="square" rtlCol="0">
            <a:spAutoFit/>
          </a:bodyPr>
          <a:lstStyle/>
          <a:p>
            <a:pPr marL="342900" indent="-342900" algn="l">
              <a:spcAft>
                <a:spcPts val="1200"/>
              </a:spcAft>
              <a:buFont typeface="Wingdings" panose="05000000000000000000" pitchFamily="2" charset="2"/>
              <a:buChar char="Ø"/>
            </a:pPr>
            <a:r>
              <a:rPr lang="es-ES" sz="2400" b="1" i="0" dirty="0">
                <a:solidFill>
                  <a:srgbClr val="000000"/>
                </a:solidFill>
                <a:effectLst/>
                <a:latin typeface="+mj-lt"/>
              </a:rPr>
              <a:t>¿Está interesado en hacer negocios con el USDA? </a:t>
            </a:r>
            <a:r>
              <a:rPr lang="es-ES" sz="2400" i="0" dirty="0">
                <a:solidFill>
                  <a:srgbClr val="000000"/>
                </a:solidFill>
                <a:effectLst/>
                <a:latin typeface="+mj-lt"/>
              </a:rPr>
              <a:t>Para empezar, necesitamos que respondas a algunas preguntas. Una vez que envíe el formulario, nuestro equipo revisará su envío y es posible que se comunique con usted para brindarle más información.
Nota: El envío de este formulario </a:t>
            </a:r>
            <a:r>
              <a:rPr lang="es-ES" sz="2400" b="1" i="0" dirty="0">
                <a:solidFill>
                  <a:srgbClr val="000000"/>
                </a:solidFill>
                <a:effectLst/>
                <a:latin typeface="+mj-lt"/>
              </a:rPr>
              <a:t>no garantiza </a:t>
            </a:r>
            <a:r>
              <a:rPr lang="es-ES" sz="2400" i="0" dirty="0">
                <a:solidFill>
                  <a:srgbClr val="000000"/>
                </a:solidFill>
                <a:effectLst/>
                <a:latin typeface="+mj-lt"/>
              </a:rPr>
              <a:t>una oferta de adquisición; USDA OSDBU registrará sus capacidades para respaldar la investigación de mercado en curso.</a:t>
            </a:r>
            <a:endParaRPr lang="en-US" sz="2400" dirty="0">
              <a:latin typeface="+mj-lt"/>
            </a:endParaRPr>
          </a:p>
        </p:txBody>
      </p:sp>
      <p:sp>
        <p:nvSpPr>
          <p:cNvPr id="6" name="TextBox 5">
            <a:extLst>
              <a:ext uri="{FF2B5EF4-FFF2-40B4-BE49-F238E27FC236}">
                <a16:creationId xmlns:a16="http://schemas.microsoft.com/office/drawing/2014/main" id="{DBF1EEF1-627D-731F-14DE-53BEC9126D33}"/>
              </a:ext>
            </a:extLst>
          </p:cNvPr>
          <p:cNvSpPr txBox="1"/>
          <p:nvPr/>
        </p:nvSpPr>
        <p:spPr>
          <a:xfrm>
            <a:off x="231371" y="5379378"/>
            <a:ext cx="8681257" cy="400110"/>
          </a:xfrm>
          <a:prstGeom prst="rect">
            <a:avLst/>
          </a:prstGeom>
          <a:noFill/>
        </p:spPr>
        <p:txBody>
          <a:bodyPr wrap="square">
            <a:spAutoFit/>
          </a:bodyPr>
          <a:lstStyle/>
          <a:p>
            <a:pPr marL="0" marR="0" algn="ctr">
              <a:spcBef>
                <a:spcPts val="0"/>
              </a:spcBef>
              <a:spcAft>
                <a:spcPts val="0"/>
              </a:spcAft>
            </a:pPr>
            <a:r>
              <a:rPr lang="en-US" sz="2000" u="sng" kern="100" dirty="0">
                <a:solidFill>
                  <a:srgbClr val="467886"/>
                </a:solidFill>
                <a:effectLst/>
                <a:latin typeface="+mn-lt"/>
                <a:ea typeface="Aptos" panose="020B0004020202020204" pitchFamily="34" charset="0"/>
                <a:cs typeface="Times New Roman" panose="02020603050405020304" pitchFamily="18" charset="0"/>
                <a:hlinkClick r:id="rId2"/>
              </a:rPr>
              <a:t>https://www.usda.gov/da/osdbu/vendor-survey</a:t>
            </a:r>
            <a:endParaRPr lang="en-US" sz="2000" kern="100" dirty="0">
              <a:effectLst/>
              <a:latin typeface="+mn-lt"/>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DD63F70-CB5C-4F5C-8574-61BFB2936753}"/>
              </a:ext>
            </a:extLst>
          </p:cNvPr>
          <p:cNvSpPr>
            <a:spLocks noGrp="1"/>
          </p:cNvSpPr>
          <p:nvPr>
            <p:ph type="sldNum" sz="quarter" idx="12"/>
          </p:nvPr>
        </p:nvSpPr>
        <p:spPr/>
        <p:txBody>
          <a:bodyPr/>
          <a:lstStyle/>
          <a:p>
            <a:fld id="{262BAFDC-492D-CB4D-B02A-4A44B4604C8A}"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33030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615B24-80F5-7B7F-3A1A-4E326C882970}"/>
              </a:ext>
            </a:extLst>
          </p:cNvPr>
          <p:cNvSpPr>
            <a:spLocks noGrp="1"/>
          </p:cNvSpPr>
          <p:nvPr>
            <p:ph type="title"/>
          </p:nvPr>
        </p:nvSpPr>
        <p:spPr>
          <a:xfrm>
            <a:off x="0" y="424696"/>
            <a:ext cx="9144000" cy="1325563"/>
          </a:xfrm>
        </p:spPr>
        <p:txBody>
          <a:bodyPr>
            <a:normAutofit/>
          </a:bodyPr>
          <a:lstStyle/>
          <a:p>
            <a:pPr algn="ctr"/>
            <a:r>
              <a:rPr lang="es-ES" sz="3200" b="1" dirty="0">
                <a:latin typeface="+mn-lt"/>
              </a:rPr>
              <a:t>PORTAL DE PRESENTACIÓN DE CAPACIDADES DE PROVEEDORES DEL USDA </a:t>
            </a:r>
            <a:r>
              <a:rPr lang="en-US" sz="3200" b="1" dirty="0">
                <a:latin typeface="+mn-lt"/>
                <a:cs typeface="Calibri Light" panose="020F0302020204030204" pitchFamily="34" charset="0"/>
              </a:rPr>
              <a:t>(cont.)</a:t>
            </a:r>
            <a:endParaRPr lang="en-US" sz="3200" dirty="0">
              <a:latin typeface="+mn-lt"/>
            </a:endParaRPr>
          </a:p>
        </p:txBody>
      </p:sp>
      <p:pic>
        <p:nvPicPr>
          <p:cNvPr id="5" name="Picture 4" descr="Imagen que muestra el sitio web del Portal de presentación de capacidades de proveedores">
            <a:extLst>
              <a:ext uri="{FF2B5EF4-FFF2-40B4-BE49-F238E27FC236}">
                <a16:creationId xmlns:a16="http://schemas.microsoft.com/office/drawing/2014/main" id="{4B332B01-01A1-5AC2-68B2-68392AE513D1}"/>
              </a:ext>
            </a:extLst>
          </p:cNvPr>
          <p:cNvPicPr>
            <a:picLocks noChangeAspect="1"/>
          </p:cNvPicPr>
          <p:nvPr/>
        </p:nvPicPr>
        <p:blipFill>
          <a:blip r:embed="rId3"/>
          <a:stretch>
            <a:fillRect/>
          </a:stretch>
        </p:blipFill>
        <p:spPr>
          <a:xfrm>
            <a:off x="457200" y="1831302"/>
            <a:ext cx="8229600" cy="4663548"/>
          </a:xfrm>
          <a:prstGeom prst="rect">
            <a:avLst/>
          </a:prstGeom>
        </p:spPr>
      </p:pic>
      <p:sp>
        <p:nvSpPr>
          <p:cNvPr id="3" name="Slide Number Placeholder 2">
            <a:extLst>
              <a:ext uri="{FF2B5EF4-FFF2-40B4-BE49-F238E27FC236}">
                <a16:creationId xmlns:a16="http://schemas.microsoft.com/office/drawing/2014/main" id="{8DD63F70-CB5C-4F5C-8574-61BFB2936753}"/>
              </a:ext>
            </a:extLst>
          </p:cNvPr>
          <p:cNvSpPr>
            <a:spLocks noGrp="1"/>
          </p:cNvSpPr>
          <p:nvPr>
            <p:ph type="sldNum" sz="quarter" idx="12"/>
          </p:nvPr>
        </p:nvSpPr>
        <p:spPr/>
        <p:txBody>
          <a:bodyPr/>
          <a:lstStyle/>
          <a:p>
            <a:fld id="{262BAFDC-492D-CB4D-B02A-4A44B4604C8A}"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94643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A46684B-3841-E866-3242-9AC9ED65621D}"/>
              </a:ext>
            </a:extLst>
          </p:cNvPr>
          <p:cNvSpPr>
            <a:spLocks noGrp="1"/>
          </p:cNvSpPr>
          <p:nvPr>
            <p:ph type="title"/>
          </p:nvPr>
        </p:nvSpPr>
        <p:spPr>
          <a:xfrm>
            <a:off x="0" y="425450"/>
            <a:ext cx="9144000" cy="1325563"/>
          </a:xfrm>
        </p:spPr>
        <p:txBody>
          <a:bodyPr>
            <a:noAutofit/>
          </a:bodyPr>
          <a:lstStyle/>
          <a:p>
            <a:pPr algn="ctr"/>
            <a:r>
              <a:rPr lang="es-ES" sz="3200" b="1" dirty="0">
                <a:latin typeface="+mn-lt"/>
              </a:rPr>
              <a:t>PORTAL DE PRESENTACIÓN DE CAPACIDADES DE PROVEEDORES DEL USDA (continuación)</a:t>
            </a:r>
            <a:endParaRPr lang="en-US" sz="3200" b="1" dirty="0">
              <a:latin typeface="+mn-lt"/>
            </a:endParaRPr>
          </a:p>
        </p:txBody>
      </p:sp>
      <p:pic>
        <p:nvPicPr>
          <p:cNvPr id="5" name="Picture 4" descr="imagen que muestra la página de bienvenida del Portal de envío de capacidades de proveedores y los espacios donde la empresa puede ingresar su información.">
            <a:extLst>
              <a:ext uri="{FF2B5EF4-FFF2-40B4-BE49-F238E27FC236}">
                <a16:creationId xmlns:a16="http://schemas.microsoft.com/office/drawing/2014/main" id="{AFE121D8-D109-BC45-2A2A-6204E1A77AA6}"/>
              </a:ext>
            </a:extLst>
          </p:cNvPr>
          <p:cNvPicPr>
            <a:picLocks noChangeAspect="1"/>
          </p:cNvPicPr>
          <p:nvPr/>
        </p:nvPicPr>
        <p:blipFill>
          <a:blip r:embed="rId2"/>
          <a:stretch>
            <a:fillRect/>
          </a:stretch>
        </p:blipFill>
        <p:spPr>
          <a:xfrm>
            <a:off x="1143000" y="1905000"/>
            <a:ext cx="7086600" cy="4845208"/>
          </a:xfrm>
          <a:prstGeom prst="rect">
            <a:avLst/>
          </a:prstGeom>
        </p:spPr>
      </p:pic>
      <p:sp>
        <p:nvSpPr>
          <p:cNvPr id="3" name="Slide Number Placeholder 2">
            <a:extLst>
              <a:ext uri="{FF2B5EF4-FFF2-40B4-BE49-F238E27FC236}">
                <a16:creationId xmlns:a16="http://schemas.microsoft.com/office/drawing/2014/main" id="{249875FA-A831-0996-73E5-C022EB476FB3}"/>
              </a:ext>
            </a:extLst>
          </p:cNvPr>
          <p:cNvSpPr>
            <a:spLocks noGrp="1"/>
          </p:cNvSpPr>
          <p:nvPr>
            <p:ph type="sldNum" sz="quarter" idx="12"/>
          </p:nvPr>
        </p:nvSpPr>
        <p:spPr/>
        <p:txBody>
          <a:bodyPr/>
          <a:lstStyle/>
          <a:p>
            <a:fld id="{262BAFDC-492D-CB4D-B02A-4A44B4604C8A}"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35533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570983"/>
            <a:ext cx="9144000" cy="678518"/>
          </a:xfrm>
          <a:prstGeom prst="rect">
            <a:avLst/>
          </a:prstGeom>
        </p:spPr>
        <p:txBody>
          <a:bodyPr vert="horz" wrap="square" lIns="0" tIns="62356" rIns="0" bIns="0" rtlCol="0">
            <a:spAutoFit/>
          </a:bodyPr>
          <a:lstStyle/>
          <a:p>
            <a:pPr algn="ctr">
              <a:lnSpc>
                <a:spcPct val="100000"/>
              </a:lnSpc>
              <a:spcBef>
                <a:spcPts val="95"/>
              </a:spcBef>
            </a:pPr>
            <a:r>
              <a:rPr lang="en-US" sz="4000" b="1" dirty="0">
                <a:latin typeface="Calibri"/>
                <a:cs typeface="Calibri"/>
              </a:rPr>
              <a:t>CONSEJOS Y TRUCOS</a:t>
            </a:r>
            <a:endParaRPr sz="2800" dirty="0">
              <a:latin typeface="Calibri"/>
              <a:cs typeface="Calibri"/>
            </a:endParaRPr>
          </a:p>
        </p:txBody>
      </p:sp>
      <p:sp>
        <p:nvSpPr>
          <p:cNvPr id="6" name="object 6"/>
          <p:cNvSpPr txBox="1"/>
          <p:nvPr/>
        </p:nvSpPr>
        <p:spPr>
          <a:xfrm>
            <a:off x="310165" y="2066196"/>
            <a:ext cx="8523669" cy="4259499"/>
          </a:xfrm>
          <a:prstGeom prst="rect">
            <a:avLst/>
          </a:prstGeom>
        </p:spPr>
        <p:txBody>
          <a:bodyPr vert="horz" wrap="square" lIns="0" tIns="12065" rIns="0" bIns="0" rtlCol="0">
            <a:spAutoFit/>
          </a:bodyPr>
          <a:lstStyle/>
          <a:p>
            <a:pPr marL="355600" indent="-342900" algn="l">
              <a:lnSpc>
                <a:spcPct val="100000"/>
              </a:lnSpc>
              <a:spcBef>
                <a:spcPts val="600"/>
              </a:spcBef>
              <a:spcAft>
                <a:spcPts val="600"/>
              </a:spcAft>
              <a:buFont typeface="Wingdings" panose="05000000000000000000" pitchFamily="2" charset="2"/>
              <a:buChar char="Ø"/>
            </a:pPr>
            <a:r>
              <a:rPr lang="es-ES_tradnl" sz="2400" i="0" dirty="0">
                <a:effectLst/>
                <a:highlight>
                  <a:srgbClr val="FFFFFF"/>
                </a:highlight>
                <a:latin typeface="+mn-lt"/>
              </a:rPr>
              <a:t>Entender el requisito es </a:t>
            </a:r>
            <a:r>
              <a:rPr lang="es-ES_tradnl" sz="2400" dirty="0">
                <a:highlight>
                  <a:srgbClr val="FFFFFF"/>
                </a:highlight>
                <a:latin typeface="+mn-lt"/>
              </a:rPr>
              <a:t>muy</a:t>
            </a:r>
            <a:r>
              <a:rPr lang="es-ES_tradnl" sz="2400" i="0" dirty="0">
                <a:effectLst/>
                <a:highlight>
                  <a:srgbClr val="FFFFFF"/>
                </a:highlight>
                <a:latin typeface="+mn-lt"/>
              </a:rPr>
              <a:t> importante para tener exito en el contrato </a:t>
            </a:r>
          </a:p>
          <a:p>
            <a:pPr marL="355600" indent="-342900" algn="l">
              <a:lnSpc>
                <a:spcPct val="100000"/>
              </a:lnSpc>
              <a:spcBef>
                <a:spcPts val="600"/>
              </a:spcBef>
              <a:spcAft>
                <a:spcPts val="600"/>
              </a:spcAft>
              <a:buFont typeface="Wingdings" panose="05000000000000000000" pitchFamily="2" charset="2"/>
              <a:buChar char="Ø"/>
            </a:pPr>
            <a:r>
              <a:rPr lang="es-ES_tradnl" sz="2400" i="0" dirty="0">
                <a:effectLst/>
                <a:highlight>
                  <a:srgbClr val="FFFFFF"/>
                </a:highlight>
                <a:latin typeface="+mn-lt"/>
              </a:rPr>
              <a:t>Construir relaciones, no solo transacciones</a:t>
            </a:r>
          </a:p>
          <a:p>
            <a:pPr marL="355600" indent="-342900" algn="l">
              <a:lnSpc>
                <a:spcPct val="100000"/>
              </a:lnSpc>
              <a:spcBef>
                <a:spcPts val="600"/>
              </a:spcBef>
              <a:spcAft>
                <a:spcPts val="600"/>
              </a:spcAft>
              <a:buFont typeface="Wingdings" panose="05000000000000000000" pitchFamily="2" charset="2"/>
              <a:buChar char="Ø"/>
            </a:pPr>
            <a:r>
              <a:rPr lang="es-ES_tradnl" sz="2400" i="0" dirty="0">
                <a:effectLst/>
                <a:highlight>
                  <a:srgbClr val="FFFFFF"/>
                </a:highlight>
                <a:latin typeface="+mn-lt"/>
              </a:rPr>
              <a:t>Mantenerse ágil y adaptable</a:t>
            </a:r>
          </a:p>
          <a:p>
            <a:pPr marL="355600" indent="-342900" algn="l">
              <a:lnSpc>
                <a:spcPct val="100000"/>
              </a:lnSpc>
              <a:spcBef>
                <a:spcPts val="600"/>
              </a:spcBef>
              <a:spcAft>
                <a:spcPts val="600"/>
              </a:spcAft>
              <a:buFont typeface="Wingdings" panose="05000000000000000000" pitchFamily="2" charset="2"/>
              <a:buChar char="Ø"/>
            </a:pPr>
            <a:r>
              <a:rPr lang="es-ES_tradnl" sz="2400" i="0" dirty="0">
                <a:effectLst/>
                <a:highlight>
                  <a:srgbClr val="FFFFFF"/>
                </a:highlight>
                <a:latin typeface="+mn-lt"/>
              </a:rPr>
              <a:t>Aprovechar la tecnología y el análisis de datos</a:t>
            </a:r>
            <a:r>
              <a:rPr lang="es-ES_tradnl" sz="2400" dirty="0">
                <a:highlight>
                  <a:srgbClr val="FFFFFF"/>
                </a:highlight>
                <a:latin typeface="+mn-lt"/>
              </a:rPr>
              <a:t> que se requiren</a:t>
            </a:r>
            <a:endParaRPr lang="es-ES_tradnl" sz="2400" i="0" dirty="0">
              <a:effectLst/>
              <a:highlight>
                <a:srgbClr val="FFFFFF"/>
              </a:highlight>
              <a:latin typeface="+mn-lt"/>
            </a:endParaRPr>
          </a:p>
          <a:p>
            <a:pPr marL="355600" indent="-342900" algn="l">
              <a:lnSpc>
                <a:spcPct val="100000"/>
              </a:lnSpc>
              <a:spcBef>
                <a:spcPts val="600"/>
              </a:spcBef>
              <a:spcAft>
                <a:spcPts val="600"/>
              </a:spcAft>
              <a:buFont typeface="Wingdings" panose="05000000000000000000" pitchFamily="2" charset="2"/>
              <a:buChar char="Ø"/>
            </a:pPr>
            <a:r>
              <a:rPr lang="es-ES_tradnl" sz="2400" i="0" dirty="0">
                <a:effectLst/>
                <a:highlight>
                  <a:srgbClr val="FFFFFF"/>
                </a:highlight>
                <a:latin typeface="+mn-lt"/>
              </a:rPr>
              <a:t>Enfatizar el valor y el impacto que propones </a:t>
            </a:r>
          </a:p>
          <a:p>
            <a:pPr marL="355600" indent="-342900" algn="l">
              <a:lnSpc>
                <a:spcPct val="100000"/>
              </a:lnSpc>
              <a:spcBef>
                <a:spcPts val="600"/>
              </a:spcBef>
              <a:spcAft>
                <a:spcPts val="600"/>
              </a:spcAft>
              <a:buFont typeface="Wingdings" panose="05000000000000000000" pitchFamily="2" charset="2"/>
              <a:buChar char="Ø"/>
            </a:pPr>
            <a:r>
              <a:rPr lang="es-ES_tradnl" sz="2400" i="0" dirty="0">
                <a:effectLst/>
                <a:highlight>
                  <a:srgbClr val="FFFFFF"/>
                </a:highlight>
                <a:latin typeface="+mn-lt"/>
              </a:rPr>
              <a:t>Pensar a largo plazo, no solo en hoy</a:t>
            </a:r>
          </a:p>
          <a:p>
            <a:pPr marL="355600" indent="-342900" algn="l">
              <a:lnSpc>
                <a:spcPct val="100000"/>
              </a:lnSpc>
              <a:spcBef>
                <a:spcPts val="600"/>
              </a:spcBef>
              <a:buFont typeface="Wingdings" panose="05000000000000000000" pitchFamily="2" charset="2"/>
              <a:buChar char="Ø"/>
            </a:pPr>
            <a:r>
              <a:rPr lang="es-ES_tradnl" sz="2400" i="0" dirty="0">
                <a:effectLst/>
                <a:highlight>
                  <a:srgbClr val="FFFFFF"/>
                </a:highlight>
                <a:latin typeface="+mn-lt"/>
              </a:rPr>
              <a:t>Ser proactivo en la búsqueda de </a:t>
            </a:r>
            <a:r>
              <a:rPr lang="es-ES_tradnl" sz="2400" dirty="0">
                <a:highlight>
                  <a:srgbClr val="FFFFFF"/>
                </a:highlight>
                <a:latin typeface="+mn-lt"/>
              </a:rPr>
              <a:t>informacion con relacion ala parte del Govierno a quien le probee servicios</a:t>
            </a:r>
            <a:endParaRPr lang="es-ES_tradnl" sz="2400" i="0" dirty="0">
              <a:effectLst/>
              <a:highlight>
                <a:srgbClr val="FFFFFF"/>
              </a:highlight>
              <a:latin typeface="+mn-lt"/>
            </a:endParaRPr>
          </a:p>
        </p:txBody>
      </p:sp>
      <p:sp>
        <p:nvSpPr>
          <p:cNvPr id="8" name="object 8"/>
          <p:cNvSpPr txBox="1"/>
          <p:nvPr/>
        </p:nvSpPr>
        <p:spPr>
          <a:xfrm>
            <a:off x="140906" y="6452108"/>
            <a:ext cx="250825" cy="258404"/>
          </a:xfrm>
          <a:prstGeom prst="rect">
            <a:avLst/>
          </a:prstGeom>
        </p:spPr>
        <p:txBody>
          <a:bodyPr vert="horz" wrap="square" lIns="0" tIns="12065" rIns="0" bIns="0" rtlCol="0">
            <a:spAutoFit/>
          </a:bodyPr>
          <a:lstStyle/>
          <a:p>
            <a:pPr marL="12700">
              <a:lnSpc>
                <a:spcPct val="100000"/>
              </a:lnSpc>
              <a:spcBef>
                <a:spcPts val="95"/>
              </a:spcBef>
            </a:pPr>
            <a:r>
              <a:rPr lang="en-US" sz="1600" spc="-25" dirty="0">
                <a:solidFill>
                  <a:srgbClr val="FFFFFF"/>
                </a:solidFill>
                <a:latin typeface="Arial"/>
                <a:cs typeface="Arial"/>
              </a:rPr>
              <a:t> 2</a:t>
            </a:r>
            <a:endParaRPr sz="1600" dirty="0">
              <a:latin typeface="Arial"/>
              <a:cs typeface="Arial"/>
            </a:endParaRPr>
          </a:p>
        </p:txBody>
      </p:sp>
      <p:sp>
        <p:nvSpPr>
          <p:cNvPr id="10" name="Slide Number Placeholder 9">
            <a:extLst>
              <a:ext uri="{FF2B5EF4-FFF2-40B4-BE49-F238E27FC236}">
                <a16:creationId xmlns:a16="http://schemas.microsoft.com/office/drawing/2014/main" id="{47721F8A-3540-512E-8483-568519A03D48}"/>
              </a:ext>
            </a:extLst>
          </p:cNvPr>
          <p:cNvSpPr>
            <a:spLocks noGrp="1"/>
          </p:cNvSpPr>
          <p:nvPr>
            <p:ph type="sldNum" sz="quarter" idx="12"/>
          </p:nvPr>
        </p:nvSpPr>
        <p:spPr/>
        <p:txBody>
          <a:bodyPr/>
          <a:lstStyle/>
          <a:p>
            <a:fld id="{262BAFDC-492D-CB4D-B02A-4A44B4604C8A}"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56511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57</TotalTime>
  <Words>2495</Words>
  <Application>Microsoft Office PowerPoint</Application>
  <PresentationFormat>On-screen Show (4:3)</PresentationFormat>
  <Paragraphs>212</Paragraphs>
  <Slides>22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Helvetica</vt:lpstr>
      <vt:lpstr>Times New Roman</vt:lpstr>
      <vt:lpstr>Wingdings</vt:lpstr>
      <vt:lpstr>Office Theme</vt:lpstr>
      <vt:lpstr>CONSEJOS Y TRUCOS DE LA OFFICINA DE USDA      </vt:lpstr>
      <vt:lpstr>AGENDA</vt:lpstr>
      <vt:lpstr>PRONÓSTICO DEL USDA</vt:lpstr>
      <vt:lpstr>PAGINA DE INTERNET CON EL PROSNOTICO DE USDA</vt:lpstr>
      <vt:lpstr>PÁGINA WEB DE PRONÓSTICOS  DEL USDA (cont.)</vt:lpstr>
      <vt:lpstr>PORTAL DE PRESENTACIÓN DE CAPACIDADES DE PROVEEDORES DEL USDA</vt:lpstr>
      <vt:lpstr>PORTAL DE PRESENTACIÓN DE CAPACIDADES DE PROVEEDORES DEL USDA (cont.)</vt:lpstr>
      <vt:lpstr>PORTAL DE PRESENTACIÓN DE CAPACIDADES DE PROVEEDORES DEL USDA (continuación)</vt:lpstr>
      <vt:lpstr>CONSEJOS Y TRUCOS</vt:lpstr>
      <vt:lpstr>USDA QUIERE ESCUCHAR DE USTED</vt:lpstr>
      <vt:lpstr>USDA QUIERE ESCUCHAR DE USTED (con’t)</vt:lpstr>
      <vt:lpstr>LA SOLICITUD ESTÁ FUERA: ¿QUÉ DEBERÍA HACER USTED A CONTINUACIÓN?</vt:lpstr>
      <vt:lpstr>OPORTUNIDADES DE SUBCONTRATACIÓN "EQUIPOS"</vt:lpstr>
      <vt:lpstr>OPORTUNIDADES DE SUBCONTRATACIÓN "EQUIPOS“ (con’t)</vt:lpstr>
      <vt:lpstr>¡FELICIDADES! ¡USTED GANÓ!</vt:lpstr>
      <vt:lpstr>¡FELICIDADES! ¡USTED GANÓ! (con’t)</vt:lpstr>
      <vt:lpstr>LO QUE IMPORTA AHORA</vt:lpstr>
      <vt:lpstr>LO QUE IMPORTA AHORA (con’t)</vt:lpstr>
      <vt:lpstr>¿POR QUÉ ES IMPORTANTE EL RENDIMIENTO?</vt:lpstr>
      <vt:lpstr>¿POR QUÉ ES IMPORTANTE EL RENDIMIENTO? (con’t)</vt:lpstr>
      <vt:lpstr>GUÍA DE REFERENCIA RÁPIDA PARA CONTRATAR CON EL USDA</vt:lpstr>
      <vt:lpstr>¿PREGUNTAS?</vt:lpstr>
    </vt:vector>
  </TitlesOfParts>
  <Company>USDA Rural Development Procurement Management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CONSEJOS Y TRUCOS DE LA OFFICINA DE USDA - Presentación en PowerPoint</dc:title>
  <dc:subject>CONSEJOS Y TRUCOS DE LA OFFICINA DE USDA - Presentación en PowerPoint</dc:subject>
  <dc:creator>USDA Rural Development Procurement Management Office</dc:creator>
  <cp:lastModifiedBy>O'Donnell, Danielle - RD, NY</cp:lastModifiedBy>
  <cp:revision>27</cp:revision>
  <dcterms:created xsi:type="dcterms:W3CDTF">2023-05-15T14:13:43Z</dcterms:created>
  <dcterms:modified xsi:type="dcterms:W3CDTF">2024-09-30T11:41:54Z</dcterms:modified>
  <cp:category>Presentación en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2022-07-14T00:00:00Z</vt:filetime>
  </property>
  <property fmtid="{D5CDD505-2E9C-101B-9397-08002B2CF9AE}" pid="3" name="Creator">
    <vt:lpwstr>Acrobat PDFMaker 22 for PowerPoint</vt:lpwstr>
  </property>
  <property fmtid="{D5CDD505-2E9C-101B-9397-08002B2CF9AE}" pid="4" name="LastSaved">
    <vt:filetime>2023-05-15T00:00:00Z</vt:filetime>
  </property>
  <property fmtid="{D5CDD505-2E9C-101B-9397-08002B2CF9AE}" pid="5" name="Producer">
    <vt:lpwstr>Adobe PDF Library 22.1.174</vt:lpwstr>
  </property>
</Properties>
</file>