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omments/modernComment_10B_0.xml" ContentType="application/vnd.ms-powerpoint.comments+xml"/>
  <Override PartName="/ppt/comments/modernComment_10C_0.xml" ContentType="application/vnd.ms-powerpoint.comments+xml"/>
  <Override PartName="/ppt/comments/modernComment_10F_E3F52AD5.xml" ContentType="application/vnd.ms-powerpoint.comments+xml"/>
  <Override PartName="/ppt/comments/modernComment_10D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0" r:id="rId3"/>
    <p:sldId id="265" r:id="rId4"/>
    <p:sldId id="266" r:id="rId5"/>
    <p:sldId id="267" r:id="rId6"/>
    <p:sldId id="268" r:id="rId7"/>
    <p:sldId id="271" r:id="rId8"/>
    <p:sldId id="272" r:id="rId9"/>
    <p:sldId id="269" r:id="rId10"/>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C7705F-9262-5F56-978B-52D02B69A189}" name="Armentrout, Jennifer (CTR) - RD, SC" initials="JA" userId="S::Jennifer.Armentrout@usda.gov::15296bbc-d301-47d8-a3be-d5a63a216e0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E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90" autoAdjust="0"/>
  </p:normalViewPr>
  <p:slideViewPr>
    <p:cSldViewPr>
      <p:cViewPr varScale="1">
        <p:scale>
          <a:sx n="60" d="100"/>
          <a:sy n="60" d="100"/>
        </p:scale>
        <p:origin x="1830"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omments/modernComment_10B_0.xml><?xml version="1.0" encoding="utf-8"?>
<p188:cmLst xmlns:a="http://schemas.openxmlformats.org/drawingml/2006/main" xmlns:r="http://schemas.openxmlformats.org/officeDocument/2006/relationships" xmlns:p188="http://schemas.microsoft.com/office/powerpoint/2018/8/main">
  <p188:cm id="{FF354D96-C3A1-4797-8B88-5A1CE0C26A29}" authorId="{79C7705F-9262-5F56-978B-52D02B69A189}" created="2024-04-10T14:22:43.938">
    <pc:sldMkLst xmlns:pc="http://schemas.microsoft.com/office/powerpoint/2013/main/command">
      <pc:docMk/>
      <pc:sldMk cId="0" sldId="267"/>
    </pc:sldMkLst>
    <p188:txBody>
      <a:bodyPr/>
      <a:lstStyle/>
      <a:p>
        <a:r>
          <a:rPr lang="en-US"/>
          <a:t>A bit intimidating and discouraging</a:t>
        </a:r>
      </a:p>
    </p188:txBody>
  </p188:cm>
</p188:cmLst>
</file>

<file path=ppt/comments/modernComment_10C_0.xml><?xml version="1.0" encoding="utf-8"?>
<p188:cmLst xmlns:a="http://schemas.openxmlformats.org/drawingml/2006/main" xmlns:r="http://schemas.openxmlformats.org/officeDocument/2006/relationships" xmlns:p188="http://schemas.microsoft.com/office/powerpoint/2018/8/main">
  <p188:cm id="{A4F51157-FD52-4F25-9249-1A4219EF5807}" authorId="{79C7705F-9262-5F56-978B-52D02B69A189}" created="2024-04-10T14:29:14.609">
    <pc:sldMkLst xmlns:pc="http://schemas.microsoft.com/office/powerpoint/2013/main/command">
      <pc:docMk/>
      <pc:sldMk cId="0" sldId="268"/>
    </pc:sldMkLst>
    <p188:txBody>
      <a:bodyPr/>
      <a:lstStyle/>
      <a:p>
        <a:r>
          <a:rPr lang="en-US"/>
          <a:t>grammatical</a:t>
        </a:r>
      </a:p>
    </p188:txBody>
  </p188:cm>
</p188:cmLst>
</file>

<file path=ppt/comments/modernComment_10D_0.xml><?xml version="1.0" encoding="utf-8"?>
<p188:cmLst xmlns:a="http://schemas.openxmlformats.org/drawingml/2006/main" xmlns:r="http://schemas.openxmlformats.org/officeDocument/2006/relationships" xmlns:p188="http://schemas.microsoft.com/office/powerpoint/2018/8/main">
  <p188:cm id="{CEC6CD4D-8909-490F-B024-FDECED14012D}" authorId="{79C7705F-9262-5F56-978B-52D02B69A189}" created="2024-04-10T14:35:34.359">
    <ac:txMkLst xmlns:ac="http://schemas.microsoft.com/office/drawing/2013/main/command">
      <pc:docMk xmlns:pc="http://schemas.microsoft.com/office/powerpoint/2013/main/command"/>
      <pc:sldMk xmlns:pc="http://schemas.microsoft.com/office/powerpoint/2013/main/command" cId="0" sldId="269"/>
      <ac:spMk id="6" creationId="{00000000-0000-0000-0000-000000000000}"/>
      <ac:txMk cp="248" len="12">
        <ac:context len="1092" hash="3797263169"/>
      </ac:txMk>
    </ac:txMkLst>
    <p188:pos x="8732161" y="943568"/>
    <p188:txBody>
      <a:bodyPr/>
      <a:lstStyle/>
      <a:p>
        <a:r>
          <a:rPr lang="en-US"/>
          <a:t>writing</a:t>
        </a:r>
      </a:p>
    </p188:txBody>
  </p188:cm>
</p188:cmLst>
</file>

<file path=ppt/comments/modernComment_10F_E3F52AD5.xml><?xml version="1.0" encoding="utf-8"?>
<p188:cmLst xmlns:a="http://schemas.openxmlformats.org/drawingml/2006/main" xmlns:r="http://schemas.openxmlformats.org/officeDocument/2006/relationships" xmlns:p188="http://schemas.microsoft.com/office/powerpoint/2018/8/main">
  <p188:cm id="{F4201A17-F20B-4722-968B-F4D006700122}" authorId="{79C7705F-9262-5F56-978B-52D02B69A189}" created="2024-04-10T14:30:05.797">
    <ac:de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deMkLst>
    <p188:txBody>
      <a:bodyPr/>
      <a:lstStyle/>
      <a:p>
        <a:r>
          <a:rPr lang="en-US"/>
          <a:t>Numerous or a variety</a:t>
        </a:r>
      </a:p>
    </p188:txBody>
  </p188:cm>
  <p188:cm id="{F8D90DF0-5FC0-48EF-8D38-9691B863CD12}" authorId="{79C7705F-9262-5F56-978B-52D02B69A189}" created="2024-04-10T14:30:52.399">
    <ac:de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deMkLst>
    <p188:txBody>
      <a:bodyPr/>
      <a:lstStyle/>
      <a:p>
        <a:r>
          <a:rPr lang="en-US"/>
          <a:t>A majority of</a:t>
        </a:r>
      </a:p>
    </p188:txBody>
  </p188:cm>
  <p188:cm id="{B412ABB4-D4D0-42D4-A77A-88737F2C9E76}" authorId="{79C7705F-9262-5F56-978B-52D02B69A189}" created="2024-04-10T14:31:34.045">
    <ac:de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deMkLst>
    <p188:txBody>
      <a:bodyPr/>
      <a:lstStyle/>
      <a:p>
        <a:r>
          <a:rPr lang="en-US"/>
          <a:t>grammatical</a:t>
        </a:r>
      </a:p>
    </p188:txBody>
  </p188:cm>
  <p188:cm id="{246D39E2-4DAF-4F28-A349-A5D6E5824A3B}" authorId="{79C7705F-9262-5F56-978B-52D02B69A189}" created="2024-04-10T14:31:59.694">
    <ac:tx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txMk cp="457" len="5">
        <ac:context len="964" hash="3720338568"/>
      </ac:txMk>
    </ac:txMkLst>
    <p188:pos x="2243653" y="2633133"/>
    <p188:txBody>
      <a:bodyPr/>
      <a:lstStyle/>
      <a:p>
        <a:r>
          <a:rPr lang="en-US"/>
          <a:t>Accordingly to ensure you have</a:t>
        </a:r>
      </a:p>
    </p188:txBody>
  </p188:cm>
  <p188:cm id="{0068C6E1-CEAB-49FA-8AEA-08CB452F6464}" authorId="{79C7705F-9262-5F56-978B-52D02B69A189}" created="2024-04-10T14:32:40.373">
    <ac:de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deMkLst>
    <p188:txBody>
      <a:bodyPr/>
      <a:lstStyle/>
      <a:p>
        <a:r>
          <a:rPr lang="en-US"/>
          <a:t>When reading the contract, </a:t>
        </a:r>
      </a:p>
    </p188:txBody>
  </p188:cm>
  <p188:cm id="{96B39C70-0854-46A7-987F-65BCC543F6AB}" authorId="{79C7705F-9262-5F56-978B-52D02B69A189}" created="2024-04-10T14:33:07.429">
    <ac:deMkLst xmlns:ac="http://schemas.microsoft.com/office/drawing/2013/main/command">
      <pc:docMk xmlns:pc="http://schemas.microsoft.com/office/powerpoint/2013/main/command"/>
      <pc:sldMk xmlns:pc="http://schemas.microsoft.com/office/powerpoint/2013/main/command" cId="3824495317" sldId="271"/>
      <ac:spMk id="7" creationId="{00000000-0000-0000-0000-000000000000}"/>
    </ac:deMkLst>
    <p188:txBody>
      <a:bodyPr/>
      <a:lstStyle/>
      <a:p>
        <a:r>
          <a:rPr lang="en-US"/>
          <a:t>What is scope creek?</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52400"/>
            <a:ext cx="9144000" cy="914400"/>
          </a:xfrm>
          <a:custGeom>
            <a:avLst/>
            <a:gdLst/>
            <a:ahLst/>
            <a:cxnLst/>
            <a:rect l="l" t="t" r="r" b="b"/>
            <a:pathLst>
              <a:path w="9144000" h="914400">
                <a:moveTo>
                  <a:pt x="0" y="914400"/>
                </a:moveTo>
                <a:lnTo>
                  <a:pt x="9144000" y="914400"/>
                </a:lnTo>
                <a:lnTo>
                  <a:pt x="9144000" y="0"/>
                </a:lnTo>
                <a:lnTo>
                  <a:pt x="0" y="0"/>
                </a:lnTo>
                <a:lnTo>
                  <a:pt x="0" y="914400"/>
                </a:lnTo>
                <a:close/>
              </a:path>
            </a:pathLst>
          </a:custGeom>
          <a:solidFill>
            <a:srgbClr val="000F63"/>
          </a:solidFill>
        </p:spPr>
        <p:txBody>
          <a:bodyPr wrap="square" lIns="0" tIns="0" rIns="0" bIns="0" rtlCol="0"/>
          <a:lstStyle/>
          <a:p>
            <a:endParaRPr/>
          </a:p>
        </p:txBody>
      </p:sp>
      <p:sp>
        <p:nvSpPr>
          <p:cNvPr id="17" name="bg object 17"/>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sp>
        <p:nvSpPr>
          <p:cNvPr id="18" name="bg object 18"/>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8305800" y="6391655"/>
            <a:ext cx="761987" cy="466343"/>
          </a:xfrm>
          <a:prstGeom prst="rect">
            <a:avLst/>
          </a:prstGeom>
        </p:spPr>
      </p:pic>
      <p:sp>
        <p:nvSpPr>
          <p:cNvPr id="2" name="Holder 2"/>
          <p:cNvSpPr>
            <a:spLocks noGrp="1"/>
          </p:cNvSpPr>
          <p:nvPr>
            <p:ph type="title"/>
          </p:nvPr>
        </p:nvSpPr>
        <p:spPr/>
        <p:txBody>
          <a:bodyPr lIns="0" tIns="0" rIns="0" bIns="0"/>
          <a:lstStyle>
            <a:lvl1pPr>
              <a:defRPr sz="3200" b="0"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657492"/>
            <a:ext cx="9143999" cy="6200507"/>
          </a:xfrm>
          <a:prstGeom prst="rect">
            <a:avLst/>
          </a:prstGeom>
        </p:spPr>
      </p:pic>
      <p:sp>
        <p:nvSpPr>
          <p:cNvPr id="17" name="bg object 17"/>
          <p:cNvSpPr/>
          <p:nvPr/>
        </p:nvSpPr>
        <p:spPr>
          <a:xfrm>
            <a:off x="0" y="0"/>
            <a:ext cx="9144000" cy="838200"/>
          </a:xfrm>
          <a:custGeom>
            <a:avLst/>
            <a:gdLst/>
            <a:ahLst/>
            <a:cxnLst/>
            <a:rect l="l" t="t" r="r" b="b"/>
            <a:pathLst>
              <a:path w="9144000" h="838200">
                <a:moveTo>
                  <a:pt x="9144000" y="0"/>
                </a:moveTo>
                <a:lnTo>
                  <a:pt x="0" y="0"/>
                </a:lnTo>
                <a:lnTo>
                  <a:pt x="0" y="838200"/>
                </a:lnTo>
                <a:lnTo>
                  <a:pt x="9144000" y="838200"/>
                </a:lnTo>
                <a:lnTo>
                  <a:pt x="9144000" y="0"/>
                </a:lnTo>
                <a:close/>
              </a:path>
            </a:pathLst>
          </a:custGeom>
          <a:solidFill>
            <a:srgbClr val="000F63"/>
          </a:solidFill>
        </p:spPr>
        <p:txBody>
          <a:bodyPr wrap="square" lIns="0" tIns="0" rIns="0" bIns="0" rtlCol="0"/>
          <a:lstStyle/>
          <a:p>
            <a:endParaRPr/>
          </a:p>
        </p:txBody>
      </p:sp>
      <p:sp>
        <p:nvSpPr>
          <p:cNvPr id="18" name="bg object 18"/>
          <p:cNvSpPr/>
          <p:nvPr/>
        </p:nvSpPr>
        <p:spPr>
          <a:xfrm>
            <a:off x="0" y="670560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A4C5DA"/>
          </a:solidFill>
        </p:spPr>
        <p:txBody>
          <a:bodyPr wrap="square" lIns="0" tIns="0" rIns="0" bIns="0" rtlCol="0"/>
          <a:lstStyle/>
          <a:p>
            <a:endParaRPr/>
          </a:p>
        </p:txBody>
      </p:sp>
      <p:sp>
        <p:nvSpPr>
          <p:cNvPr id="19" name="bg object 19"/>
          <p:cNvSpPr/>
          <p:nvPr/>
        </p:nvSpPr>
        <p:spPr>
          <a:xfrm>
            <a:off x="1296161" y="2667761"/>
            <a:ext cx="0" cy="2362200"/>
          </a:xfrm>
          <a:custGeom>
            <a:avLst/>
            <a:gdLst/>
            <a:ahLst/>
            <a:cxnLst/>
            <a:rect l="l" t="t" r="r" b="b"/>
            <a:pathLst>
              <a:path h="2362200">
                <a:moveTo>
                  <a:pt x="0" y="2362200"/>
                </a:moveTo>
                <a:lnTo>
                  <a:pt x="0" y="0"/>
                </a:lnTo>
              </a:path>
            </a:pathLst>
          </a:custGeom>
          <a:ln w="28575">
            <a:solidFill>
              <a:srgbClr val="5D93B9"/>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52400"/>
            <a:ext cx="9144000" cy="914400"/>
          </a:xfrm>
          <a:custGeom>
            <a:avLst/>
            <a:gdLst/>
            <a:ahLst/>
            <a:cxnLst/>
            <a:rect l="l" t="t" r="r" b="b"/>
            <a:pathLst>
              <a:path w="9144000" h="914400">
                <a:moveTo>
                  <a:pt x="0" y="914400"/>
                </a:moveTo>
                <a:lnTo>
                  <a:pt x="9144000" y="914400"/>
                </a:lnTo>
                <a:lnTo>
                  <a:pt x="9144000" y="0"/>
                </a:lnTo>
                <a:lnTo>
                  <a:pt x="0" y="0"/>
                </a:lnTo>
                <a:lnTo>
                  <a:pt x="0" y="914400"/>
                </a:lnTo>
                <a:close/>
              </a:path>
            </a:pathLst>
          </a:custGeom>
          <a:solidFill>
            <a:srgbClr val="000F63"/>
          </a:solidFill>
        </p:spPr>
        <p:txBody>
          <a:bodyPr wrap="square" lIns="0" tIns="0" rIns="0" bIns="0" rtlCol="0"/>
          <a:lstStyle/>
          <a:p>
            <a:endParaRPr/>
          </a:p>
        </p:txBody>
      </p:sp>
      <p:sp>
        <p:nvSpPr>
          <p:cNvPr id="2" name="Holder 2"/>
          <p:cNvSpPr>
            <a:spLocks noGrp="1"/>
          </p:cNvSpPr>
          <p:nvPr>
            <p:ph type="title"/>
          </p:nvPr>
        </p:nvSpPr>
        <p:spPr>
          <a:xfrm>
            <a:off x="368300" y="377063"/>
            <a:ext cx="8407400" cy="574040"/>
          </a:xfrm>
          <a:prstGeom prst="rect">
            <a:avLst/>
          </a:prstGeom>
        </p:spPr>
        <p:txBody>
          <a:bodyPr wrap="square" lIns="0" tIns="0" rIns="0" bIns="0">
            <a:spAutoFit/>
          </a:bodyPr>
          <a:lstStyle>
            <a:lvl1pPr>
              <a:defRPr sz="3200" b="0" i="0">
                <a:solidFill>
                  <a:schemeClr val="bg1"/>
                </a:solidFill>
                <a:latin typeface="Arial"/>
                <a:cs typeface="Arial"/>
              </a:defRPr>
            </a:lvl1pPr>
          </a:lstStyle>
          <a:p>
            <a:endParaRPr/>
          </a:p>
        </p:txBody>
      </p:sp>
      <p:sp>
        <p:nvSpPr>
          <p:cNvPr id="3" name="Holder 3"/>
          <p:cNvSpPr>
            <a:spLocks noGrp="1"/>
          </p:cNvSpPr>
          <p:nvPr>
            <p:ph type="body" idx="1"/>
          </p:nvPr>
        </p:nvSpPr>
        <p:spPr>
          <a:xfrm>
            <a:off x="336550" y="1391626"/>
            <a:ext cx="8318500" cy="258952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B_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C_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F_E3F52AD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D_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84C9D3-5813-2B51-6A1D-D0D8FD7909F7}"/>
              </a:ext>
            </a:extLst>
          </p:cNvPr>
          <p:cNvSpPr>
            <a:spLocks noGrp="1"/>
          </p:cNvSpPr>
          <p:nvPr>
            <p:ph type="title" idx="4294967295"/>
          </p:nvPr>
        </p:nvSpPr>
        <p:spPr>
          <a:xfrm>
            <a:off x="368300" y="-984884"/>
            <a:ext cx="8407400" cy="984885"/>
          </a:xfrm>
        </p:spPr>
        <p:txBody>
          <a:bodyPr wrap="square" lIns="0" tIns="0" rIns="0" bIns="0" anchor="b">
            <a:spAutoFit/>
          </a:bodyPr>
          <a:lstStyle/>
          <a:p>
            <a:r>
              <a:rPr lang="en-US" dirty="0">
                <a:solidFill>
                  <a:srgbClr val="E9EEF2"/>
                </a:solidFill>
              </a:rPr>
              <a:t>Intro Slide Contracting with the Federal Government Post Award</a:t>
            </a:r>
          </a:p>
        </p:txBody>
      </p:sp>
      <p:sp>
        <p:nvSpPr>
          <p:cNvPr id="2" name="object 2"/>
          <p:cNvSpPr txBox="1"/>
          <p:nvPr/>
        </p:nvSpPr>
        <p:spPr>
          <a:xfrm>
            <a:off x="5304535" y="256095"/>
            <a:ext cx="3606165" cy="269240"/>
          </a:xfrm>
          <a:prstGeom prst="rect">
            <a:avLst/>
          </a:prstGeom>
        </p:spPr>
        <p:txBody>
          <a:bodyPr vert="horz" wrap="square" lIns="0" tIns="12065" rIns="0" bIns="0" rtlCol="0">
            <a:spAutoFit/>
          </a:bodyPr>
          <a:lstStyle/>
          <a:p>
            <a:pPr marL="12700">
              <a:lnSpc>
                <a:spcPct val="100000"/>
              </a:lnSpc>
              <a:spcBef>
                <a:spcPts val="95"/>
              </a:spcBef>
            </a:pPr>
            <a:r>
              <a:rPr sz="1600" dirty="0">
                <a:solidFill>
                  <a:srgbClr val="ECECEC"/>
                </a:solidFill>
                <a:latin typeface="Arial"/>
                <a:cs typeface="Arial"/>
              </a:rPr>
              <a:t>United</a:t>
            </a:r>
            <a:r>
              <a:rPr sz="1600" spc="-90" dirty="0">
                <a:solidFill>
                  <a:srgbClr val="ECECEC"/>
                </a:solidFill>
                <a:latin typeface="Arial"/>
                <a:cs typeface="Arial"/>
              </a:rPr>
              <a:t> </a:t>
            </a:r>
            <a:r>
              <a:rPr sz="1600" dirty="0">
                <a:solidFill>
                  <a:srgbClr val="ECECEC"/>
                </a:solidFill>
                <a:latin typeface="Arial"/>
                <a:cs typeface="Arial"/>
              </a:rPr>
              <a:t>States</a:t>
            </a:r>
            <a:r>
              <a:rPr sz="1600" spc="-55" dirty="0">
                <a:solidFill>
                  <a:srgbClr val="ECECEC"/>
                </a:solidFill>
                <a:latin typeface="Arial"/>
                <a:cs typeface="Arial"/>
              </a:rPr>
              <a:t> </a:t>
            </a:r>
            <a:r>
              <a:rPr sz="1600" dirty="0">
                <a:solidFill>
                  <a:srgbClr val="ECECEC"/>
                </a:solidFill>
                <a:latin typeface="Arial"/>
                <a:cs typeface="Arial"/>
              </a:rPr>
              <a:t>Department</a:t>
            </a:r>
            <a:r>
              <a:rPr sz="1600" spc="-30" dirty="0">
                <a:solidFill>
                  <a:srgbClr val="ECECEC"/>
                </a:solidFill>
                <a:latin typeface="Arial"/>
                <a:cs typeface="Arial"/>
              </a:rPr>
              <a:t> </a:t>
            </a:r>
            <a:r>
              <a:rPr sz="1600" dirty="0">
                <a:solidFill>
                  <a:srgbClr val="ECECEC"/>
                </a:solidFill>
                <a:latin typeface="Arial"/>
                <a:cs typeface="Arial"/>
              </a:rPr>
              <a:t>of</a:t>
            </a:r>
            <a:r>
              <a:rPr sz="1600" spc="-110" dirty="0">
                <a:solidFill>
                  <a:srgbClr val="ECECEC"/>
                </a:solidFill>
                <a:latin typeface="Arial"/>
                <a:cs typeface="Arial"/>
              </a:rPr>
              <a:t> </a:t>
            </a:r>
            <a:r>
              <a:rPr sz="1600" spc="-10" dirty="0">
                <a:solidFill>
                  <a:srgbClr val="ECECEC"/>
                </a:solidFill>
                <a:latin typeface="Arial"/>
                <a:cs typeface="Arial"/>
              </a:rPr>
              <a:t>Agriculture</a:t>
            </a:r>
            <a:endParaRPr sz="1600" dirty="0">
              <a:latin typeface="Arial"/>
              <a:cs typeface="Arial"/>
            </a:endParaRPr>
          </a:p>
        </p:txBody>
      </p:sp>
      <p:pic>
        <p:nvPicPr>
          <p:cNvPr id="3" name="object 3" descr="USDA logo"/>
          <p:cNvPicPr/>
          <p:nvPr/>
        </p:nvPicPr>
        <p:blipFill>
          <a:blip r:embed="rId2" cstate="print"/>
          <a:stretch>
            <a:fillRect/>
          </a:stretch>
        </p:blipFill>
        <p:spPr>
          <a:xfrm>
            <a:off x="304800" y="990600"/>
            <a:ext cx="2011679" cy="1391411"/>
          </a:xfrm>
          <a:prstGeom prst="rect">
            <a:avLst/>
          </a:prstGeom>
        </p:spPr>
      </p:pic>
      <p:sp>
        <p:nvSpPr>
          <p:cNvPr id="4" name="object 4"/>
          <p:cNvSpPr txBox="1"/>
          <p:nvPr/>
        </p:nvSpPr>
        <p:spPr>
          <a:xfrm>
            <a:off x="1652306" y="2711316"/>
            <a:ext cx="6236970" cy="1871666"/>
          </a:xfrm>
          <a:prstGeom prst="rect">
            <a:avLst/>
          </a:prstGeom>
        </p:spPr>
        <p:txBody>
          <a:bodyPr vert="horz" wrap="square" lIns="0" tIns="12065" rIns="0" bIns="0" rtlCol="0">
            <a:spAutoFit/>
          </a:bodyPr>
          <a:lstStyle/>
          <a:p>
            <a:pPr marL="12700" marR="5080" algn="ctr">
              <a:lnSpc>
                <a:spcPct val="100000"/>
              </a:lnSpc>
              <a:spcBef>
                <a:spcPts val="95"/>
              </a:spcBef>
            </a:pPr>
            <a:r>
              <a:rPr sz="4000" dirty="0">
                <a:solidFill>
                  <a:srgbClr val="062F60"/>
                </a:solidFill>
                <a:latin typeface="Arial"/>
                <a:cs typeface="Arial"/>
              </a:rPr>
              <a:t>Contracting</a:t>
            </a:r>
            <a:r>
              <a:rPr sz="4000" spc="-120" dirty="0">
                <a:solidFill>
                  <a:srgbClr val="062F60"/>
                </a:solidFill>
                <a:latin typeface="Arial"/>
                <a:cs typeface="Arial"/>
              </a:rPr>
              <a:t> </a:t>
            </a:r>
            <a:r>
              <a:rPr sz="4000" dirty="0">
                <a:solidFill>
                  <a:srgbClr val="062F60"/>
                </a:solidFill>
                <a:latin typeface="Arial"/>
                <a:cs typeface="Arial"/>
              </a:rPr>
              <a:t>with</a:t>
            </a:r>
            <a:r>
              <a:rPr sz="4000" spc="-145" dirty="0">
                <a:solidFill>
                  <a:srgbClr val="062F60"/>
                </a:solidFill>
                <a:latin typeface="Arial"/>
                <a:cs typeface="Arial"/>
              </a:rPr>
              <a:t> </a:t>
            </a:r>
            <a:r>
              <a:rPr lang="en-US" sz="4000" spc="-10" dirty="0">
                <a:solidFill>
                  <a:srgbClr val="062F60"/>
                </a:solidFill>
                <a:latin typeface="Arial"/>
                <a:cs typeface="Arial"/>
              </a:rPr>
              <a:t>the Federal Government</a:t>
            </a:r>
          </a:p>
          <a:p>
            <a:pPr marL="12700" marR="5080" algn="ctr">
              <a:lnSpc>
                <a:spcPct val="100000"/>
              </a:lnSpc>
              <a:spcBef>
                <a:spcPts val="95"/>
              </a:spcBef>
            </a:pPr>
            <a:r>
              <a:rPr lang="en-US" sz="4000" spc="-10" dirty="0">
                <a:solidFill>
                  <a:srgbClr val="062F60"/>
                </a:solidFill>
                <a:latin typeface="Arial"/>
                <a:cs typeface="Arial"/>
              </a:rPr>
              <a:t>Post-Award</a:t>
            </a:r>
            <a:endParaRPr sz="4000" dirty="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marL="277495" algn="ctr">
              <a:lnSpc>
                <a:spcPct val="100000"/>
              </a:lnSpc>
              <a:spcBef>
                <a:spcPts val="95"/>
              </a:spcBef>
            </a:pPr>
            <a:r>
              <a:rPr lang="en-US" sz="2800" b="1" dirty="0">
                <a:latin typeface="Calibri"/>
                <a:cs typeface="Calibri"/>
              </a:rPr>
              <a:t>Post-Award DOs and Don’ts</a:t>
            </a:r>
            <a:endParaRPr sz="2800" dirty="0">
              <a:latin typeface="Calibri"/>
              <a:cs typeface="Calibri"/>
            </a:endParaRPr>
          </a:p>
        </p:txBody>
      </p:sp>
      <p:sp>
        <p:nvSpPr>
          <p:cNvPr id="6" name="object 6"/>
          <p:cNvSpPr txBox="1"/>
          <p:nvPr/>
        </p:nvSpPr>
        <p:spPr>
          <a:xfrm>
            <a:off x="391731" y="1675169"/>
            <a:ext cx="8407400" cy="4013278"/>
          </a:xfrm>
          <a:prstGeom prst="rect">
            <a:avLst/>
          </a:prstGeom>
        </p:spPr>
        <p:txBody>
          <a:bodyPr vert="horz" wrap="square" lIns="0" tIns="12065" rIns="0" bIns="0" rtlCol="0">
            <a:spAutoFit/>
          </a:bodyPr>
          <a:lstStyle/>
          <a:p>
            <a:pPr marL="514350" indent="-514350" algn="l" fontAlgn="base">
              <a:spcAft>
                <a:spcPts val="3600"/>
              </a:spcAft>
              <a:buAutoNum type="arabicPeriod"/>
            </a:pPr>
            <a:r>
              <a:rPr lang="en-US" sz="2800" b="1" i="0" dirty="0">
                <a:solidFill>
                  <a:srgbClr val="1E4164"/>
                </a:solidFill>
                <a:effectLst/>
                <a:latin typeface="inherit"/>
              </a:rPr>
              <a:t>Do Understand the Contract Before You Agree</a:t>
            </a:r>
          </a:p>
          <a:p>
            <a:pPr marL="514350" indent="-514350" algn="l" fontAlgn="base">
              <a:spcAft>
                <a:spcPts val="3600"/>
              </a:spcAft>
              <a:buFontTx/>
              <a:buAutoNum type="arabicPeriod"/>
            </a:pPr>
            <a:r>
              <a:rPr lang="en-US" sz="2800" b="1" i="0" dirty="0">
                <a:solidFill>
                  <a:srgbClr val="1E4164"/>
                </a:solidFill>
                <a:effectLst/>
                <a:latin typeface="inherit"/>
              </a:rPr>
              <a:t>Don’t Rely on Your “Normal” Procedures</a:t>
            </a:r>
          </a:p>
          <a:p>
            <a:pPr marL="514350" indent="-514350" algn="l" fontAlgn="base">
              <a:spcAft>
                <a:spcPts val="3600"/>
              </a:spcAft>
              <a:buFontTx/>
              <a:buAutoNum type="arabicPeriod"/>
            </a:pPr>
            <a:r>
              <a:rPr lang="en-US" sz="2800" b="1" i="0" dirty="0">
                <a:solidFill>
                  <a:srgbClr val="1E4164"/>
                </a:solidFill>
                <a:effectLst/>
                <a:latin typeface="inherit"/>
              </a:rPr>
              <a:t>Do Prepare Yourself</a:t>
            </a:r>
          </a:p>
          <a:p>
            <a:pPr marL="514350" indent="-514350" algn="l" fontAlgn="base">
              <a:spcAft>
                <a:spcPts val="3600"/>
              </a:spcAft>
              <a:buFontTx/>
              <a:buAutoNum type="arabicPeriod"/>
            </a:pPr>
            <a:r>
              <a:rPr lang="en-US" sz="2800" b="1" dirty="0">
                <a:solidFill>
                  <a:srgbClr val="1E4164"/>
                </a:solidFill>
                <a:latin typeface="inherit"/>
              </a:rPr>
              <a:t>Don’t Dismiss the Regulatory Maze</a:t>
            </a:r>
          </a:p>
          <a:p>
            <a:pPr marL="514350" indent="-514350" algn="l" fontAlgn="base">
              <a:buFontTx/>
              <a:buAutoNum type="arabicPeriod"/>
            </a:pPr>
            <a:r>
              <a:rPr lang="en-US" sz="2800" b="1" i="0" dirty="0">
                <a:solidFill>
                  <a:srgbClr val="1E4164"/>
                </a:solidFill>
                <a:effectLst/>
                <a:latin typeface="inherit"/>
              </a:rPr>
              <a:t>Do Learn the Art of Communication</a:t>
            </a:r>
            <a:endParaRPr lang="en-US" sz="2800" b="0" i="0" dirty="0">
              <a:solidFill>
                <a:srgbClr val="1E4164"/>
              </a:solidFill>
              <a:effectLst/>
              <a:latin typeface="Arial" panose="020B0604020202020204" pitchFamily="34" charset="0"/>
            </a:endParaRPr>
          </a:p>
        </p:txBody>
      </p:sp>
      <p:sp>
        <p:nvSpPr>
          <p:cNvPr id="7" name="object 7" descr="page number 2"/>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a:p>
        </p:txBody>
      </p:sp>
      <p:sp>
        <p:nvSpPr>
          <p:cNvPr id="8" name="object 8"/>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2</a:t>
            </a:r>
            <a:endParaRPr sz="1600" dirty="0">
              <a:latin typeface="Arial"/>
              <a:cs typeface="Arial"/>
            </a:endParaRPr>
          </a:p>
        </p:txBody>
      </p:sp>
      <p:sp>
        <p:nvSpPr>
          <p:cNvPr id="2" name="object 2" descr="USDA logo"/>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pic>
        <p:nvPicPr>
          <p:cNvPr id="4" name="object 4" descr="USDA logo"/>
          <p:cNvPicPr/>
          <p:nvPr/>
        </p:nvPicPr>
        <p:blipFill>
          <a:blip r:embed="rId2" cstate="print"/>
          <a:stretch>
            <a:fillRect/>
          </a:stretch>
        </p:blipFill>
        <p:spPr>
          <a:xfrm>
            <a:off x="8305800" y="6391655"/>
            <a:ext cx="761987" cy="466343"/>
          </a:xfrm>
          <a:prstGeom prst="rect">
            <a:avLst/>
          </a:prstGeom>
        </p:spPr>
      </p:pic>
    </p:spTree>
    <p:extLst>
      <p:ext uri="{BB962C8B-B14F-4D97-AF65-F5344CB8AC3E}">
        <p14:creationId xmlns:p14="http://schemas.microsoft.com/office/powerpoint/2010/main" val="36412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pic>
        <p:nvPicPr>
          <p:cNvPr id="4" name="object 4">
            <a:extLst>
              <a:ext uri="{C183D7F6-B498-43B3-948B-1728B52AA6E4}">
                <adec:decorative xmlns:adec="http://schemas.microsoft.com/office/drawing/2017/decorative" val="1"/>
              </a:ext>
            </a:extLst>
          </p:cNvPr>
          <p:cNvPicPr/>
          <p:nvPr/>
        </p:nvPicPr>
        <p:blipFill>
          <a:blip r:embed="rId2" cstate="print"/>
          <a:stretch>
            <a:fillRect/>
          </a:stretch>
        </p:blipFill>
        <p:spPr>
          <a:xfrm>
            <a:off x="8305800" y="6391655"/>
            <a:ext cx="761987" cy="466343"/>
          </a:xfrm>
          <a:prstGeom prst="rect">
            <a:avLst/>
          </a:prstGeom>
        </p:spPr>
      </p:pic>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marL="277495" algn="ctr">
              <a:lnSpc>
                <a:spcPct val="100000"/>
              </a:lnSpc>
              <a:spcBef>
                <a:spcPts val="95"/>
              </a:spcBef>
            </a:pPr>
            <a:r>
              <a:rPr lang="en-US" sz="2800" b="1" dirty="0">
                <a:latin typeface="Calibri"/>
                <a:cs typeface="Calibri"/>
              </a:rPr>
              <a:t>Post-Award DOs and Don’ts (continued)</a:t>
            </a:r>
            <a:endParaRPr sz="2800" dirty="0">
              <a:latin typeface="Calibri"/>
              <a:cs typeface="Calibri"/>
            </a:endParaRPr>
          </a:p>
        </p:txBody>
      </p:sp>
      <p:sp>
        <p:nvSpPr>
          <p:cNvPr id="6" name="object 6"/>
          <p:cNvSpPr txBox="1"/>
          <p:nvPr/>
        </p:nvSpPr>
        <p:spPr>
          <a:xfrm>
            <a:off x="304800" y="1078612"/>
            <a:ext cx="8407400" cy="4074833"/>
          </a:xfrm>
          <a:prstGeom prst="rect">
            <a:avLst/>
          </a:prstGeom>
        </p:spPr>
        <p:txBody>
          <a:bodyPr vert="horz" wrap="square" lIns="0" tIns="12065" rIns="0" bIns="0" rtlCol="0">
            <a:spAutoFit/>
          </a:bodyPr>
          <a:lstStyle/>
          <a:p>
            <a:pPr marL="12700">
              <a:lnSpc>
                <a:spcPct val="100000"/>
              </a:lnSpc>
              <a:spcBef>
                <a:spcPts val="95"/>
              </a:spcBef>
            </a:pPr>
            <a:r>
              <a:rPr lang="en-US" sz="2800" b="1" dirty="0">
                <a:solidFill>
                  <a:srgbClr val="045A92"/>
                </a:solidFill>
                <a:latin typeface="Calibri"/>
                <a:cs typeface="Calibri"/>
              </a:rPr>
              <a:t>So, you got the award</a:t>
            </a:r>
            <a:endParaRPr lang="en-US" sz="2800" dirty="0">
              <a:latin typeface="Calibri"/>
              <a:cs typeface="Calibri"/>
            </a:endParaRPr>
          </a:p>
          <a:p>
            <a:pPr marL="342900" indent="-342900" algn="l" fontAlgn="base">
              <a:spcAft>
                <a:spcPts val="1200"/>
              </a:spcAft>
              <a:buFont typeface="Arial" panose="020B0604020202020204" pitchFamily="34" charset="0"/>
              <a:buChar char="•"/>
            </a:pPr>
            <a:r>
              <a:rPr lang="en-US" sz="2400" b="0" i="0" dirty="0">
                <a:solidFill>
                  <a:srgbClr val="231D19"/>
                </a:solidFill>
                <a:effectLst/>
                <a:latin typeface="acumin-pro"/>
              </a:rPr>
              <a:t>It can be a game-changer for your business when you’re awarded a government contract. But like anything when dealing with government agencies, there may be some red tape to work around.</a:t>
            </a:r>
          </a:p>
          <a:p>
            <a:pPr marL="342900" indent="-342900" algn="l" fontAlgn="base">
              <a:spcAft>
                <a:spcPts val="1200"/>
              </a:spcAft>
              <a:buFont typeface="Arial" panose="020B0604020202020204" pitchFamily="34" charset="0"/>
              <a:buChar char="•"/>
            </a:pPr>
            <a:r>
              <a:rPr lang="en-US" sz="2400" b="0" i="0" dirty="0">
                <a:solidFill>
                  <a:srgbClr val="231D19"/>
                </a:solidFill>
                <a:effectLst/>
                <a:latin typeface="acumin-pro"/>
              </a:rPr>
              <a:t>As a government contractor, ethics and rules are essential. You don’t want to find yourself in violation of something simply because you didn’t know about it.</a:t>
            </a:r>
          </a:p>
          <a:p>
            <a:pPr marL="342900" indent="-342900" algn="l" fontAlgn="base">
              <a:buFont typeface="Arial" panose="020B0604020202020204" pitchFamily="34" charset="0"/>
              <a:buChar char="•"/>
            </a:pPr>
            <a:r>
              <a:rPr lang="en-US" sz="2400" b="0" i="0" dirty="0">
                <a:solidFill>
                  <a:srgbClr val="231D19"/>
                </a:solidFill>
                <a:effectLst/>
                <a:latin typeface="acumin-pro"/>
              </a:rPr>
              <a:t>To stay within the framework of requirements when working with the government, make sure you know these dos and don’ts. </a:t>
            </a:r>
          </a:p>
        </p:txBody>
      </p:sp>
      <p:sp>
        <p:nvSpPr>
          <p:cNvPr id="7" name="object 7" descr="page number 3"/>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a:p>
        </p:txBody>
      </p:sp>
      <p:sp>
        <p:nvSpPr>
          <p:cNvPr id="8" name="object 8"/>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3</a:t>
            </a:r>
            <a:endParaRPr sz="1600" dirty="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marL="277495" algn="ctr">
              <a:spcBef>
                <a:spcPts val="95"/>
              </a:spcBef>
            </a:pPr>
            <a:r>
              <a:rPr lang="en-US" sz="2800" b="1" i="0" dirty="0">
                <a:effectLst/>
                <a:latin typeface="inherit"/>
              </a:rPr>
              <a:t>Do Understand the Contract Before You Agree</a:t>
            </a:r>
            <a:endParaRPr sz="2800" dirty="0">
              <a:latin typeface="Calibri"/>
              <a:cs typeface="Calibri"/>
            </a:endParaRPr>
          </a:p>
        </p:txBody>
      </p:sp>
      <p:sp>
        <p:nvSpPr>
          <p:cNvPr id="6" name="object 6"/>
          <p:cNvSpPr txBox="1"/>
          <p:nvPr/>
        </p:nvSpPr>
        <p:spPr>
          <a:xfrm>
            <a:off x="148589" y="1071143"/>
            <a:ext cx="8766811" cy="5173789"/>
          </a:xfrm>
          <a:prstGeom prst="rect">
            <a:avLst/>
          </a:prstGeom>
        </p:spPr>
        <p:txBody>
          <a:bodyPr vert="horz" wrap="square" lIns="0" tIns="178435" rIns="0" bIns="0" rtlCol="0">
            <a:spAutoFit/>
          </a:bodyPr>
          <a:lstStyle/>
          <a:p>
            <a:pPr marL="355600" marR="137160" lvl="1" indent="-342900" algn="l">
              <a:lnSpc>
                <a:spcPct val="107000"/>
              </a:lnSpc>
              <a:spcBef>
                <a:spcPts val="930"/>
              </a:spcBef>
              <a:buClr>
                <a:srgbClr val="1E6018"/>
              </a:buClr>
              <a:buFont typeface="Arial" panose="020B0604020202020204" pitchFamily="34" charset="0"/>
              <a:buChar char="•"/>
              <a:tabLst>
                <a:tab pos="354965" algn="l"/>
                <a:tab pos="355600" algn="l"/>
              </a:tabLst>
            </a:pPr>
            <a:r>
              <a:rPr lang="en-US" sz="2000" b="0" i="0" dirty="0">
                <a:solidFill>
                  <a:srgbClr val="231D19"/>
                </a:solidFill>
                <a:effectLst/>
                <a:latin typeface="acumin-pro"/>
              </a:rPr>
              <a:t>Read the contract and then read it again!</a:t>
            </a:r>
          </a:p>
          <a:p>
            <a:pPr marL="355600" marR="137160" lvl="1" indent="-342900" algn="l">
              <a:lnSpc>
                <a:spcPct val="107000"/>
              </a:lnSpc>
              <a:spcBef>
                <a:spcPts val="930"/>
              </a:spcBef>
              <a:buClr>
                <a:srgbClr val="1E6018"/>
              </a:buClr>
              <a:buFont typeface="Arial" panose="020B0604020202020204" pitchFamily="34" charset="0"/>
              <a:buChar char="•"/>
              <a:tabLst>
                <a:tab pos="354965" algn="l"/>
                <a:tab pos="355600" algn="l"/>
              </a:tabLst>
            </a:pPr>
            <a:r>
              <a:rPr lang="en-US" sz="2000" b="0" i="0" dirty="0">
                <a:solidFill>
                  <a:srgbClr val="231D19"/>
                </a:solidFill>
                <a:effectLst/>
                <a:latin typeface="acumin-pro"/>
              </a:rPr>
              <a:t>Unlike working with a commercial or private business, you can’t call the federal </a:t>
            </a:r>
            <a:r>
              <a:rPr lang="en-US" sz="2000" b="0" i="0" dirty="0">
                <a:solidFill>
                  <a:schemeClr val="tx1"/>
                </a:solidFill>
                <a:effectLst/>
                <a:latin typeface="acumin-pro"/>
              </a:rPr>
              <a:t>government and talk to just anyone </a:t>
            </a:r>
            <a:r>
              <a:rPr lang="en-US" sz="2000" dirty="0">
                <a:solidFill>
                  <a:schemeClr val="tx1"/>
                </a:solidFill>
                <a:latin typeface="acumin-pro"/>
              </a:rPr>
              <a:t>about your contract. Some of the important factors to be aware of include:</a:t>
            </a:r>
          </a:p>
          <a:p>
            <a:pPr marL="12700" marR="137160" lvl="1" algn="l">
              <a:lnSpc>
                <a:spcPct val="107000"/>
              </a:lnSpc>
              <a:spcBef>
                <a:spcPts val="930"/>
              </a:spcBef>
              <a:buClr>
                <a:srgbClr val="1E6018"/>
              </a:buClr>
              <a:tabLst>
                <a:tab pos="354965" algn="l"/>
                <a:tab pos="355600" algn="l"/>
              </a:tabLst>
            </a:pPr>
            <a:r>
              <a:rPr lang="en-US" dirty="0">
                <a:solidFill>
                  <a:srgbClr val="231D19"/>
                </a:solidFill>
                <a:latin typeface="acumin-pro"/>
              </a:rPr>
              <a:t>	1. All terms and conditions of the contract</a:t>
            </a:r>
          </a:p>
          <a:p>
            <a:pPr marL="342900" marR="137160" lvl="1" algn="l">
              <a:lnSpc>
                <a:spcPct val="107000"/>
              </a:lnSpc>
              <a:spcBef>
                <a:spcPts val="930"/>
              </a:spcBef>
              <a:buClr>
                <a:srgbClr val="1E6018"/>
              </a:buClr>
              <a:tabLst>
                <a:tab pos="354965" algn="l"/>
                <a:tab pos="355600" algn="l"/>
              </a:tabLst>
            </a:pPr>
            <a:r>
              <a:rPr lang="en-US" dirty="0">
                <a:solidFill>
                  <a:srgbClr val="231D19"/>
                </a:solidFill>
                <a:latin typeface="acumin-pro"/>
              </a:rPr>
              <a:t>2. The provisions for making changes to the contract</a:t>
            </a:r>
          </a:p>
          <a:p>
            <a:pPr marL="342900" marR="137160" lvl="1" algn="l">
              <a:lnSpc>
                <a:spcPct val="107000"/>
              </a:lnSpc>
              <a:spcBef>
                <a:spcPts val="930"/>
              </a:spcBef>
              <a:buClr>
                <a:srgbClr val="1E6018"/>
              </a:buClr>
              <a:tabLst>
                <a:tab pos="354965" algn="l"/>
                <a:tab pos="355600" algn="l"/>
              </a:tabLst>
            </a:pPr>
            <a:r>
              <a:rPr lang="en-US" dirty="0">
                <a:solidFill>
                  <a:srgbClr val="231D19"/>
                </a:solidFill>
                <a:latin typeface="acumin-pro"/>
              </a:rPr>
              <a:t>3. The method of payment, the payment schedule, and the office responsible for paying </a:t>
            </a:r>
          </a:p>
          <a:p>
            <a:pPr marL="355600" marR="137160" lvl="1" indent="-342900" algn="l">
              <a:lnSpc>
                <a:spcPct val="107000"/>
              </a:lnSpc>
              <a:spcBef>
                <a:spcPts val="930"/>
              </a:spcBef>
              <a:buClr>
                <a:srgbClr val="1E6018"/>
              </a:buClr>
              <a:buFont typeface="Arial" panose="020B0604020202020204" pitchFamily="34" charset="0"/>
              <a:buChar char="•"/>
              <a:tabLst>
                <a:tab pos="354965" algn="l"/>
                <a:tab pos="355600" algn="l"/>
              </a:tabLst>
            </a:pPr>
            <a:r>
              <a:rPr lang="en-US" sz="2000" dirty="0">
                <a:solidFill>
                  <a:schemeClr val="tx1"/>
                </a:solidFill>
                <a:latin typeface="acumin-pro"/>
              </a:rPr>
              <a:t>Know who you’ll be working with. You’ll be dealing with authorized agents as the only individuals who have the authority to approve and make changes. </a:t>
            </a:r>
            <a:r>
              <a:rPr lang="en-US" sz="2000" dirty="0">
                <a:solidFill>
                  <a:srgbClr val="231D19"/>
                </a:solidFill>
                <a:latin typeface="acumin-pro"/>
              </a:rPr>
              <a:t>The following are important roles to know:</a:t>
            </a:r>
          </a:p>
          <a:p>
            <a:pPr marL="12700" marR="137160" lvl="1" algn="l">
              <a:lnSpc>
                <a:spcPct val="107000"/>
              </a:lnSpc>
              <a:spcBef>
                <a:spcPts val="930"/>
              </a:spcBef>
              <a:buClr>
                <a:srgbClr val="1E6018"/>
              </a:buClr>
              <a:tabLst>
                <a:tab pos="354965" algn="l"/>
                <a:tab pos="355600" algn="l"/>
              </a:tabLst>
            </a:pPr>
            <a:r>
              <a:rPr lang="en-US" b="0" i="0" dirty="0">
                <a:solidFill>
                  <a:srgbClr val="231D19"/>
                </a:solidFill>
                <a:effectLst/>
                <a:latin typeface="acumin-pro"/>
              </a:rPr>
              <a:t>		1. Contracting/Procurement Officer (CO)</a:t>
            </a:r>
          </a:p>
          <a:p>
            <a:pPr marL="12700" marR="137160" lvl="1" algn="l">
              <a:lnSpc>
                <a:spcPct val="107000"/>
              </a:lnSpc>
              <a:spcBef>
                <a:spcPts val="930"/>
              </a:spcBef>
              <a:buClr>
                <a:srgbClr val="1E6018"/>
              </a:buClr>
              <a:tabLst>
                <a:tab pos="354965" algn="l"/>
                <a:tab pos="355600" algn="l"/>
              </a:tabLst>
            </a:pPr>
            <a:r>
              <a:rPr lang="en-US" dirty="0">
                <a:solidFill>
                  <a:srgbClr val="231D19"/>
                </a:solidFill>
                <a:latin typeface="acumin-pro"/>
              </a:rPr>
              <a:t>	2. Administrative Contracting Officer (ACO)</a:t>
            </a:r>
          </a:p>
          <a:p>
            <a:pPr marL="12700" marR="137160" lvl="1" algn="l">
              <a:lnSpc>
                <a:spcPct val="107000"/>
              </a:lnSpc>
              <a:spcBef>
                <a:spcPts val="930"/>
              </a:spcBef>
              <a:buClr>
                <a:srgbClr val="1E6018"/>
              </a:buClr>
              <a:tabLst>
                <a:tab pos="354965" algn="l"/>
                <a:tab pos="355600" algn="l"/>
              </a:tabLst>
            </a:pPr>
            <a:r>
              <a:rPr lang="en-US" b="0" i="0" dirty="0">
                <a:solidFill>
                  <a:srgbClr val="231D19"/>
                </a:solidFill>
                <a:effectLst/>
                <a:latin typeface="acumin-pro"/>
              </a:rPr>
              <a:t>	3. Contracting Officer Representative (COR)</a:t>
            </a:r>
          </a:p>
        </p:txBody>
      </p:sp>
      <p:sp>
        <p:nvSpPr>
          <p:cNvPr id="7" name="object 7" descr="page number 4"/>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sp>
        <p:nvSpPr>
          <p:cNvPr id="8" name="object 8"/>
          <p:cNvSpPr txBox="1"/>
          <p:nvPr/>
        </p:nvSpPr>
        <p:spPr>
          <a:xfrm>
            <a:off x="148589" y="6452108"/>
            <a:ext cx="223520" cy="258404"/>
          </a:xfrm>
          <a:prstGeom prst="rect">
            <a:avLst/>
          </a:prstGeom>
        </p:spPr>
        <p:txBody>
          <a:bodyPr vert="horz" wrap="square" lIns="0" tIns="12065" rIns="0" bIns="0" rtlCol="0">
            <a:spAutoFit/>
          </a:bodyPr>
          <a:lstStyle/>
          <a:p>
            <a:pPr marL="12700">
              <a:lnSpc>
                <a:spcPct val="100000"/>
              </a:lnSpc>
              <a:spcBef>
                <a:spcPts val="95"/>
              </a:spcBef>
            </a:pPr>
            <a:r>
              <a:rPr lang="en-US" sz="1600" spc="-90" dirty="0">
                <a:solidFill>
                  <a:srgbClr val="FFFFFF"/>
                </a:solidFill>
                <a:latin typeface="Arial"/>
                <a:cs typeface="Arial"/>
              </a:rPr>
              <a:t> 4</a:t>
            </a:r>
            <a:endParaRPr sz="1600" dirty="0">
              <a:latin typeface="Arial"/>
              <a:cs typeface="Arial"/>
            </a:endParaRPr>
          </a:p>
        </p:txBody>
      </p:sp>
      <p:pic>
        <p:nvPicPr>
          <p:cNvPr id="4" name="object 4" descr="USDA logo"/>
          <p:cNvPicPr/>
          <p:nvPr/>
        </p:nvPicPr>
        <p:blipFill>
          <a:blip r:embed="rId2" cstate="print"/>
          <a:stretch>
            <a:fillRect/>
          </a:stretch>
        </p:blipFill>
        <p:spPr>
          <a:xfrm>
            <a:off x="8305800" y="6391655"/>
            <a:ext cx="761987" cy="46634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54945" y="150704"/>
            <a:ext cx="8407400" cy="924739"/>
          </a:xfrm>
          <a:prstGeom prst="rect">
            <a:avLst/>
          </a:prstGeom>
        </p:spPr>
        <p:txBody>
          <a:bodyPr vert="horz" wrap="square" lIns="0" tIns="62356" rIns="0" bIns="0" rtlCol="0">
            <a:spAutoFit/>
          </a:bodyPr>
          <a:lstStyle/>
          <a:p>
            <a:pPr marL="277495" algn="ctr">
              <a:lnSpc>
                <a:spcPct val="100000"/>
              </a:lnSpc>
              <a:spcBef>
                <a:spcPts val="95"/>
              </a:spcBef>
            </a:pPr>
            <a:r>
              <a:rPr lang="en-US" sz="2800" b="1" i="0" dirty="0">
                <a:effectLst/>
                <a:latin typeface="inherit"/>
              </a:rPr>
              <a:t>Do Understand the Contract Before You Agree</a:t>
            </a:r>
            <a:br>
              <a:rPr lang="en-US" sz="2800" b="1" i="0" dirty="0">
                <a:effectLst/>
                <a:latin typeface="inherit"/>
              </a:rPr>
            </a:br>
            <a:r>
              <a:rPr lang="en-US" sz="2800" b="1" dirty="0">
                <a:latin typeface="inherit"/>
              </a:rPr>
              <a:t>(continued) </a:t>
            </a:r>
            <a:endParaRPr sz="2800" dirty="0">
              <a:latin typeface="Calibri"/>
              <a:cs typeface="Calibri"/>
            </a:endParaRPr>
          </a:p>
        </p:txBody>
      </p:sp>
      <p:sp>
        <p:nvSpPr>
          <p:cNvPr id="6" name="object 6"/>
          <p:cNvSpPr txBox="1"/>
          <p:nvPr/>
        </p:nvSpPr>
        <p:spPr>
          <a:xfrm>
            <a:off x="304799" y="1075445"/>
            <a:ext cx="8762987" cy="4706801"/>
          </a:xfrm>
          <a:prstGeom prst="rect">
            <a:avLst/>
          </a:prstGeom>
        </p:spPr>
        <p:txBody>
          <a:bodyPr vert="horz" wrap="square" lIns="0" tIns="169545" rIns="0" bIns="0" rtlCol="0">
            <a:spAutoFit/>
          </a:bodyPr>
          <a:lstStyle/>
          <a:p>
            <a:pPr marL="12700" marR="137160" lvl="1" algn="ctr">
              <a:lnSpc>
                <a:spcPct val="107000"/>
              </a:lnSpc>
              <a:spcBef>
                <a:spcPts val="930"/>
              </a:spcBef>
              <a:buClr>
                <a:srgbClr val="1E6018"/>
              </a:buClr>
              <a:tabLst>
                <a:tab pos="354965" algn="l"/>
                <a:tab pos="355600" algn="l"/>
              </a:tabLst>
            </a:pPr>
            <a:r>
              <a:rPr lang="en-US" sz="2000" b="0" i="0" dirty="0">
                <a:solidFill>
                  <a:srgbClr val="231D19"/>
                </a:solidFill>
                <a:effectLst/>
                <a:latin typeface="Arial" panose="020B0604020202020204" pitchFamily="34" charset="0"/>
              </a:rPr>
              <a:t>Working With the Government is not without Stress</a:t>
            </a:r>
          </a:p>
          <a:p>
            <a:pPr marL="354965" marR="848360" indent="-342900">
              <a:lnSpc>
                <a:spcPct val="100000"/>
              </a:lnSpc>
              <a:spcBef>
                <a:spcPts val="1035"/>
              </a:spcBef>
              <a:buClr>
                <a:srgbClr val="1E6018"/>
              </a:buClr>
              <a:buFont typeface="Symbol"/>
              <a:buChar char=""/>
              <a:tabLst>
                <a:tab pos="354965" algn="l"/>
                <a:tab pos="355600" algn="l"/>
              </a:tabLst>
            </a:pPr>
            <a:r>
              <a:rPr lang="en-US" sz="2000" b="0" i="0" dirty="0">
                <a:solidFill>
                  <a:srgbClr val="231D19"/>
                </a:solidFill>
                <a:effectLst/>
                <a:latin typeface="acumin-pro"/>
              </a:rPr>
              <a:t>You need to understand that the government can change the contract at any time, as long as the change is equitable to you as the supplier. </a:t>
            </a:r>
          </a:p>
          <a:p>
            <a:pPr marL="354965" marR="848360" indent="-342900">
              <a:lnSpc>
                <a:spcPct val="100000"/>
              </a:lnSpc>
              <a:spcBef>
                <a:spcPts val="1035"/>
              </a:spcBef>
              <a:buClr>
                <a:srgbClr val="1E6018"/>
              </a:buClr>
              <a:buFont typeface="Symbol"/>
              <a:buChar char=""/>
              <a:tabLst>
                <a:tab pos="354965" algn="l"/>
                <a:tab pos="355600" algn="l"/>
              </a:tabLst>
            </a:pPr>
            <a:r>
              <a:rPr lang="en-US" sz="2000" b="0" i="0" dirty="0">
                <a:solidFill>
                  <a:srgbClr val="231D19"/>
                </a:solidFill>
                <a:effectLst/>
                <a:latin typeface="acumin-pro"/>
              </a:rPr>
              <a:t>Also, the government can cancel an agreed-upon contract if the services or product are no longer needed. You’ll receive some reimbursement for costs you’ve already incurred, but you have no recourse.</a:t>
            </a:r>
          </a:p>
          <a:p>
            <a:pPr marL="354965" marR="848360" indent="-342900">
              <a:lnSpc>
                <a:spcPct val="100000"/>
              </a:lnSpc>
              <a:spcBef>
                <a:spcPts val="1035"/>
              </a:spcBef>
              <a:buClr>
                <a:srgbClr val="1E6018"/>
              </a:buClr>
              <a:buFont typeface="Symbol"/>
              <a:buChar char=""/>
              <a:tabLst>
                <a:tab pos="354965" algn="l"/>
                <a:tab pos="355600" algn="l"/>
              </a:tabLst>
            </a:pPr>
            <a:r>
              <a:rPr lang="en-US" sz="2000" dirty="0">
                <a:solidFill>
                  <a:srgbClr val="231D19"/>
                </a:solidFill>
                <a:latin typeface="acumin-pro"/>
              </a:rPr>
              <a:t>A</a:t>
            </a:r>
            <a:r>
              <a:rPr lang="en-US" sz="2000" b="0" i="0" dirty="0">
                <a:solidFill>
                  <a:srgbClr val="231D19"/>
                </a:solidFill>
                <a:effectLst/>
                <a:latin typeface="acumin-pro"/>
              </a:rPr>
              <a:t>lthough these stipulations are essential to protect the government’s interests, remember that, as a small business, we want you to succeed. In most cases, the contract will run through completion.</a:t>
            </a:r>
          </a:p>
          <a:p>
            <a:pPr marL="354965" marR="848360" indent="-342900">
              <a:lnSpc>
                <a:spcPct val="100000"/>
              </a:lnSpc>
              <a:spcBef>
                <a:spcPts val="1035"/>
              </a:spcBef>
              <a:buClr>
                <a:srgbClr val="1E6018"/>
              </a:buClr>
              <a:buFont typeface="Symbol"/>
              <a:buChar char=""/>
              <a:tabLst>
                <a:tab pos="354965" algn="l"/>
                <a:tab pos="355600" algn="l"/>
              </a:tabLst>
            </a:pPr>
            <a:r>
              <a:rPr lang="en-US" sz="2000" b="0" i="0" dirty="0">
                <a:solidFill>
                  <a:srgbClr val="231D19"/>
                </a:solidFill>
                <a:effectLst/>
                <a:latin typeface="acumin-pro"/>
              </a:rPr>
              <a:t>There are thousands of businesses that contract with the government regularly. Occasionally, there’s a hiccup in their working relationship, but for the most part, it’s in everyone’s best interests for things to run smoothly.</a:t>
            </a:r>
            <a:endParaRPr sz="2000" dirty="0">
              <a:latin typeface="Wingdings"/>
              <a:cs typeface="Wingdings"/>
            </a:endParaRPr>
          </a:p>
        </p:txBody>
      </p:sp>
      <p:sp>
        <p:nvSpPr>
          <p:cNvPr id="7" name="object 7">
            <a:extLst>
              <a:ext uri="{C183D7F6-B498-43B3-948B-1728B52AA6E4}">
                <adec:decorative xmlns:adec="http://schemas.microsoft.com/office/drawing/2017/decorative" val="1"/>
              </a:ext>
            </a:extLst>
          </p:cNvPr>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a:p>
        </p:txBody>
      </p:sp>
      <p:sp>
        <p:nvSpPr>
          <p:cNvPr id="8" name="object 8"/>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5</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pic>
        <p:nvPicPr>
          <p:cNvPr id="4" name="object 4" descr="page number 5"/>
          <p:cNvPicPr/>
          <p:nvPr/>
        </p:nvPicPr>
        <p:blipFill>
          <a:blip r:embed="rId3" cstate="print"/>
          <a:stretch>
            <a:fillRect/>
          </a:stretch>
        </p:blipFill>
        <p:spPr>
          <a:xfrm>
            <a:off x="8305800" y="6391655"/>
            <a:ext cx="761987" cy="466343"/>
          </a:xfrm>
          <a:prstGeom prst="rect">
            <a:avLst/>
          </a:prstGeom>
        </p:spPr>
      </p:pic>
    </p:spTree>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algn="ctr" fontAlgn="base"/>
            <a:r>
              <a:rPr lang="en-US" sz="2800" b="1" dirty="0">
                <a:latin typeface="Calibri"/>
                <a:cs typeface="Calibri"/>
              </a:rPr>
              <a:t>Don’t Rely on Your “Normal” Procedures</a:t>
            </a:r>
          </a:p>
        </p:txBody>
      </p:sp>
      <p:sp>
        <p:nvSpPr>
          <p:cNvPr id="7" name="object 7"/>
          <p:cNvSpPr txBox="1"/>
          <p:nvPr/>
        </p:nvSpPr>
        <p:spPr>
          <a:xfrm>
            <a:off x="-1" y="1018158"/>
            <a:ext cx="9143999" cy="5085366"/>
          </a:xfrm>
          <a:prstGeom prst="rect">
            <a:avLst/>
          </a:prstGeom>
        </p:spPr>
        <p:txBody>
          <a:bodyPr vert="horz" wrap="square" lIns="0" tIns="169545" rIns="0" bIns="0" rtlCol="0">
            <a:spAutoFit/>
          </a:bodyPr>
          <a:lstStyle/>
          <a:p>
            <a:pPr marL="240030" marR="478155" algn="ctr">
              <a:lnSpc>
                <a:spcPct val="100000"/>
              </a:lnSpc>
              <a:spcBef>
                <a:spcPts val="1035"/>
              </a:spcBef>
              <a:buClr>
                <a:srgbClr val="1E6018"/>
              </a:buClr>
              <a:tabLst>
                <a:tab pos="582930" algn="l"/>
                <a:tab pos="583565" algn="l"/>
              </a:tabLst>
            </a:pPr>
            <a:r>
              <a:rPr lang="en-US" b="0" i="0" dirty="0">
                <a:solidFill>
                  <a:srgbClr val="231D19"/>
                </a:solidFill>
                <a:effectLst/>
                <a:latin typeface="Arial" panose="020B0604020202020204" pitchFamily="34" charset="0"/>
                <a:cs typeface="Arial" panose="020B0604020202020204" pitchFamily="34" charset="0"/>
              </a:rPr>
              <a:t>When it comes to working with the government, expect the unexpected</a:t>
            </a:r>
            <a:endParaRPr lang="en-US" dirty="0">
              <a:solidFill>
                <a:srgbClr val="2A2A2A"/>
              </a:solidFill>
              <a:latin typeface="Arial" panose="020B0604020202020204" pitchFamily="34" charset="0"/>
              <a:cs typeface="Arial" panose="020B0604020202020204" pitchFamily="34" charset="0"/>
            </a:endParaRPr>
          </a:p>
          <a:p>
            <a:pPr marL="582930" marR="478155" indent="-342900" algn="l">
              <a:spcBef>
                <a:spcPts val="1035"/>
              </a:spcBef>
              <a:buClr>
                <a:srgbClr val="1E6018"/>
              </a:buClr>
              <a:buFont typeface="Symbol"/>
              <a:buChar char=""/>
              <a:tabLst>
                <a:tab pos="582930" algn="l"/>
                <a:tab pos="583565" algn="l"/>
              </a:tabLst>
            </a:pPr>
            <a:r>
              <a:rPr lang="en-US" b="0" i="0" dirty="0">
                <a:solidFill>
                  <a:srgbClr val="231D19"/>
                </a:solidFill>
                <a:effectLst/>
                <a:latin typeface="acumin-pro"/>
              </a:rPr>
              <a:t>Your standard policies and procedures work well with commercial enterprises, but you must follow the government’s guidelines when doing business with them.</a:t>
            </a:r>
          </a:p>
          <a:p>
            <a:pPr marL="582930" marR="478155" indent="-342900" algn="l">
              <a:spcBef>
                <a:spcPts val="1035"/>
              </a:spcBef>
              <a:buClr>
                <a:srgbClr val="1E6018"/>
              </a:buClr>
              <a:buFont typeface="Symbol"/>
              <a:buChar char=""/>
              <a:tabLst>
                <a:tab pos="582930" algn="l"/>
                <a:tab pos="583565" algn="l"/>
              </a:tabLst>
            </a:pPr>
            <a:r>
              <a:rPr lang="en-US" dirty="0">
                <a:solidFill>
                  <a:srgbClr val="231D19"/>
                </a:solidFill>
                <a:latin typeface="acumin-pro"/>
              </a:rPr>
              <a:t>Now that you're a government contractor, you need to ensure that you're in compliance with all relevant labor statutes: </a:t>
            </a:r>
          </a:p>
          <a:p>
            <a:pPr marL="582613" marR="478155" indent="331788" algn="l">
              <a:spcBef>
                <a:spcPts val="1035"/>
              </a:spcBef>
              <a:buClr>
                <a:srgbClr val="1E6018"/>
              </a:buClr>
              <a:buFont typeface="Symbol"/>
              <a:buChar char=""/>
              <a:tabLst>
                <a:tab pos="914400" algn="l"/>
              </a:tabLst>
            </a:pPr>
            <a:r>
              <a:rPr lang="en-US" sz="1700" dirty="0">
                <a:solidFill>
                  <a:srgbClr val="231D19"/>
                </a:solidFill>
                <a:latin typeface="acumin-pro"/>
              </a:rPr>
              <a:t>These laws require contractors to provide safe working conditions for their employees and to pay their employees overtime for working more than 40 hours a week.</a:t>
            </a:r>
          </a:p>
          <a:p>
            <a:pPr marL="582613" marR="478155" indent="331788" algn="l">
              <a:spcBef>
                <a:spcPts val="1035"/>
              </a:spcBef>
              <a:buClr>
                <a:srgbClr val="1E6018"/>
              </a:buClr>
              <a:buFont typeface="Symbol"/>
              <a:buChar char=""/>
              <a:tabLst>
                <a:tab pos="914400" algn="l"/>
              </a:tabLst>
            </a:pPr>
            <a:r>
              <a:rPr lang="en-US" sz="1700" dirty="0">
                <a:solidFill>
                  <a:srgbClr val="231D19"/>
                </a:solidFill>
                <a:latin typeface="acumin-pro"/>
              </a:rPr>
              <a:t>In addition to these labor laws, you also need to remain in compliance with other statutes preventing fraud and corruption in the government contract process.</a:t>
            </a:r>
          </a:p>
          <a:p>
            <a:pPr marL="582930" marR="478155" lvl="1" indent="-342900" algn="l">
              <a:spcBef>
                <a:spcPts val="1035"/>
              </a:spcBef>
              <a:buClr>
                <a:srgbClr val="1E6018"/>
              </a:buClr>
              <a:buFont typeface="Symbol"/>
              <a:buChar char=""/>
              <a:tabLst>
                <a:tab pos="582930" algn="l"/>
                <a:tab pos="583565" algn="l"/>
              </a:tabLst>
            </a:pPr>
            <a:r>
              <a:rPr lang="en-US" dirty="0">
                <a:solidFill>
                  <a:srgbClr val="231D19"/>
                </a:solidFill>
                <a:latin typeface="acumin-pro"/>
              </a:rPr>
              <a:t>Keep detailed records. </a:t>
            </a:r>
          </a:p>
          <a:p>
            <a:pPr marL="914400" marR="478155" lvl="1" indent="-342900" algn="l">
              <a:spcBef>
                <a:spcPts val="1035"/>
              </a:spcBef>
              <a:buClr>
                <a:srgbClr val="1E6018"/>
              </a:buClr>
              <a:buFont typeface="Symbol"/>
              <a:buChar char=""/>
              <a:tabLst>
                <a:tab pos="582930" algn="l"/>
                <a:tab pos="583565" algn="l"/>
              </a:tabLst>
            </a:pPr>
            <a:r>
              <a:rPr lang="en-US" sz="1700" b="0" i="0" dirty="0">
                <a:solidFill>
                  <a:srgbClr val="231D19"/>
                </a:solidFill>
                <a:effectLst/>
                <a:latin typeface="acumin-pro"/>
              </a:rPr>
              <a:t>Keep the records easily accessible</a:t>
            </a:r>
            <a:r>
              <a:rPr lang="en-US" sz="1700" b="0" i="0" dirty="0">
                <a:solidFill>
                  <a:srgbClr val="231D19"/>
                </a:solidFill>
                <a:effectLst/>
                <a:highlight>
                  <a:srgbClr val="FFFF00"/>
                </a:highlight>
                <a:latin typeface="acumin-pro"/>
              </a:rPr>
              <a:t>, will </a:t>
            </a:r>
            <a:r>
              <a:rPr lang="en-US" sz="1700" b="0" i="0" dirty="0">
                <a:solidFill>
                  <a:srgbClr val="231D19"/>
                </a:solidFill>
                <a:effectLst/>
                <a:latin typeface="acumin-pro"/>
              </a:rPr>
              <a:t>remind you what happened, and the documentation may help if there’s a dispute later.</a:t>
            </a:r>
            <a:r>
              <a:rPr lang="en-US" sz="1700" dirty="0">
                <a:solidFill>
                  <a:srgbClr val="231D19"/>
                </a:solidFill>
                <a:latin typeface="acumin-pro"/>
              </a:rPr>
              <a:t> </a:t>
            </a:r>
          </a:p>
          <a:p>
            <a:pPr marL="914400" marR="478155" lvl="1" indent="-342900" algn="l">
              <a:spcBef>
                <a:spcPts val="1035"/>
              </a:spcBef>
              <a:buClr>
                <a:srgbClr val="1E6018"/>
              </a:buClr>
              <a:buFont typeface="Symbol"/>
              <a:buChar char=""/>
              <a:tabLst>
                <a:tab pos="582930" algn="l"/>
                <a:tab pos="583565" algn="l"/>
              </a:tabLst>
            </a:pPr>
            <a:r>
              <a:rPr lang="en-US" sz="1700" b="0" i="0" dirty="0">
                <a:solidFill>
                  <a:srgbClr val="231D19"/>
                </a:solidFill>
                <a:effectLst/>
                <a:latin typeface="acumin-pro"/>
              </a:rPr>
              <a:t>Any time there’s a deviation from the contract, no matter how minor, send documentation to the contracting officer. Save all the records until you’ve been paid on the contract.</a:t>
            </a:r>
          </a:p>
        </p:txBody>
      </p:sp>
      <p:sp>
        <p:nvSpPr>
          <p:cNvPr id="6" name="object 6" descr="page number 6"/>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dirty="0"/>
          </a:p>
        </p:txBody>
      </p:sp>
      <p:sp>
        <p:nvSpPr>
          <p:cNvPr id="9" name="object 8">
            <a:extLst>
              <a:ext uri="{FF2B5EF4-FFF2-40B4-BE49-F238E27FC236}">
                <a16:creationId xmlns:a16="http://schemas.microsoft.com/office/drawing/2014/main" id="{AE26E9C9-43C7-7375-F9D1-2A8BAFA17869}"/>
              </a:ext>
            </a:extLst>
          </p:cNvPr>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6</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pic>
        <p:nvPicPr>
          <p:cNvPr id="4" name="object 4" descr="USDA logo"/>
          <p:cNvPicPr/>
          <p:nvPr/>
        </p:nvPicPr>
        <p:blipFill>
          <a:blip r:embed="rId3" cstate="print"/>
          <a:stretch>
            <a:fillRect/>
          </a:stretch>
        </p:blipFill>
        <p:spPr>
          <a:xfrm>
            <a:off x="8305800" y="6391655"/>
            <a:ext cx="761987" cy="466343"/>
          </a:xfrm>
          <a:prstGeom prst="rect">
            <a:avLst/>
          </a:prstGeom>
        </p:spPr>
      </p:pic>
    </p:spTree>
  </p:cSld>
  <p:clrMapOvr>
    <a:masterClrMapping/>
  </p:clrMapOvr>
  <p:extLst>
    <p:ext uri="{6950BFC3-D8DA-4A85-94F7-54DA5524770B}">
      <p188:commentRel xmlns:p188="http://schemas.microsoft.com/office/powerpoint/2018/8/main" r:id="rId2"/>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algn="ctr" fontAlgn="base"/>
            <a:r>
              <a:rPr lang="en-US" sz="2800" b="1" dirty="0">
                <a:latin typeface="Calibri"/>
                <a:cs typeface="Calibri"/>
              </a:rPr>
              <a:t>Do Prepare Yourself </a:t>
            </a:r>
          </a:p>
        </p:txBody>
      </p:sp>
      <p:sp>
        <p:nvSpPr>
          <p:cNvPr id="7" name="object 7"/>
          <p:cNvSpPr txBox="1"/>
          <p:nvPr/>
        </p:nvSpPr>
        <p:spPr>
          <a:xfrm>
            <a:off x="76214" y="990600"/>
            <a:ext cx="9067786" cy="5095626"/>
          </a:xfrm>
          <a:prstGeom prst="rect">
            <a:avLst/>
          </a:prstGeom>
        </p:spPr>
        <p:txBody>
          <a:bodyPr vert="horz" wrap="square" lIns="0" tIns="169545" rIns="0" bIns="0" rtlCol="0">
            <a:spAutoFit/>
          </a:bodyPr>
          <a:lstStyle/>
          <a:p>
            <a:pPr marL="354965" marR="848360" indent="-342900" algn="l">
              <a:spcBef>
                <a:spcPts val="1035"/>
              </a:spcBef>
              <a:spcAft>
                <a:spcPts val="600"/>
              </a:spcAft>
              <a:buClr>
                <a:srgbClr val="1E6018"/>
              </a:buClr>
              <a:buFont typeface="Symbol"/>
              <a:buChar char=""/>
              <a:tabLst>
                <a:tab pos="354965" algn="l"/>
                <a:tab pos="355600" algn="l"/>
              </a:tabLst>
            </a:pPr>
            <a:r>
              <a:rPr lang="en-US" sz="2000" dirty="0">
                <a:solidFill>
                  <a:srgbClr val="231D19"/>
                </a:solidFill>
                <a:latin typeface="acumin-pro"/>
              </a:rPr>
              <a:t>Before starting work, you should make sure that you have enough cash flow to pay for </a:t>
            </a:r>
            <a:r>
              <a:rPr lang="en-US" sz="2000" dirty="0">
                <a:solidFill>
                  <a:srgbClr val="231D19"/>
                </a:solidFill>
                <a:highlight>
                  <a:srgbClr val="FFFF00"/>
                </a:highlight>
                <a:latin typeface="acumin-pro"/>
              </a:rPr>
              <a:t>a number </a:t>
            </a:r>
            <a:r>
              <a:rPr lang="en-US" sz="2000" dirty="0">
                <a:solidFill>
                  <a:srgbClr val="231D19"/>
                </a:solidFill>
                <a:latin typeface="acumin-pro"/>
              </a:rPr>
              <a:t>of upfront expenses, such as production, services, and subcontractor fulfillment. </a:t>
            </a:r>
            <a:r>
              <a:rPr lang="en-US" sz="2000" dirty="0">
                <a:solidFill>
                  <a:srgbClr val="231D19"/>
                </a:solidFill>
                <a:highlight>
                  <a:srgbClr val="FFFF00"/>
                </a:highlight>
                <a:latin typeface="acumin-pro"/>
              </a:rPr>
              <a:t>Almost all </a:t>
            </a:r>
            <a:r>
              <a:rPr lang="en-US" sz="2000" dirty="0">
                <a:solidFill>
                  <a:srgbClr val="231D19"/>
                </a:solidFill>
                <a:latin typeface="acumin-pro"/>
              </a:rPr>
              <a:t>government contracts pay in the rears, or after services are rendered. Have enough to cover these initial costs.</a:t>
            </a:r>
          </a:p>
          <a:p>
            <a:pPr marL="354965" marR="848360" indent="-342900" algn="l">
              <a:spcBef>
                <a:spcPts val="1035"/>
              </a:spcBef>
              <a:spcAft>
                <a:spcPts val="600"/>
              </a:spcAft>
              <a:buClr>
                <a:srgbClr val="1E6018"/>
              </a:buClr>
              <a:buFont typeface="Symbol"/>
              <a:buChar char=""/>
              <a:tabLst>
                <a:tab pos="354965" algn="l"/>
                <a:tab pos="355600" algn="l"/>
              </a:tabLst>
            </a:pPr>
            <a:r>
              <a:rPr lang="en-US" sz="2000" dirty="0">
                <a:solidFill>
                  <a:srgbClr val="231D19"/>
                </a:solidFill>
                <a:latin typeface="acumin-pro"/>
              </a:rPr>
              <a:t>You are responsible for production or services under the contract</a:t>
            </a:r>
            <a:r>
              <a:rPr lang="en-US" sz="2000" dirty="0">
                <a:solidFill>
                  <a:srgbClr val="231D19"/>
                </a:solidFill>
                <a:highlight>
                  <a:srgbClr val="FFFF00"/>
                </a:highlight>
                <a:latin typeface="acumin-pro"/>
              </a:rPr>
              <a:t>, </a:t>
            </a:r>
            <a:r>
              <a:rPr lang="en-US" sz="2000" dirty="0">
                <a:solidFill>
                  <a:srgbClr val="231D19"/>
                </a:solidFill>
                <a:latin typeface="acumin-pro"/>
              </a:rPr>
              <a:t>you should also work out a detailed schedule before starting. This will allow you to plan </a:t>
            </a:r>
            <a:r>
              <a:rPr lang="en-US" sz="2000" dirty="0">
                <a:solidFill>
                  <a:srgbClr val="231D19"/>
                </a:solidFill>
                <a:highlight>
                  <a:srgbClr val="FFFF00"/>
                </a:highlight>
                <a:latin typeface="acumin-pro"/>
              </a:rPr>
              <a:t>ahead to have </a:t>
            </a:r>
            <a:r>
              <a:rPr lang="en-US" sz="2000" dirty="0">
                <a:solidFill>
                  <a:srgbClr val="231D19"/>
                </a:solidFill>
                <a:latin typeface="acumin-pro"/>
              </a:rPr>
              <a:t>the materials or services you need at the right times so that you don't fall behind schedule.</a:t>
            </a:r>
          </a:p>
          <a:p>
            <a:pPr marL="354965" marR="848360" indent="-342900" algn="l">
              <a:spcBef>
                <a:spcPts val="1035"/>
              </a:spcBef>
              <a:spcAft>
                <a:spcPts val="600"/>
              </a:spcAft>
              <a:buClr>
                <a:srgbClr val="1E6018"/>
              </a:buClr>
              <a:buFont typeface="Symbol"/>
              <a:buChar char=""/>
              <a:tabLst>
                <a:tab pos="354965" algn="l"/>
                <a:tab pos="355600" algn="l"/>
              </a:tabLst>
            </a:pPr>
            <a:r>
              <a:rPr lang="en-US" sz="2000" dirty="0">
                <a:solidFill>
                  <a:srgbClr val="231D19"/>
                </a:solidFill>
                <a:highlight>
                  <a:srgbClr val="FFFF00"/>
                </a:highlight>
                <a:latin typeface="acumin-pro"/>
              </a:rPr>
              <a:t>When you read </a:t>
            </a:r>
            <a:r>
              <a:rPr lang="en-US" sz="2000" dirty="0">
                <a:solidFill>
                  <a:srgbClr val="231D19"/>
                </a:solidFill>
                <a:latin typeface="acumin-pro"/>
              </a:rPr>
              <a:t>the contract, pay special attention to the exact specifications for the deliverable products and services that you will provide, so that you can avoid </a:t>
            </a:r>
            <a:r>
              <a:rPr lang="en-US" sz="2000" dirty="0">
                <a:solidFill>
                  <a:srgbClr val="231D19"/>
                </a:solidFill>
                <a:highlight>
                  <a:srgbClr val="FFFF00"/>
                </a:highlight>
                <a:latin typeface="acumin-pro"/>
              </a:rPr>
              <a:t>scope creep </a:t>
            </a:r>
            <a:r>
              <a:rPr lang="en-US" sz="2000" dirty="0">
                <a:solidFill>
                  <a:srgbClr val="231D19"/>
                </a:solidFill>
                <a:latin typeface="acumin-pro"/>
              </a:rPr>
              <a:t>during the project. </a:t>
            </a:r>
          </a:p>
          <a:p>
            <a:pPr marL="354965" marR="848360" indent="-342900" algn="l">
              <a:spcBef>
                <a:spcPts val="1035"/>
              </a:spcBef>
              <a:buClr>
                <a:srgbClr val="1E6018"/>
              </a:buClr>
              <a:buFont typeface="Symbol"/>
              <a:buChar char=""/>
              <a:tabLst>
                <a:tab pos="354965" algn="l"/>
                <a:tab pos="355600" algn="l"/>
              </a:tabLst>
            </a:pPr>
            <a:r>
              <a:rPr lang="en-US" sz="2000" dirty="0">
                <a:solidFill>
                  <a:srgbClr val="231D19"/>
                </a:solidFill>
                <a:latin typeface="acumin-pro"/>
              </a:rPr>
              <a:t>If you agree to alter the form or timeline of the deliverables, make sure that you document any changes in writing. Don't diverge from these requirements, even if you plan to go above and beyond them.</a:t>
            </a:r>
          </a:p>
        </p:txBody>
      </p:sp>
      <p:sp>
        <p:nvSpPr>
          <p:cNvPr id="6" name="object 6" descr="page number 7"/>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dirty="0"/>
          </a:p>
        </p:txBody>
      </p:sp>
      <p:sp>
        <p:nvSpPr>
          <p:cNvPr id="9" name="object 8">
            <a:extLst>
              <a:ext uri="{FF2B5EF4-FFF2-40B4-BE49-F238E27FC236}">
                <a16:creationId xmlns:a16="http://schemas.microsoft.com/office/drawing/2014/main" id="{AE26E9C9-43C7-7375-F9D1-2A8BAFA17869}"/>
              </a:ext>
            </a:extLst>
          </p:cNvPr>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7</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pic>
        <p:nvPicPr>
          <p:cNvPr id="4" name="object 4" descr="USDA logo"/>
          <p:cNvPicPr/>
          <p:nvPr/>
        </p:nvPicPr>
        <p:blipFill>
          <a:blip r:embed="rId3" cstate="print"/>
          <a:stretch>
            <a:fillRect/>
          </a:stretch>
        </p:blipFill>
        <p:spPr>
          <a:xfrm>
            <a:off x="8305800" y="6391655"/>
            <a:ext cx="761987" cy="466343"/>
          </a:xfrm>
          <a:prstGeom prst="rect">
            <a:avLst/>
          </a:prstGeom>
        </p:spPr>
      </p:pic>
    </p:spTree>
    <p:extLst>
      <p:ext uri="{BB962C8B-B14F-4D97-AF65-F5344CB8AC3E}">
        <p14:creationId xmlns:p14="http://schemas.microsoft.com/office/powerpoint/2010/main" val="3824495317"/>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493852"/>
          </a:xfrm>
          <a:prstGeom prst="rect">
            <a:avLst/>
          </a:prstGeom>
        </p:spPr>
        <p:txBody>
          <a:bodyPr vert="horz" wrap="square" lIns="0" tIns="62356" rIns="0" bIns="0" rtlCol="0">
            <a:spAutoFit/>
          </a:bodyPr>
          <a:lstStyle/>
          <a:p>
            <a:pPr algn="ctr" fontAlgn="base"/>
            <a:r>
              <a:rPr lang="en-US" sz="2800" b="1" dirty="0">
                <a:latin typeface="Calibri"/>
                <a:cs typeface="Calibri"/>
              </a:rPr>
              <a:t>Don’t Dismiss the Regulatory Maze</a:t>
            </a:r>
          </a:p>
        </p:txBody>
      </p:sp>
      <p:sp>
        <p:nvSpPr>
          <p:cNvPr id="7" name="object 7"/>
          <p:cNvSpPr txBox="1"/>
          <p:nvPr/>
        </p:nvSpPr>
        <p:spPr>
          <a:xfrm>
            <a:off x="76213" y="953215"/>
            <a:ext cx="8991574" cy="5326458"/>
          </a:xfrm>
          <a:prstGeom prst="rect">
            <a:avLst/>
          </a:prstGeom>
        </p:spPr>
        <p:txBody>
          <a:bodyPr vert="horz" wrap="square" lIns="0" tIns="169545" rIns="0" bIns="0" rtlCol="0">
            <a:spAutoFit/>
          </a:bodyPr>
          <a:lstStyle/>
          <a:p>
            <a:pPr marL="342900" indent="-342900" algn="l" fontAlgn="auto">
              <a:spcAft>
                <a:spcPts val="1200"/>
              </a:spcAft>
              <a:buFont typeface="Arial" panose="020B0604020202020204" pitchFamily="34" charset="0"/>
              <a:buChar char="•"/>
            </a:pPr>
            <a:r>
              <a:rPr lang="en-US" sz="2000" dirty="0">
                <a:solidFill>
                  <a:srgbClr val="231D19"/>
                </a:solidFill>
                <a:latin typeface="acumin-pro"/>
              </a:rPr>
              <a:t>Government contracts come with a complex web of regulations and compliance requirements. Staying on top of these is crucial:</a:t>
            </a:r>
            <a:endParaRPr lang="en-US" sz="1000" dirty="0">
              <a:solidFill>
                <a:srgbClr val="231D19"/>
              </a:solidFill>
              <a:latin typeface="acumin-pro"/>
            </a:endParaRPr>
          </a:p>
          <a:p>
            <a:pPr marL="342900" fontAlgn="auto">
              <a:spcAft>
                <a:spcPts val="1200"/>
              </a:spcAft>
              <a:buFont typeface="+mj-lt"/>
              <a:buAutoNum type="arabicPeriod"/>
            </a:pPr>
            <a:r>
              <a:rPr lang="en-US" sz="2000" dirty="0">
                <a:solidFill>
                  <a:srgbClr val="231D19"/>
                </a:solidFill>
                <a:latin typeface="acumin-pro"/>
              </a:rPr>
              <a:t> Understand the Regulations: Be well-versed with the Federal Acquisition Regulation (FAR) and any other relevant regulations. Ignorance is not an excuse in the eyes of the law.</a:t>
            </a:r>
            <a:endParaRPr lang="en-US" sz="1000" dirty="0">
              <a:solidFill>
                <a:srgbClr val="231D19"/>
              </a:solidFill>
              <a:latin typeface="acumin-pro"/>
            </a:endParaRPr>
          </a:p>
          <a:p>
            <a:pPr marL="342900" fontAlgn="auto">
              <a:spcAft>
                <a:spcPts val="1200"/>
              </a:spcAft>
              <a:buFont typeface="+mj-lt"/>
              <a:buAutoNum type="arabicPeriod"/>
            </a:pPr>
            <a:r>
              <a:rPr lang="en-US" sz="2000" dirty="0">
                <a:solidFill>
                  <a:srgbClr val="231D19"/>
                </a:solidFill>
                <a:latin typeface="acumin-pro"/>
              </a:rPr>
              <a:t> Regular Compliance Reviews: Conduct periodic internal reviews to ensure ongoing compliance with contract specifications and federal regulations to include The Davis-Bacon Act and the local prevailing wages, the Buy American Act, and The Walsh-Healey Public Contracts Act.</a:t>
            </a:r>
            <a:endParaRPr lang="en-US" sz="1000" dirty="0">
              <a:solidFill>
                <a:srgbClr val="231D19"/>
              </a:solidFill>
              <a:latin typeface="acumin-pro"/>
            </a:endParaRPr>
          </a:p>
          <a:p>
            <a:pPr marL="342900" fontAlgn="auto">
              <a:spcAft>
                <a:spcPts val="600"/>
              </a:spcAft>
              <a:buFont typeface="+mj-lt"/>
              <a:buAutoNum type="arabicPeriod"/>
            </a:pPr>
            <a:r>
              <a:rPr lang="en-US" sz="2000" dirty="0">
                <a:solidFill>
                  <a:srgbClr val="231D19"/>
                </a:solidFill>
                <a:latin typeface="acumin-pro"/>
              </a:rPr>
              <a:t> Know the laws and Regulations that directly apply to your Small Business some examples):</a:t>
            </a:r>
          </a:p>
          <a:p>
            <a:pPr marL="914400" lvl="1" indent="-285750">
              <a:buFont typeface="Arial" panose="020B0604020202020204" pitchFamily="34" charset="0"/>
              <a:buChar char="•"/>
            </a:pPr>
            <a:r>
              <a:rPr lang="en-US" sz="1600" dirty="0">
                <a:solidFill>
                  <a:srgbClr val="231D19"/>
                </a:solidFill>
                <a:latin typeface="acumin-pro"/>
                <a:cs typeface="Arial"/>
              </a:rPr>
              <a:t>FAR 19</a:t>
            </a:r>
          </a:p>
          <a:p>
            <a:pPr marL="914400" lvl="1" indent="-285750">
              <a:buFont typeface="Arial" panose="020B0604020202020204" pitchFamily="34" charset="0"/>
              <a:buChar char="•"/>
            </a:pPr>
            <a:r>
              <a:rPr lang="en-US" sz="1600" dirty="0">
                <a:solidFill>
                  <a:srgbClr val="231D19"/>
                </a:solidFill>
                <a:latin typeface="acumin-pro"/>
                <a:cs typeface="Arial"/>
              </a:rPr>
              <a:t>Title 13</a:t>
            </a:r>
          </a:p>
          <a:p>
            <a:pPr marL="914400" lvl="1" indent="-285750">
              <a:buFont typeface="Arial" panose="020B0604020202020204" pitchFamily="34" charset="0"/>
              <a:buChar char="•"/>
            </a:pPr>
            <a:r>
              <a:rPr lang="en-US" sz="1600" dirty="0">
                <a:solidFill>
                  <a:srgbClr val="231D19"/>
                </a:solidFill>
                <a:latin typeface="acumin-pro"/>
                <a:cs typeface="Arial"/>
              </a:rPr>
              <a:t>Prompt  Payment Act</a:t>
            </a:r>
          </a:p>
          <a:p>
            <a:pPr marL="914400" lvl="1" indent="-285750">
              <a:buFont typeface="Arial" panose="020B0604020202020204" pitchFamily="34" charset="0"/>
              <a:buChar char="•"/>
            </a:pPr>
            <a:r>
              <a:rPr lang="en-US" sz="1600" dirty="0">
                <a:solidFill>
                  <a:srgbClr val="231D19"/>
                </a:solidFill>
                <a:latin typeface="acumin-pro"/>
                <a:cs typeface="Arial"/>
              </a:rPr>
              <a:t>Federal Acquisition Streamline Act (FASA)</a:t>
            </a:r>
          </a:p>
          <a:p>
            <a:pPr marL="914400" lvl="1" indent="-285750">
              <a:buFont typeface="Arial" panose="020B0604020202020204" pitchFamily="34" charset="0"/>
              <a:buChar char="•"/>
            </a:pPr>
            <a:r>
              <a:rPr lang="en-US" sz="1600" dirty="0">
                <a:solidFill>
                  <a:srgbClr val="231D19"/>
                </a:solidFill>
                <a:latin typeface="acumin-pro"/>
                <a:cs typeface="Arial"/>
              </a:rPr>
              <a:t>Small Business Act</a:t>
            </a:r>
          </a:p>
        </p:txBody>
      </p:sp>
      <p:sp>
        <p:nvSpPr>
          <p:cNvPr id="6" name="object 6" descr="page number 8"/>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dirty="0"/>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sp>
        <p:nvSpPr>
          <p:cNvPr id="9" name="object 8">
            <a:extLst>
              <a:ext uri="{FF2B5EF4-FFF2-40B4-BE49-F238E27FC236}">
                <a16:creationId xmlns:a16="http://schemas.microsoft.com/office/drawing/2014/main" id="{AE26E9C9-43C7-7375-F9D1-2A8BAFA17869}"/>
              </a:ext>
            </a:extLst>
          </p:cNvPr>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8</a:t>
            </a:r>
            <a:endParaRPr sz="1600" dirty="0">
              <a:latin typeface="Arial"/>
              <a:cs typeface="Arial"/>
            </a:endParaRPr>
          </a:p>
        </p:txBody>
      </p:sp>
      <p:pic>
        <p:nvPicPr>
          <p:cNvPr id="4" name="object 4" descr="USDA logo"/>
          <p:cNvPicPr/>
          <p:nvPr/>
        </p:nvPicPr>
        <p:blipFill>
          <a:blip r:embed="rId2" cstate="print"/>
          <a:stretch>
            <a:fillRect/>
          </a:stretch>
        </p:blipFill>
        <p:spPr>
          <a:xfrm>
            <a:off x="8305800" y="6391655"/>
            <a:ext cx="761987" cy="466343"/>
          </a:xfrm>
          <a:prstGeom prst="rect">
            <a:avLst/>
          </a:prstGeom>
        </p:spPr>
      </p:pic>
    </p:spTree>
    <p:extLst>
      <p:ext uri="{BB962C8B-B14F-4D97-AF65-F5344CB8AC3E}">
        <p14:creationId xmlns:p14="http://schemas.microsoft.com/office/powerpoint/2010/main" val="125181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C183D7F6-B498-43B3-948B-1728B52AA6E4}">
                <adec:decorative xmlns:adec="http://schemas.microsoft.com/office/drawing/2017/decorative" val="1"/>
              </a:ext>
            </a:extLst>
          </p:cNvPr>
          <p:cNvSpPr/>
          <p:nvPr/>
        </p:nvSpPr>
        <p:spPr>
          <a:xfrm>
            <a:off x="0" y="0"/>
            <a:ext cx="9144000" cy="152400"/>
          </a:xfrm>
          <a:custGeom>
            <a:avLst/>
            <a:gdLst/>
            <a:ahLst/>
            <a:cxnLst/>
            <a:rect l="l" t="t" r="r" b="b"/>
            <a:pathLst>
              <a:path w="9144000" h="152400">
                <a:moveTo>
                  <a:pt x="9144000" y="0"/>
                </a:moveTo>
                <a:lnTo>
                  <a:pt x="0" y="0"/>
                </a:lnTo>
                <a:lnTo>
                  <a:pt x="0" y="152400"/>
                </a:lnTo>
                <a:lnTo>
                  <a:pt x="9144000" y="152400"/>
                </a:lnTo>
                <a:lnTo>
                  <a:pt x="9144000" y="0"/>
                </a:lnTo>
                <a:close/>
              </a:path>
            </a:pathLst>
          </a:custGeom>
          <a:solidFill>
            <a:srgbClr val="146212"/>
          </a:solidFill>
        </p:spPr>
        <p:txBody>
          <a:bodyPr wrap="square" lIns="0" tIns="0" rIns="0" bIns="0" rtlCol="0"/>
          <a:lstStyle/>
          <a:p>
            <a:endParaRPr/>
          </a:p>
        </p:txBody>
      </p:sp>
      <p:sp>
        <p:nvSpPr>
          <p:cNvPr id="5" name="object 5"/>
          <p:cNvSpPr txBox="1">
            <a:spLocks noGrp="1"/>
          </p:cNvSpPr>
          <p:nvPr>
            <p:ph type="title"/>
          </p:nvPr>
        </p:nvSpPr>
        <p:spPr>
          <a:xfrm>
            <a:off x="368300" y="377063"/>
            <a:ext cx="8407400" cy="924739"/>
          </a:xfrm>
          <a:prstGeom prst="rect">
            <a:avLst/>
          </a:prstGeom>
        </p:spPr>
        <p:txBody>
          <a:bodyPr vert="horz" wrap="square" lIns="0" tIns="62356" rIns="0" bIns="0" rtlCol="0">
            <a:spAutoFit/>
          </a:bodyPr>
          <a:lstStyle/>
          <a:p>
            <a:pPr marL="277495" algn="ctr">
              <a:spcBef>
                <a:spcPts val="95"/>
              </a:spcBef>
            </a:pPr>
            <a:r>
              <a:rPr lang="en-US" sz="2800" b="1" dirty="0">
                <a:latin typeface="Calibri"/>
                <a:cs typeface="Calibri"/>
              </a:rPr>
              <a:t>Do Lean the Art of Communication</a:t>
            </a:r>
            <a:br>
              <a:rPr lang="en-US" sz="1600" b="0" i="0" dirty="0">
                <a:solidFill>
                  <a:srgbClr val="1E4164"/>
                </a:solidFill>
                <a:effectLst/>
                <a:latin typeface="Arial" panose="020B0604020202020204" pitchFamily="34" charset="0"/>
              </a:rPr>
            </a:br>
            <a:endParaRPr sz="2800" dirty="0">
              <a:latin typeface="Calibri"/>
              <a:cs typeface="Calibri"/>
            </a:endParaRPr>
          </a:p>
        </p:txBody>
      </p:sp>
      <p:sp>
        <p:nvSpPr>
          <p:cNvPr id="6" name="object 6"/>
          <p:cNvSpPr txBox="1"/>
          <p:nvPr/>
        </p:nvSpPr>
        <p:spPr>
          <a:xfrm>
            <a:off x="140906" y="969899"/>
            <a:ext cx="8850694" cy="5161669"/>
          </a:xfrm>
          <a:prstGeom prst="rect">
            <a:avLst/>
          </a:prstGeom>
        </p:spPr>
        <p:txBody>
          <a:bodyPr vert="horz" wrap="square" lIns="0" tIns="189230" rIns="0" bIns="0" rtlCol="0">
            <a:spAutoFit/>
          </a:bodyPr>
          <a:lstStyle/>
          <a:p>
            <a:pPr marL="285750" indent="-285750" algn="l" fontAlgn="base">
              <a:spcAft>
                <a:spcPts val="600"/>
              </a:spcAft>
              <a:buFont typeface="Arial" panose="020B0604020202020204" pitchFamily="34" charset="0"/>
              <a:buChar char="•"/>
            </a:pPr>
            <a:r>
              <a:rPr lang="en-US" b="0" i="0" dirty="0">
                <a:solidFill>
                  <a:srgbClr val="231D19"/>
                </a:solidFill>
                <a:effectLst/>
                <a:latin typeface="acumin-pro"/>
              </a:rPr>
              <a:t>Communicating with a government agent has nuances you’ll need to learn. Be very careful about what you say or write and how you say it to avoid violating any ethics.</a:t>
            </a:r>
          </a:p>
          <a:p>
            <a:pPr marL="285750" indent="-285750" algn="l" fontAlgn="base">
              <a:spcAft>
                <a:spcPts val="1200"/>
              </a:spcAft>
              <a:buFont typeface="Arial" panose="020B0604020202020204" pitchFamily="34" charset="0"/>
              <a:buChar char="•"/>
            </a:pPr>
            <a:r>
              <a:rPr lang="en-US" b="0" i="0" dirty="0">
                <a:solidFill>
                  <a:srgbClr val="231D19"/>
                </a:solidFill>
                <a:effectLst/>
                <a:latin typeface="acumin-pro"/>
              </a:rPr>
              <a:t>When it comes time to talk to or meet with your officer, the more you can have in </a:t>
            </a:r>
            <a:r>
              <a:rPr lang="en-US" b="0" i="0" dirty="0">
                <a:solidFill>
                  <a:srgbClr val="231D19"/>
                </a:solidFill>
                <a:effectLst/>
                <a:highlight>
                  <a:srgbClr val="FFFF00"/>
                </a:highlight>
                <a:latin typeface="acumin-pro"/>
              </a:rPr>
              <a:t>written form</a:t>
            </a:r>
            <a:r>
              <a:rPr lang="en-US" b="0" i="0" dirty="0">
                <a:solidFill>
                  <a:srgbClr val="231D19"/>
                </a:solidFill>
                <a:effectLst/>
                <a:latin typeface="acumin-pro"/>
              </a:rPr>
              <a:t>, the better.</a:t>
            </a:r>
          </a:p>
          <a:p>
            <a:pPr marL="283464" algn="l" fontAlgn="base"/>
            <a:r>
              <a:rPr lang="en-US" b="0" i="0" dirty="0">
                <a:solidFill>
                  <a:srgbClr val="231D19"/>
                </a:solidFill>
                <a:effectLst/>
                <a:highlight>
                  <a:srgbClr val="FFFF00"/>
                </a:highlight>
                <a:latin typeface="Arial" panose="020B0604020202020204" pitchFamily="34" charset="0"/>
              </a:rPr>
              <a:t>Important Tips:</a:t>
            </a:r>
          </a:p>
          <a:p>
            <a:pPr marL="285750" indent="-285750" algn="l" fontAlgn="base">
              <a:spcAft>
                <a:spcPts val="600"/>
              </a:spcAft>
              <a:buFont typeface="Arial" panose="020B0604020202020204" pitchFamily="34" charset="0"/>
              <a:buChar char="•"/>
            </a:pPr>
            <a:r>
              <a:rPr lang="en-US" b="0" i="0" dirty="0">
                <a:solidFill>
                  <a:srgbClr val="231D19"/>
                </a:solidFill>
                <a:effectLst/>
                <a:latin typeface="acumin-pro"/>
              </a:rPr>
              <a:t>You don’t need to be overly cautious. Just try always to have something to back up what you do or say and avoid on-the-spot surprises if you can.</a:t>
            </a:r>
          </a:p>
          <a:p>
            <a:pPr marL="285750" lvl="1" algn="l" fontAlgn="base">
              <a:spcAft>
                <a:spcPts val="600"/>
              </a:spcAft>
            </a:pPr>
            <a:r>
              <a:rPr lang="en-US" dirty="0">
                <a:solidFill>
                  <a:srgbClr val="231D19"/>
                </a:solidFill>
                <a:latin typeface="acumin-pro"/>
              </a:rPr>
              <a:t>1. D</a:t>
            </a:r>
            <a:r>
              <a:rPr lang="en-US" b="0" i="0" dirty="0">
                <a:solidFill>
                  <a:srgbClr val="231D19"/>
                </a:solidFill>
                <a:effectLst/>
                <a:latin typeface="acumin-pro"/>
              </a:rPr>
              <a:t>on’t meet with your contact until you’ve completed the work you’re about to discuss, and you have a written statement explaining the next part of the project.</a:t>
            </a:r>
          </a:p>
          <a:p>
            <a:pPr marL="285750" lvl="1" algn="l" fontAlgn="base">
              <a:spcAft>
                <a:spcPts val="600"/>
              </a:spcAft>
            </a:pPr>
            <a:r>
              <a:rPr lang="en-US" dirty="0">
                <a:solidFill>
                  <a:srgbClr val="231D19"/>
                </a:solidFill>
                <a:latin typeface="acumin-pro"/>
              </a:rPr>
              <a:t>2. </a:t>
            </a:r>
            <a:r>
              <a:rPr lang="en-US" b="0" i="0" dirty="0">
                <a:solidFill>
                  <a:srgbClr val="231D19"/>
                </a:solidFill>
                <a:effectLst/>
                <a:latin typeface="acumin-pro"/>
              </a:rPr>
              <a:t>Don’t offer a lunch meeting, “gifts,” or anything that could be seen as a potential bribe or solicitation for favoritism.</a:t>
            </a:r>
          </a:p>
          <a:p>
            <a:pPr marL="285750" lvl="1" algn="l" fontAlgn="base">
              <a:spcAft>
                <a:spcPts val="600"/>
              </a:spcAft>
            </a:pPr>
            <a:r>
              <a:rPr lang="en-US" dirty="0">
                <a:solidFill>
                  <a:srgbClr val="231D19"/>
                </a:solidFill>
                <a:latin typeface="acumin-pro"/>
              </a:rPr>
              <a:t>3. </a:t>
            </a:r>
            <a:r>
              <a:rPr lang="en-US" b="0" i="0" dirty="0">
                <a:solidFill>
                  <a:srgbClr val="231D19"/>
                </a:solidFill>
                <a:effectLst/>
                <a:latin typeface="acumin-pro"/>
              </a:rPr>
              <a:t>When communicating, always make sure to record and save the calls or emails. Since the government agent needs this as their backup as well, clarify this point at the start, so you both understand everything you say and do is a matter of record.</a:t>
            </a:r>
          </a:p>
          <a:p>
            <a:pPr marL="285750" lvl="1" algn="l" fontAlgn="base"/>
            <a:r>
              <a:rPr lang="en-US" dirty="0">
                <a:solidFill>
                  <a:srgbClr val="231D19"/>
                </a:solidFill>
                <a:latin typeface="acumin-pro"/>
              </a:rPr>
              <a:t>4. </a:t>
            </a:r>
            <a:r>
              <a:rPr lang="en-US" b="0" i="0" dirty="0">
                <a:solidFill>
                  <a:srgbClr val="231D19"/>
                </a:solidFill>
                <a:effectLst/>
                <a:latin typeface="acumin-pro"/>
              </a:rPr>
              <a:t>It’s not paranoia to want to cover your bases. It’s smart business thinking when you’re dealing with the government.</a:t>
            </a:r>
          </a:p>
        </p:txBody>
      </p:sp>
      <p:sp>
        <p:nvSpPr>
          <p:cNvPr id="7" name="object 7" descr="page number 9"/>
          <p:cNvSpPr/>
          <p:nvPr/>
        </p:nvSpPr>
        <p:spPr>
          <a:xfrm>
            <a:off x="0" y="6324600"/>
            <a:ext cx="533400" cy="533400"/>
          </a:xfrm>
          <a:custGeom>
            <a:avLst/>
            <a:gdLst/>
            <a:ahLst/>
            <a:cxnLst/>
            <a:rect l="l" t="t" r="r" b="b"/>
            <a:pathLst>
              <a:path w="533400" h="533400">
                <a:moveTo>
                  <a:pt x="533400" y="0"/>
                </a:moveTo>
                <a:lnTo>
                  <a:pt x="0" y="0"/>
                </a:lnTo>
                <a:lnTo>
                  <a:pt x="0" y="533400"/>
                </a:lnTo>
                <a:lnTo>
                  <a:pt x="533400" y="533400"/>
                </a:lnTo>
                <a:lnTo>
                  <a:pt x="533400" y="0"/>
                </a:lnTo>
                <a:close/>
              </a:path>
            </a:pathLst>
          </a:custGeom>
          <a:solidFill>
            <a:srgbClr val="717076"/>
          </a:solidFill>
        </p:spPr>
        <p:txBody>
          <a:bodyPr wrap="square" lIns="0" tIns="0" rIns="0" bIns="0" rtlCol="0"/>
          <a:lstStyle/>
          <a:p>
            <a:endParaRPr/>
          </a:p>
        </p:txBody>
      </p:sp>
      <p:sp>
        <p:nvSpPr>
          <p:cNvPr id="8" name="object 8"/>
          <p:cNvSpPr txBox="1"/>
          <p:nvPr/>
        </p:nvSpPr>
        <p:spPr>
          <a:xfrm>
            <a:off x="140906" y="6452108"/>
            <a:ext cx="250825" cy="258404"/>
          </a:xfrm>
          <a:prstGeom prst="rect">
            <a:avLst/>
          </a:prstGeom>
        </p:spPr>
        <p:txBody>
          <a:bodyPr vert="horz" wrap="square" lIns="0" tIns="12065" rIns="0" bIns="0" rtlCol="0">
            <a:spAutoFit/>
          </a:bodyPr>
          <a:lstStyle/>
          <a:p>
            <a:pPr marL="12700">
              <a:lnSpc>
                <a:spcPct val="100000"/>
              </a:lnSpc>
              <a:spcBef>
                <a:spcPts val="95"/>
              </a:spcBef>
            </a:pPr>
            <a:r>
              <a:rPr lang="en-US" sz="1600" spc="-25" dirty="0">
                <a:solidFill>
                  <a:srgbClr val="FFFFFF"/>
                </a:solidFill>
                <a:latin typeface="Arial"/>
                <a:cs typeface="Arial"/>
              </a:rPr>
              <a:t> 9</a:t>
            </a:r>
            <a:endParaRPr sz="1600" dirty="0">
              <a:latin typeface="Arial"/>
              <a:cs typeface="Arial"/>
            </a:endParaRPr>
          </a:p>
        </p:txBody>
      </p:sp>
      <p:sp>
        <p:nvSpPr>
          <p:cNvPr id="2" name="object 2">
            <a:extLst>
              <a:ext uri="{C183D7F6-B498-43B3-948B-1728B52AA6E4}">
                <adec:decorative xmlns:adec="http://schemas.microsoft.com/office/drawing/2017/decorative" val="1"/>
              </a:ext>
            </a:extLst>
          </p:cNvPr>
          <p:cNvSpPr/>
          <p:nvPr/>
        </p:nvSpPr>
        <p:spPr>
          <a:xfrm>
            <a:off x="533400" y="6324600"/>
            <a:ext cx="8610600" cy="533400"/>
          </a:xfrm>
          <a:custGeom>
            <a:avLst/>
            <a:gdLst/>
            <a:ahLst/>
            <a:cxnLst/>
            <a:rect l="l" t="t" r="r" b="b"/>
            <a:pathLst>
              <a:path w="8610600" h="533400">
                <a:moveTo>
                  <a:pt x="0" y="533400"/>
                </a:moveTo>
                <a:lnTo>
                  <a:pt x="8610600" y="533400"/>
                </a:lnTo>
                <a:lnTo>
                  <a:pt x="8610600" y="0"/>
                </a:lnTo>
                <a:lnTo>
                  <a:pt x="0" y="0"/>
                </a:lnTo>
                <a:lnTo>
                  <a:pt x="0" y="533400"/>
                </a:lnTo>
                <a:close/>
              </a:path>
            </a:pathLst>
          </a:custGeom>
          <a:solidFill>
            <a:srgbClr val="A4C5DA"/>
          </a:solidFill>
        </p:spPr>
        <p:txBody>
          <a:bodyPr wrap="square" lIns="0" tIns="0" rIns="0" bIns="0" rtlCol="0"/>
          <a:lstStyle/>
          <a:p>
            <a:endParaRPr/>
          </a:p>
        </p:txBody>
      </p:sp>
      <p:pic>
        <p:nvPicPr>
          <p:cNvPr id="4" name="object 4" descr="USDA logo"/>
          <p:cNvPicPr/>
          <p:nvPr/>
        </p:nvPicPr>
        <p:blipFill>
          <a:blip r:embed="rId3" cstate="print"/>
          <a:stretch>
            <a:fillRect/>
          </a:stretch>
        </p:blipFill>
        <p:spPr>
          <a:xfrm>
            <a:off x="8305800" y="6391655"/>
            <a:ext cx="761987" cy="466343"/>
          </a:xfrm>
          <a:prstGeom prst="rect">
            <a:avLst/>
          </a:prstGeom>
        </p:spPr>
      </p:pic>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TotalTime>
  <Words>1200</Words>
  <Application>Microsoft Office PowerPoint</Application>
  <PresentationFormat>On-screen Show (4:3)</PresentationFormat>
  <Paragraphs>72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acumin-pro</vt:lpstr>
      <vt:lpstr>Arial</vt:lpstr>
      <vt:lpstr>Calibri</vt:lpstr>
      <vt:lpstr>inherit</vt:lpstr>
      <vt:lpstr>Symbol</vt:lpstr>
      <vt:lpstr>Wingdings</vt:lpstr>
      <vt:lpstr>Office Theme</vt:lpstr>
      <vt:lpstr>Intro Slide Contracting with the Federal Government Post Award</vt:lpstr>
      <vt:lpstr>Post-Award DOs and Don’ts</vt:lpstr>
      <vt:lpstr>Post-Award DOs and Don’ts (continued)</vt:lpstr>
      <vt:lpstr>Do Understand the Contract Before You Agree</vt:lpstr>
      <vt:lpstr>Do Understand the Contract Before You Agree (continued) </vt:lpstr>
      <vt:lpstr>Don’t Rely on Your “Normal” Procedures</vt:lpstr>
      <vt:lpstr>Do Prepare Yourself </vt:lpstr>
      <vt:lpstr>Don’t Dismiss the Regulatory Maze</vt:lpstr>
      <vt:lpstr>Do Lean the Art of Communication </vt:lpstr>
    </vt:vector>
  </TitlesOfParts>
  <Company>RD Procurement Management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2024 Contracting with the Federal Government DOs and Donts</dc:title>
  <dc:subject>FY 2024 Contracting with the Federal Government DOs and Donts</dc:subject>
  <dc:creator>Gardner, Maureen - OSEC, Washington, DC</dc:creator>
  <cp:lastModifiedBy>O'Donnell, Danielle - RD, NY</cp:lastModifiedBy>
  <cp:revision>6</cp:revision>
  <dcterms:created xsi:type="dcterms:W3CDTF">2023-05-15T14:13:43Z</dcterms:created>
  <dcterms:modified xsi:type="dcterms:W3CDTF">2024-09-30T19:33:20Z</dcterms:modified>
  <cp:category>training 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2022-07-14T00:00:00Z</vt:filetime>
  </property>
  <property fmtid="{D5CDD505-2E9C-101B-9397-08002B2CF9AE}" pid="3" name="Creator">
    <vt:lpwstr>Acrobat PDFMaker 22 for PowerPoint</vt:lpwstr>
  </property>
  <property fmtid="{D5CDD505-2E9C-101B-9397-08002B2CF9AE}" pid="4" name="LastSaved">
    <vt:filetime>2023-05-15T00:00:00Z</vt:filetime>
  </property>
  <property fmtid="{D5CDD505-2E9C-101B-9397-08002B2CF9AE}" pid="5" name="Producer">
    <vt:lpwstr>Adobe PDF Library 22.1.174</vt:lpwstr>
  </property>
</Properties>
</file>