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s/modernComment_109_0.xml" ContentType="application/vnd.ms-powerpoint.comments+xml"/>
  <Override PartName="/ppt/comments/modernComment_10B_0.xml" ContentType="application/vnd.ms-powerpoint.comments+xml"/>
  <Override PartName="/ppt/comments/modernComment_10C_0.xml" ContentType="application/vnd.ms-powerpoint.comments+xml"/>
  <Override PartName="/ppt/comments/modernComment_10D_0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9C7705F-9262-5F56-978B-52D02B69A189}" name="Armentrout, Jennifer (CTR) - RD, SC" initials="JA" userId="S::Jennifer.Armentrout@usda.gov::15296bbc-d301-47d8-a3be-d5a63a216e0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0" autoAdjust="0"/>
  </p:normalViewPr>
  <p:slideViewPr>
    <p:cSldViewPr>
      <p:cViewPr varScale="1">
        <p:scale>
          <a:sx n="60" d="100"/>
          <a:sy n="60" d="100"/>
        </p:scale>
        <p:origin x="1830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modernComment_109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422E672-FFD0-4B3A-8461-84C2C05C676A}" authorId="{79C7705F-9262-5F56-978B-52D02B69A189}" created="2024-04-10T15:17:58.96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5"/>
      <ac:spMk id="6" creationId="{00000000-0000-0000-0000-000000000000}"/>
      <ac:txMk cp="133" len="31">
        <ac:context len="178" hash="3110380829"/>
      </ac:txMk>
    </ac:txMkLst>
    <p188:pos x="5643111" y="1801625"/>
    <p188:txBody>
      <a:bodyPr/>
      <a:lstStyle/>
      <a:p>
        <a:r>
          <a:rPr lang="en-US"/>
          <a:t>What is this? When will I receive it?</a:t>
        </a:r>
      </a:p>
    </p188:txBody>
  </p188:cm>
  <p188:cm id="{73FEB413-2EEB-4AA6-882A-3FCAE3BFC791}" authorId="{79C7705F-9262-5F56-978B-52D02B69A189}" created="2024-04-10T15:18:16.40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5"/>
      <ac:spMk id="6" creationId="{00000000-0000-0000-0000-000000000000}"/>
      <ac:txMk cp="164" len="13">
        <ac:context len="178" hash="3110380829"/>
      </ac:txMk>
    </ac:txMkLst>
    <p188:pos x="7624311" y="1801625"/>
    <p188:txBody>
      <a:bodyPr/>
      <a:lstStyle/>
      <a:p>
        <a:r>
          <a:rPr lang="en-US"/>
          <a:t>Verbatim or a different word choice. </a:t>
        </a:r>
      </a:p>
    </p188:txBody>
  </p188:cm>
</p188:cmLst>
</file>

<file path=ppt/comments/modernComment_10B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40413A9-E886-49B7-848D-E046632363B4}" authorId="{79C7705F-9262-5F56-978B-52D02B69A189}" created="2024-04-10T15:18:49.59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7"/>
      <ac:spMk id="6" creationId="{00000000-0000-0000-0000-000000000000}"/>
      <ac:txMk cp="244" len="4">
        <ac:context len="1039" hash="1824002366"/>
      </ac:txMk>
    </ac:txMkLst>
    <p188:pos x="959761" y="1743511"/>
    <p188:txBody>
      <a:bodyPr/>
      <a:lstStyle/>
      <a:p>
        <a:r>
          <a:rPr lang="en-US"/>
          <a:t>"Ensure your"</a:t>
        </a:r>
      </a:p>
    </p188:txBody>
  </p188:cm>
  <p188:cm id="{8A4447E3-C181-48FE-BC49-21A514D4DBB3}" authorId="{79C7705F-9262-5F56-978B-52D02B69A189}" created="2024-04-10T15:19:28.86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7"/>
      <ac:spMk id="6" creationId="{00000000-0000-0000-0000-000000000000}"/>
      <ac:txMk cp="371" len="67">
        <ac:context len="1039" hash="1824002366"/>
      </ac:txMk>
    </ac:txMkLst>
    <p188:pos x="6928761" y="2293845"/>
    <p188:txBody>
      <a:bodyPr/>
      <a:lstStyle/>
      <a:p>
        <a:r>
          <a:rPr lang="en-US"/>
          <a:t>What's a tier 1 sub-contractor? Is there a table or metric sheet somewhere that details each tier?</a:t>
        </a:r>
      </a:p>
    </p188:txBody>
  </p188:cm>
  <p188:cm id="{E54BF84F-B809-4247-ACA4-F0DEF34E4426}" authorId="{79C7705F-9262-5F56-978B-52D02B69A189}" created="2024-04-10T15:19:45.93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7"/>
      <ac:spMk id="6" creationId="{00000000-0000-0000-0000-000000000000}"/>
      <ac:txMk cp="492" len="14">
        <ac:context len="1039" hash="1824002366"/>
      </ac:txMk>
    </ac:txMkLst>
    <p188:pos x="7453694" y="2564778"/>
    <p188:txBody>
      <a:bodyPr/>
      <a:lstStyle/>
      <a:p>
        <a:r>
          <a:rPr lang="en-US"/>
          <a:t>What's Industry Day?</a:t>
        </a:r>
      </a:p>
    </p188:txBody>
  </p188:cm>
  <p188:cm id="{73BB8808-332F-4E0D-BE30-F733D2833CEE}" authorId="{79C7705F-9262-5F56-978B-52D02B69A189}" created="2024-04-10T15:20:02.58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7"/>
      <ac:spMk id="6" creationId="{00000000-0000-0000-0000-000000000000}"/>
      <ac:txMk cp="508" len="11">
        <ac:context len="1039" hash="1824002366"/>
      </ac:txMk>
    </ac:txMkLst>
    <p188:pos x="8935361" y="2564778"/>
    <p188:txBody>
      <a:bodyPr/>
      <a:lstStyle/>
      <a:p>
        <a:r>
          <a:rPr lang="en-US"/>
          <a:t>One on Ones with who?</a:t>
        </a:r>
      </a:p>
    </p188:txBody>
  </p188:cm>
  <p188:cm id="{8C41BA98-5594-474B-A101-F5CF7C731913}" authorId="{79C7705F-9262-5F56-978B-52D02B69A189}" created="2024-04-10T15:21:28.58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7"/>
      <ac:spMk id="6" creationId="{00000000-0000-0000-0000-000000000000}"/>
      <ac:txMk cp="594" len="2">
        <ac:context len="1039" hash="1824002366"/>
      </ac:txMk>
    </ac:txMkLst>
    <p188:pos x="680361" y="3174378"/>
    <p188:txBody>
      <a:bodyPr/>
      <a:lstStyle/>
      <a:p>
        <a:r>
          <a:rPr lang="en-US"/>
          <a:t>grammatical</a:t>
        </a:r>
      </a:p>
    </p188:txBody>
  </p188:cm>
  <p188:cm id="{5A14E503-7879-4D98-B82E-73E662EFFDC6}" authorId="{79C7705F-9262-5F56-978B-52D02B69A189}" created="2024-04-10T15:22:09.30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7"/>
      <ac:spMk id="6" creationId="{00000000-0000-0000-0000-000000000000}"/>
    </ac:deMkLst>
    <p188:txBody>
      <a:bodyPr/>
      <a:lstStyle/>
      <a:p>
        <a:r>
          <a:rPr lang="en-US"/>
          <a:t>Is there an example or sample of this somewhere to help guide what this should look like?</a:t>
        </a:r>
      </a:p>
    </p188:txBody>
  </p188:cm>
  <p188:cm id="{F34569D8-D951-40EB-9C30-20CC8067ECA0}" authorId="{79C7705F-9262-5F56-978B-52D02B69A189}" created="2024-04-10T15:25:38.52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7"/>
      <ac:spMk id="6" creationId="{00000000-0000-0000-0000-000000000000}"/>
      <ac:txMk cp="899" len="35">
        <ac:context len="1039" hash="1824002366"/>
      </ac:txMk>
    </ac:txMkLst>
    <p188:pos x="7631494" y="4393578"/>
    <p188:txBody>
      <a:bodyPr/>
      <a:lstStyle/>
      <a:p>
        <a:r>
          <a:rPr lang="en-US"/>
          <a:t>What are these?</a:t>
        </a:r>
      </a:p>
    </p188:txBody>
  </p188:cm>
  <p188:cm id="{079900FE-C9B8-464F-A211-D16862A9796C}" authorId="{79C7705F-9262-5F56-978B-52D02B69A189}" created="2024-04-10T15:25:59.73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7"/>
      <ac:spMk id="6" creationId="{00000000-0000-0000-0000-000000000000}"/>
      <ac:txMk cp="987" len="14">
        <ac:context len="1039" hash="1824002366"/>
      </ac:txMk>
    </ac:txMkLst>
    <p188:pos x="7123494" y="5003178"/>
    <p188:txBody>
      <a:bodyPr/>
      <a:lstStyle/>
      <a:p>
        <a:r>
          <a:rPr lang="en-US"/>
          <a:t>What are prime vendors?</a:t>
        </a:r>
      </a:p>
    </p188:txBody>
  </p188:cm>
</p188:cmLst>
</file>

<file path=ppt/comments/modernComment_10C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6CDCC4F-0D18-4AE0-AAC6-39E7DF2FF9DE}" authorId="{79C7705F-9262-5F56-978B-52D02B69A189}" created="2024-04-10T15:28:33.82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8"/>
      <ac:spMk id="7" creationId="{00000000-0000-0000-0000-000000000000}"/>
      <ac:txMk cp="99" len="23">
        <ac:context len="846" hash="241455876"/>
      </ac:txMk>
    </ac:txMkLst>
    <p188:pos x="7399867" y="734442"/>
    <p188:txBody>
      <a:bodyPr/>
      <a:lstStyle/>
      <a:p>
        <a:r>
          <a:rPr lang="en-US"/>
          <a:t>How soon in advance should I start preparing this? Is there an example, format, or sample to guide with this?</a:t>
        </a:r>
      </a:p>
    </p188:txBody>
  </p188:cm>
  <p188:cm id="{99031AE4-C496-4A67-805D-03B4EA3A3347}" authorId="{79C7705F-9262-5F56-978B-52D02B69A189}" created="2024-04-10T15:30:25.3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8"/>
      <ac:spMk id="7" creationId="{00000000-0000-0000-0000-000000000000}"/>
      <ac:txMk cp="155" len="55">
        <ac:context len="846" hash="241455876"/>
      </ac:txMk>
    </ac:txMkLst>
    <p188:pos x="8576733" y="1166242"/>
    <p188:txBody>
      <a:bodyPr/>
      <a:lstStyle/>
      <a:p>
        <a:r>
          <a:rPr lang="en-US"/>
          <a:t>What is RFP and RFQ? Where is this posted?</a:t>
        </a:r>
      </a:p>
    </p188:txBody>
  </p188:cm>
</p188:cmLst>
</file>

<file path=ppt/comments/modernComment_10D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43AB6D8-5E9B-465D-A00B-3512DDF5300B}" authorId="{79C7705F-9262-5F56-978B-52D02B69A189}" created="2024-04-10T14:17:45.95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9"/>
      <ac:spMk id="6" creationId="{00000000-0000-0000-0000-000000000000}"/>
    </ac:deMkLst>
    <p188:txBody>
      <a:bodyPr/>
      <a:lstStyle/>
      <a:p>
        <a:r>
          <a:rPr lang="en-US"/>
          <a:t>What is this? When do I do this? Where is it located? What part of the process?</a:t>
        </a:r>
      </a:p>
    </p188:txBody>
  </p188:cm>
  <p188:cm id="{96C35F8C-F51F-4DD8-A970-19ACCE6A93D4}" authorId="{79C7705F-9262-5F56-978B-52D02B69A189}" created="2024-04-10T14:18:48.07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9"/>
      <ac:spMk id="6" creationId="{00000000-0000-0000-0000-000000000000}"/>
    </ac:deMkLst>
    <p188:txBody>
      <a:bodyPr/>
      <a:lstStyle/>
      <a:p>
        <a:r>
          <a:rPr lang="en-US"/>
          <a:t>How do I do my homework? Where do I find competitors pricing?</a:t>
        </a:r>
      </a:p>
    </p188:txBody>
  </p188:cm>
  <p188:cm id="{4FFB7E6C-0A45-4972-B99B-AB9E1A10EB19}" authorId="{79C7705F-9262-5F56-978B-52D02B69A189}" created="2024-04-10T14:19:06.15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9"/>
      <ac:spMk id="6" creationId="{00000000-0000-0000-0000-000000000000}"/>
      <ac:txMk cp="667" len="5">
        <ac:context len="1165" hash="1610420864"/>
      </ac:txMk>
    </ac:txMkLst>
    <p188:pos x="6560665" y="3020449"/>
    <p188:txBody>
      <a:bodyPr/>
      <a:lstStyle/>
      <a:p>
        <a:r>
          <a:rPr lang="en-US"/>
          <a:t>Where do I find the draft plans?</a:t>
        </a:r>
      </a:p>
    </p188:txBody>
  </p188:cm>
  <p188:cm id="{AAA37F5B-5CCE-4606-ADB4-E19780139161}" authorId="{79C7705F-9262-5F56-978B-52D02B69A189}" created="2024-04-10T14:20:03.37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69"/>
      <ac:spMk id="6" creationId="{00000000-0000-0000-0000-000000000000}"/>
    </ac:deMkLst>
    <p188:txBody>
      <a:bodyPr/>
      <a:lstStyle/>
      <a:p>
        <a:r>
          <a:rPr lang="en-US"/>
          <a:t>What are volumes and technicals?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5240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9144000" h="914400">
                <a:moveTo>
                  <a:pt x="0" y="914400"/>
                </a:moveTo>
                <a:lnTo>
                  <a:pt x="9144000" y="914400"/>
                </a:lnTo>
                <a:lnTo>
                  <a:pt x="91440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000F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7492"/>
            <a:ext cx="9143999" cy="620050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838200">
                <a:moveTo>
                  <a:pt x="9144000" y="0"/>
                </a:moveTo>
                <a:lnTo>
                  <a:pt x="0" y="0"/>
                </a:lnTo>
                <a:lnTo>
                  <a:pt x="0" y="838200"/>
                </a:lnTo>
                <a:lnTo>
                  <a:pt x="9144000" y="838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F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0560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96161" y="2667761"/>
            <a:ext cx="0" cy="2362200"/>
          </a:xfrm>
          <a:custGeom>
            <a:avLst/>
            <a:gdLst/>
            <a:ahLst/>
            <a:cxnLst/>
            <a:rect l="l" t="t" r="r" b="b"/>
            <a:pathLst>
              <a:path h="2362200">
                <a:moveTo>
                  <a:pt x="0" y="2362200"/>
                </a:moveTo>
                <a:lnTo>
                  <a:pt x="0" y="0"/>
                </a:lnTo>
              </a:path>
            </a:pathLst>
          </a:custGeom>
          <a:ln w="28575">
            <a:solidFill>
              <a:srgbClr val="5D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5240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9144000" h="914400">
                <a:moveTo>
                  <a:pt x="0" y="914400"/>
                </a:moveTo>
                <a:lnTo>
                  <a:pt x="9144000" y="914400"/>
                </a:lnTo>
                <a:lnTo>
                  <a:pt x="91440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000F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8300" y="377063"/>
            <a:ext cx="84074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6550" y="1391626"/>
            <a:ext cx="8318500" cy="25895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9_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cc02.safelinks.protection.outlook.com/?url=http%3A%2F%2Fwww.aptac-us.org%2F&amp;data=05%7C01%7C%7Caa5614a8b7bb4e33d12b08da5f5e7a64%7Ced5b36e701ee4ebc867ee03cfa0d4697%7C0%7C0%7C637927156629608107%7CUnknown%7CTWFpbGZsb3d8eyJWIjoiMC4wLjAwMDAiLCJQIjoiV2luMzIiLCJBTiI6Ik1haWwiLCJXVCI6Mn0%3D%7C3000%7C%7C%7C&amp;sdata=qt76MG7W%2BMy%2FDGQDAG6dAFXqIZAafCH4YicoB%2FAMSMI%3D&amp;reserve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B_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C_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D_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1F74E8-AE9B-5526-3225-3EDDFF43933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8300" y="-1477325"/>
            <a:ext cx="8407400" cy="1477328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rgbClr val="E9EDF2"/>
                </a:solidFill>
              </a:rPr>
              <a:t>Contracting with the Federal Government </a:t>
            </a:r>
            <a:r>
              <a:rPr lang="en-US" dirty="0" err="1">
                <a:solidFill>
                  <a:srgbClr val="E9EDF2"/>
                </a:solidFill>
              </a:rPr>
              <a:t>PrePre</a:t>
            </a:r>
            <a:r>
              <a:rPr lang="en-US" dirty="0">
                <a:solidFill>
                  <a:srgbClr val="E9EDF2"/>
                </a:solidFill>
              </a:rPr>
              <a:t>-Award</a:t>
            </a:r>
            <a:br>
              <a:rPr lang="en-US" dirty="0">
                <a:solidFill>
                  <a:srgbClr val="E9EDF2"/>
                </a:solidFill>
              </a:rPr>
            </a:br>
            <a:endParaRPr lang="en-US" dirty="0">
              <a:solidFill>
                <a:srgbClr val="E9EDF2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04535" y="256095"/>
            <a:ext cx="36061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solidFill>
                  <a:srgbClr val="ECECEC"/>
                </a:solidFill>
                <a:latin typeface="Arial"/>
                <a:cs typeface="Arial"/>
              </a:rPr>
              <a:t>United</a:t>
            </a:r>
            <a:r>
              <a:rPr sz="1600" spc="-90" dirty="0">
                <a:solidFill>
                  <a:srgbClr val="ECECE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ECECEC"/>
                </a:solidFill>
                <a:latin typeface="Arial"/>
                <a:cs typeface="Arial"/>
              </a:rPr>
              <a:t>States</a:t>
            </a:r>
            <a:r>
              <a:rPr sz="1600" spc="-55" dirty="0">
                <a:solidFill>
                  <a:srgbClr val="ECECE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ECECEC"/>
                </a:solidFill>
                <a:latin typeface="Arial"/>
                <a:cs typeface="Arial"/>
              </a:rPr>
              <a:t>Department</a:t>
            </a:r>
            <a:r>
              <a:rPr sz="1600" spc="-30" dirty="0">
                <a:solidFill>
                  <a:srgbClr val="ECECEC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ECECEC"/>
                </a:solidFill>
                <a:latin typeface="Arial"/>
                <a:cs typeface="Arial"/>
              </a:rPr>
              <a:t>of</a:t>
            </a:r>
            <a:r>
              <a:rPr sz="1600" spc="-110" dirty="0">
                <a:solidFill>
                  <a:srgbClr val="ECECEC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ECECEC"/>
                </a:solidFill>
                <a:latin typeface="Arial"/>
                <a:cs typeface="Arial"/>
              </a:rPr>
              <a:t>Agriculture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3" name="object 3" descr="USDA logo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990600"/>
            <a:ext cx="2011679" cy="139141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652306" y="2711316"/>
            <a:ext cx="6236970" cy="18716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62F60"/>
                </a:solidFill>
                <a:latin typeface="Arial"/>
                <a:cs typeface="Arial"/>
              </a:rPr>
              <a:t>Contracting</a:t>
            </a:r>
            <a:r>
              <a:rPr sz="4000" spc="-120" dirty="0">
                <a:solidFill>
                  <a:srgbClr val="062F60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062F60"/>
                </a:solidFill>
                <a:latin typeface="Arial"/>
                <a:cs typeface="Arial"/>
              </a:rPr>
              <a:t>with</a:t>
            </a:r>
            <a:r>
              <a:rPr sz="4000" spc="-145" dirty="0">
                <a:solidFill>
                  <a:srgbClr val="062F60"/>
                </a:solidFill>
                <a:latin typeface="Arial"/>
                <a:cs typeface="Arial"/>
              </a:rPr>
              <a:t> </a:t>
            </a:r>
            <a:r>
              <a:rPr lang="en-US" sz="4000" spc="-10" dirty="0">
                <a:solidFill>
                  <a:srgbClr val="062F60"/>
                </a:solidFill>
                <a:latin typeface="Arial"/>
                <a:cs typeface="Arial"/>
              </a:rPr>
              <a:t>the Federal Government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n-US" sz="4000" spc="-10" dirty="0">
                <a:solidFill>
                  <a:srgbClr val="062F60"/>
                </a:solidFill>
                <a:latin typeface="Arial"/>
                <a:cs typeface="Arial"/>
              </a:rPr>
              <a:t>Pre-Award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Calibri"/>
                <a:cs typeface="Calibri"/>
              </a:rPr>
              <a:t>Advice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from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Contracting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Officers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to</a:t>
            </a:r>
            <a:r>
              <a:rPr sz="2800" b="1" spc="-8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Small</a:t>
            </a:r>
            <a:r>
              <a:rPr sz="2800" b="1" spc="-7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Businesses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222" y="1381842"/>
            <a:ext cx="7635240" cy="2177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trike="sngStrike" dirty="0">
                <a:solidFill>
                  <a:srgbClr val="045A92"/>
                </a:solidFill>
                <a:highlight>
                  <a:srgbClr val="FFFF00"/>
                </a:highlight>
                <a:latin typeface="Calibri"/>
                <a:cs typeface="Calibri"/>
              </a:rPr>
              <a:t>When</a:t>
            </a:r>
            <a:r>
              <a:rPr sz="2800" b="1" spc="-80" dirty="0">
                <a:solidFill>
                  <a:srgbClr val="045A92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45A92"/>
                </a:solidFill>
                <a:latin typeface="Calibri"/>
                <a:cs typeface="Calibri"/>
              </a:rPr>
              <a:t>Contracting</a:t>
            </a:r>
            <a:r>
              <a:rPr sz="2800" b="1" spc="-65" dirty="0">
                <a:solidFill>
                  <a:srgbClr val="045A92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45A92"/>
                </a:solidFill>
                <a:latin typeface="Calibri"/>
                <a:cs typeface="Calibri"/>
              </a:rPr>
              <a:t>with</a:t>
            </a:r>
            <a:r>
              <a:rPr sz="2800" b="1" spc="-80" dirty="0">
                <a:solidFill>
                  <a:srgbClr val="045A92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45A92"/>
                </a:solidFill>
                <a:latin typeface="Calibri"/>
                <a:cs typeface="Calibri"/>
              </a:rPr>
              <a:t>the</a:t>
            </a:r>
            <a:r>
              <a:rPr sz="2800" b="1" spc="-75" dirty="0">
                <a:solidFill>
                  <a:srgbClr val="045A92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45A92"/>
                </a:solidFill>
                <a:latin typeface="Calibri"/>
                <a:cs typeface="Calibri"/>
              </a:rPr>
              <a:t>Federal</a:t>
            </a:r>
            <a:r>
              <a:rPr sz="2800" b="1" spc="-60" dirty="0">
                <a:solidFill>
                  <a:srgbClr val="045A92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045A92"/>
                </a:solidFill>
                <a:latin typeface="Calibri"/>
                <a:cs typeface="Calibri"/>
              </a:rPr>
              <a:t>Government</a:t>
            </a:r>
            <a:endParaRPr sz="2800" dirty="0">
              <a:latin typeface="Calibri"/>
              <a:cs typeface="Calibri"/>
            </a:endParaRPr>
          </a:p>
          <a:p>
            <a:pPr marL="640080" indent="-170815">
              <a:lnSpc>
                <a:spcPct val="100000"/>
              </a:lnSpc>
              <a:spcBef>
                <a:spcPts val="1780"/>
              </a:spcBef>
              <a:buClr>
                <a:srgbClr val="1E6018"/>
              </a:buClr>
              <a:buFont typeface="Wingdings"/>
              <a:buChar char=""/>
              <a:tabLst>
                <a:tab pos="640715" algn="l"/>
              </a:tabLst>
            </a:pP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Preparing</a:t>
            </a:r>
            <a:r>
              <a:rPr sz="24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to</a:t>
            </a:r>
            <a:r>
              <a:rPr sz="24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Do</a:t>
            </a:r>
            <a:r>
              <a:rPr sz="24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Business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with</a:t>
            </a:r>
            <a:r>
              <a:rPr sz="24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Federal</a:t>
            </a:r>
            <a:r>
              <a:rPr sz="24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Government</a:t>
            </a:r>
            <a:endParaRPr sz="2400" dirty="0">
              <a:latin typeface="Calibri"/>
              <a:cs typeface="Calibri"/>
            </a:endParaRPr>
          </a:p>
          <a:p>
            <a:pPr marL="640080" indent="-170815">
              <a:lnSpc>
                <a:spcPct val="100000"/>
              </a:lnSpc>
              <a:spcBef>
                <a:spcPts val="1585"/>
              </a:spcBef>
              <a:buClr>
                <a:srgbClr val="1E6018"/>
              </a:buClr>
              <a:buFont typeface="Wingdings"/>
              <a:buChar char=""/>
              <a:tabLst>
                <a:tab pos="640715" algn="l"/>
              </a:tabLst>
            </a:pP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Market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Research</a:t>
            </a:r>
            <a:r>
              <a:rPr sz="24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Matters</a:t>
            </a:r>
            <a:endParaRPr sz="2400" dirty="0">
              <a:latin typeface="Calibri"/>
              <a:cs typeface="Calibri"/>
            </a:endParaRPr>
          </a:p>
          <a:p>
            <a:pPr marL="640080" indent="-170815">
              <a:lnSpc>
                <a:spcPct val="100000"/>
              </a:lnSpc>
              <a:spcBef>
                <a:spcPts val="1580"/>
              </a:spcBef>
              <a:buClr>
                <a:srgbClr val="1E6018"/>
              </a:buClr>
              <a:buFont typeface="Wingdings"/>
              <a:buChar char=""/>
              <a:tabLst>
                <a:tab pos="640715" algn="l"/>
              </a:tabLst>
            </a:pP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Follow</a:t>
            </a:r>
            <a:r>
              <a:rPr sz="24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Guidelines</a:t>
            </a:r>
            <a:r>
              <a:rPr sz="2400" spc="-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Solicitation</a:t>
            </a:r>
            <a:r>
              <a:rPr sz="2400" spc="-4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(TO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WORD)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 descr="page 2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0906" y="6452108"/>
            <a:ext cx="25082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25" dirty="0">
                <a:solidFill>
                  <a:srgbClr val="FFFFFF"/>
                </a:solidFill>
                <a:latin typeface="Arial"/>
                <a:cs typeface="Arial"/>
              </a:rPr>
              <a:t> 2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" y="381000"/>
            <a:ext cx="9105900" cy="493852"/>
          </a:xfrm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 algn="ctr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Calibri"/>
                <a:cs typeface="Calibri"/>
              </a:rPr>
              <a:t>Advice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from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Contracting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Officers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to</a:t>
            </a:r>
            <a:r>
              <a:rPr sz="2800" b="1" spc="-8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Small</a:t>
            </a:r>
            <a:r>
              <a:rPr sz="2800" b="1" spc="-7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Businesses</a:t>
            </a:r>
            <a:r>
              <a:rPr lang="en-US" sz="2800" b="1" spc="-10" dirty="0">
                <a:latin typeface="Calibri"/>
                <a:cs typeface="Calibri"/>
              </a:rPr>
              <a:t> (2)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0609" y="1330734"/>
            <a:ext cx="8014970" cy="4431085"/>
          </a:xfrm>
          <a:prstGeom prst="rect">
            <a:avLst/>
          </a:prstGeom>
        </p:spPr>
        <p:txBody>
          <a:bodyPr vert="horz" wrap="square" lIns="0" tIns="178435" rIns="0" bIns="0" rtlCol="0">
            <a:spAutoFit/>
          </a:bodyPr>
          <a:lstStyle/>
          <a:p>
            <a:pPr marL="868680">
              <a:lnSpc>
                <a:spcPct val="100000"/>
              </a:lnSpc>
              <a:spcBef>
                <a:spcPts val="1405"/>
              </a:spcBef>
            </a:pP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Prepare</a:t>
            </a:r>
            <a:r>
              <a:rPr sz="24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to</a:t>
            </a:r>
            <a:r>
              <a:rPr sz="24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Do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Business</a:t>
            </a:r>
            <a:r>
              <a:rPr sz="24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with</a:t>
            </a:r>
            <a:r>
              <a:rPr sz="24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Federal</a:t>
            </a:r>
            <a:r>
              <a:rPr sz="24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Government</a:t>
            </a:r>
            <a:endParaRPr sz="2400" dirty="0">
              <a:latin typeface="Calibri"/>
              <a:cs typeface="Calibri"/>
            </a:endParaRPr>
          </a:p>
          <a:p>
            <a:pPr marL="354965" marR="137160" indent="-342265">
              <a:lnSpc>
                <a:spcPct val="107000"/>
              </a:lnSpc>
              <a:spcBef>
                <a:spcPts val="930"/>
              </a:spcBef>
              <a:spcAft>
                <a:spcPts val="1200"/>
              </a:spcAft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Register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with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lang="en-US" sz="2000" dirty="0">
                <a:latin typeface="Calibri"/>
                <a:cs typeface="Calibri"/>
              </a:rPr>
              <a:t>Sam.gov </a:t>
            </a:r>
            <a:r>
              <a:rPr sz="2000" dirty="0">
                <a:latin typeface="Calibri"/>
                <a:cs typeface="Calibri"/>
              </a:rPr>
              <a:t>where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federal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agencies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can </a:t>
            </a:r>
            <a:r>
              <a:rPr sz="2000" dirty="0">
                <a:latin typeface="Calibri"/>
                <a:cs typeface="Calibri"/>
              </a:rPr>
              <a:t>find</a:t>
            </a:r>
            <a:r>
              <a:rPr sz="2000" spc="-10" dirty="0">
                <a:latin typeface="Calibri"/>
                <a:cs typeface="Calibri"/>
              </a:rPr>
              <a:t> vendors.</a:t>
            </a:r>
            <a:endParaRPr sz="20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940"/>
              </a:spcBef>
              <a:spcAft>
                <a:spcPts val="1200"/>
              </a:spcAft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Make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sure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receive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credit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card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electronic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funds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payments.</a:t>
            </a:r>
            <a:endParaRPr sz="20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969"/>
              </a:spcBef>
              <a:spcAft>
                <a:spcPts val="1200"/>
              </a:spcAft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Make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sure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highlight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firm's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unique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products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services.</a:t>
            </a:r>
            <a:endParaRPr sz="2000" dirty="0"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spcBef>
                <a:spcPts val="910"/>
              </a:spcBef>
              <a:spcAft>
                <a:spcPts val="1200"/>
              </a:spcAft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Don’t</a:t>
            </a:r>
            <a:r>
              <a:rPr sz="2000" spc="-4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hesitate</a:t>
            </a:r>
            <a:r>
              <a:rPr sz="2000" spc="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to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reach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out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to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your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local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PTAC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/APEX Accelerator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office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for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help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registering</a:t>
            </a:r>
            <a:r>
              <a:rPr sz="2000" spc="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in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SAM.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Their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services</a:t>
            </a:r>
            <a:r>
              <a:rPr sz="20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are free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and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frequency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with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which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they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work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with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vendors</a:t>
            </a:r>
            <a:r>
              <a:rPr sz="2000" spc="-4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in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SAM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provides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them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knowledge</a:t>
            </a:r>
            <a:r>
              <a:rPr sz="2000" spc="-4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to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provide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solutions, </a:t>
            </a:r>
            <a:r>
              <a:rPr sz="2000" u="sng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http://www.aptac-</a:t>
            </a:r>
            <a:r>
              <a:rPr sz="2000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Calibri"/>
                <a:cs typeface="Calibri"/>
                <a:hlinkClick r:id="rId2"/>
              </a:rPr>
              <a:t>us.org/</a:t>
            </a:r>
            <a:r>
              <a:rPr sz="2000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to</a:t>
            </a:r>
            <a:r>
              <a:rPr sz="2000" spc="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find</a:t>
            </a:r>
            <a:r>
              <a:rPr sz="2000" spc="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closest</a:t>
            </a:r>
            <a:r>
              <a:rPr sz="2000" spc="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PTAC.</a:t>
            </a:r>
            <a:endParaRPr sz="2000" dirty="0">
              <a:latin typeface="Calibri"/>
              <a:cs typeface="Calibri"/>
            </a:endParaRPr>
          </a:p>
          <a:p>
            <a:pPr marL="354965" marR="534035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Speak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with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your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local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SBA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office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concerning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help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available</a:t>
            </a:r>
            <a:r>
              <a:rPr sz="2000" spc="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(Trainings,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Programs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(8a)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and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Support).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7" descr="page 3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8589" y="6452108"/>
            <a:ext cx="2235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90" dirty="0">
                <a:solidFill>
                  <a:srgbClr val="FFFFFF"/>
                </a:solidFill>
                <a:latin typeface="Arial"/>
                <a:cs typeface="Arial"/>
              </a:rPr>
              <a:t> 3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8299" y="377063"/>
            <a:ext cx="8547101" cy="493852"/>
          </a:xfrm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Calibri"/>
                <a:cs typeface="Calibri"/>
              </a:rPr>
              <a:t>Advice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from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Contracting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Officers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to</a:t>
            </a:r>
            <a:r>
              <a:rPr sz="2800" b="1" spc="-8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Small</a:t>
            </a:r>
            <a:r>
              <a:rPr sz="2800" b="1" spc="-7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Businesses</a:t>
            </a:r>
            <a:r>
              <a:rPr lang="en-US" sz="2800" b="1" spc="-10" dirty="0">
                <a:latin typeface="Calibri"/>
                <a:cs typeface="Calibri"/>
              </a:rPr>
              <a:t> (3)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0906" y="951103"/>
            <a:ext cx="9003094" cy="5408532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2585085">
              <a:lnSpc>
                <a:spcPct val="100000"/>
              </a:lnSpc>
              <a:spcBef>
                <a:spcPts val="1335"/>
              </a:spcBef>
            </a:pP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Market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Research</a:t>
            </a:r>
            <a:r>
              <a:rPr sz="24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Matters</a:t>
            </a:r>
            <a:endParaRPr sz="2400" dirty="0">
              <a:latin typeface="Calibri"/>
              <a:cs typeface="Calibri"/>
            </a:endParaRPr>
          </a:p>
          <a:p>
            <a:pPr marL="354965" marR="848360" indent="-342900" algn="l">
              <a:spcBef>
                <a:spcPts val="1035"/>
              </a:spcBef>
              <a:buClr>
                <a:srgbClr val="1E6018"/>
              </a:buClr>
              <a:buFont typeface="Symbol"/>
              <a:buChar char=""/>
              <a:tabLst>
                <a:tab pos="354013" algn="l"/>
                <a:tab pos="355600" algn="l"/>
                <a:tab pos="9144000" algn="l"/>
              </a:tabLst>
            </a:pP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Government Market Research Matters – this is how the Gov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.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 determines if Small Business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 or Socioeconomic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 Set-asides are a viable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option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. Be sure to:</a:t>
            </a:r>
          </a:p>
          <a:p>
            <a:pPr marL="354013" marR="848360" lvl="1" indent="-12700"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n-US" spc="-10" dirty="0">
                <a:solidFill>
                  <a:schemeClr val="tx1"/>
                </a:solidFill>
                <a:latin typeface="Calibri"/>
                <a:cs typeface="Calibri"/>
              </a:rPr>
              <a:t> Respond to all Request for Information (RFI) &amp; Sources Sought notices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54013" marR="848360" lvl="1" indent="-12700"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  <a:latin typeface="Calibri"/>
                <a:cs typeface="Calibri"/>
              </a:rPr>
              <a:t>Your</a:t>
            </a: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small business and socioeconomic data is correct &amp; up to date in all systems</a:t>
            </a:r>
          </a:p>
          <a:p>
            <a:pPr marL="354013" marR="848360" lvl="1" indent="-12700"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Have a strong capabilities statement ready </a:t>
            </a:r>
          </a:p>
          <a:p>
            <a:pPr marL="354013" marR="848360" lvl="1" indent="-12700"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n-US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  <a:latin typeface="Calibri"/>
                <a:cs typeface="Calibri"/>
              </a:rPr>
              <a:t>Show how you can perform as the prime or as a tier 1 subcontractor</a:t>
            </a:r>
            <a:endParaRPr dirty="0">
              <a:solidFill>
                <a:schemeClr val="tx1"/>
              </a:solidFill>
              <a:highlight>
                <a:srgbClr val="FFFF00"/>
              </a:highlight>
              <a:latin typeface="Calibri"/>
              <a:cs typeface="Calibri"/>
            </a:endParaRPr>
          </a:p>
          <a:p>
            <a:pPr marL="354965" marR="5080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Open</a:t>
            </a:r>
            <a:r>
              <a:rPr lang="en-US"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lines of</a:t>
            </a:r>
            <a:r>
              <a:rPr lang="en-US"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communication</a:t>
            </a:r>
            <a:r>
              <a:rPr lang="en-US" sz="2000" spc="-15" dirty="0">
                <a:solidFill>
                  <a:srgbClr val="2A2A2A"/>
                </a:solidFill>
                <a:latin typeface="Calibri"/>
                <a:cs typeface="Calibri"/>
              </a:rPr>
              <a:t> e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arly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and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often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,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such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as –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Industry</a:t>
            </a:r>
            <a:r>
              <a:rPr sz="2000" spc="-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Day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,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One-</a:t>
            </a:r>
            <a:r>
              <a:rPr sz="2000" spc="-2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on-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Ones</a:t>
            </a:r>
            <a:r>
              <a:rPr sz="2000" spc="-3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help</a:t>
            </a:r>
            <a:r>
              <a:rPr sz="20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both</a:t>
            </a:r>
            <a:r>
              <a:rPr sz="2000" spc="-3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Government</a:t>
            </a:r>
            <a:r>
              <a:rPr sz="2000" spc="-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and</a:t>
            </a:r>
            <a:r>
              <a:rPr sz="2000" spc="-1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industry</a:t>
            </a:r>
            <a:r>
              <a:rPr sz="2000" spc="-1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to</a:t>
            </a:r>
            <a:r>
              <a:rPr sz="2000" spc="-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fully</a:t>
            </a:r>
            <a:r>
              <a:rPr sz="2000" spc="-1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understand</a:t>
            </a:r>
            <a:r>
              <a:rPr sz="20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requirement</a:t>
            </a:r>
            <a:endParaRPr lang="en-US" sz="2000" spc="-10" dirty="0">
              <a:solidFill>
                <a:srgbClr val="2A2A2A"/>
              </a:solidFill>
              <a:highlight>
                <a:srgbClr val="FFFF00"/>
              </a:highlight>
              <a:latin typeface="Calibri"/>
              <a:cs typeface="Calibri"/>
            </a:endParaRPr>
          </a:p>
          <a:p>
            <a:pPr marL="355600" marR="127635" indent="-342900" algn="just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5600" algn="l"/>
              </a:tabLst>
            </a:pPr>
            <a:r>
              <a:rPr sz="2000" strike="sngStrike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Do</a:t>
            </a:r>
            <a:r>
              <a:rPr sz="2000" spc="-5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nclude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capabilities</a:t>
            </a:r>
            <a:r>
              <a:rPr sz="2000" spc="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narrative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when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submitting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information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that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will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be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available on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SBA’s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Dynamic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Small</a:t>
            </a:r>
            <a:r>
              <a:rPr sz="2000" spc="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Business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Search.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Without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this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information 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you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may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not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be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considered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viable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source</a:t>
            </a:r>
            <a:endParaRPr sz="2000" dirty="0">
              <a:latin typeface="Calibri"/>
              <a:cs typeface="Calibri"/>
            </a:endParaRPr>
          </a:p>
          <a:p>
            <a:pPr marL="354965" marR="741680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When</a:t>
            </a:r>
            <a:r>
              <a:rPr sz="2000" spc="-5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contacting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government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contracting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officials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about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potential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opportunities,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request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information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about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both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prime</a:t>
            </a:r>
            <a:r>
              <a:rPr sz="2000" spc="-1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and</a:t>
            </a:r>
            <a:r>
              <a:rPr sz="2000" spc="-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subcontract opportunities</a:t>
            </a:r>
            <a:endParaRPr sz="2000" dirty="0">
              <a:highlight>
                <a:srgbClr val="FFFF00"/>
              </a:highlight>
              <a:latin typeface="Calibri"/>
              <a:cs typeface="Calibri"/>
            </a:endParaRPr>
          </a:p>
          <a:p>
            <a:pPr marL="757555" marR="31750" lvl="1" indent="-342900">
              <a:lnSpc>
                <a:spcPct val="100000"/>
              </a:lnSpc>
              <a:spcBef>
                <a:spcPts val="10"/>
              </a:spcBef>
              <a:buClr>
                <a:srgbClr val="1E6018"/>
              </a:buClr>
              <a:buFont typeface="Symbol"/>
              <a:buChar char=""/>
              <a:tabLst>
                <a:tab pos="757555" algn="l"/>
                <a:tab pos="758190" algn="l"/>
              </a:tabLst>
            </a:pP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Provide</a:t>
            </a:r>
            <a:r>
              <a:rPr sz="1800" spc="-1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contact information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that</a:t>
            </a:r>
            <a:r>
              <a:rPr sz="1800" spc="-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can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be shared</a:t>
            </a:r>
            <a:r>
              <a:rPr sz="1800" spc="-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with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Prime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Vendors interested</a:t>
            </a:r>
            <a:r>
              <a:rPr sz="1800" spc="-1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in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finding sub-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contractors</a:t>
            </a:r>
            <a:endParaRPr sz="1800" dirty="0">
              <a:highlight>
                <a:srgbClr val="FFFF00"/>
              </a:highlight>
              <a:latin typeface="Calibri"/>
              <a:cs typeface="Calibri"/>
            </a:endParaRPr>
          </a:p>
        </p:txBody>
      </p:sp>
      <p:sp>
        <p:nvSpPr>
          <p:cNvPr id="7" name="object 7" descr="page 4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0906" y="6452108"/>
            <a:ext cx="25082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25" dirty="0">
                <a:solidFill>
                  <a:srgbClr val="FFFFFF"/>
                </a:solidFill>
                <a:latin typeface="Arial"/>
                <a:cs typeface="Arial"/>
              </a:rPr>
              <a:t> 4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392392"/>
            <a:ext cx="9144000" cy="493852"/>
          </a:xfrm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 algn="ctr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Calibri"/>
                <a:cs typeface="Calibri"/>
              </a:rPr>
              <a:t>Advice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from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Contracting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Officers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to</a:t>
            </a:r>
            <a:r>
              <a:rPr sz="2800" b="1" spc="-8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Small</a:t>
            </a:r>
            <a:r>
              <a:rPr sz="2800" b="1" spc="-7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Businesses</a:t>
            </a:r>
            <a:r>
              <a:rPr lang="en-US" sz="2800" b="1" spc="-10" dirty="0">
                <a:latin typeface="Calibri"/>
                <a:cs typeface="Calibri"/>
              </a:rPr>
              <a:t> (4)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0" y="1088136"/>
            <a:ext cx="9067788" cy="4823756"/>
          </a:xfrm>
          <a:prstGeom prst="rect">
            <a:avLst/>
          </a:prstGeom>
        </p:spPr>
        <p:txBody>
          <a:bodyPr vert="horz" wrap="square" lIns="0" tIns="169545" rIns="0" bIns="0" rtlCol="0">
            <a:spAutoFit/>
          </a:bodyPr>
          <a:lstStyle/>
          <a:p>
            <a:pPr marL="697230">
              <a:lnSpc>
                <a:spcPct val="100000"/>
              </a:lnSpc>
              <a:spcBef>
                <a:spcPts val="1335"/>
              </a:spcBef>
            </a:pP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Follow</a:t>
            </a:r>
            <a:r>
              <a:rPr sz="24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Guidelines</a:t>
            </a:r>
            <a:r>
              <a:rPr sz="24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Solicitation</a:t>
            </a:r>
            <a:r>
              <a:rPr sz="2400" spc="-4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(TO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WORD)</a:t>
            </a:r>
            <a:endParaRPr sz="2400" dirty="0">
              <a:latin typeface="Calibri"/>
              <a:cs typeface="Calibri"/>
            </a:endParaRPr>
          </a:p>
          <a:p>
            <a:pPr marL="582930" marR="478155" indent="-342900">
              <a:lnSpc>
                <a:spcPct val="100000"/>
              </a:lnSpc>
              <a:spcBef>
                <a:spcPts val="1035"/>
              </a:spcBef>
              <a:spcAft>
                <a:spcPts val="1200"/>
              </a:spcAft>
              <a:buClr>
                <a:srgbClr val="1E6018"/>
              </a:buClr>
              <a:buFont typeface="Symbol"/>
              <a:buChar char=""/>
              <a:tabLst>
                <a:tab pos="582930" algn="l"/>
                <a:tab pos="583565" algn="l"/>
              </a:tabLst>
            </a:pP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Do</a:t>
            </a:r>
            <a:r>
              <a:rPr sz="2000" spc="-4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not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wait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until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last</a:t>
            </a:r>
            <a:r>
              <a:rPr sz="20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minute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to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begin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preparing</a:t>
            </a:r>
            <a:r>
              <a:rPr sz="20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your</a:t>
            </a:r>
            <a:r>
              <a:rPr sz="2000" spc="-3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proposal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.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Take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advantage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posted</a:t>
            </a:r>
            <a:r>
              <a:rPr sz="2000" spc="-1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draft</a:t>
            </a:r>
            <a:r>
              <a:rPr sz="20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R</a:t>
            </a:r>
            <a:r>
              <a:rPr lang="en-US"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equest for Proposal (R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FP</a:t>
            </a:r>
            <a:r>
              <a:rPr lang="en-US"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)</a:t>
            </a:r>
            <a:r>
              <a:rPr sz="20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and</a:t>
            </a:r>
            <a:r>
              <a:rPr sz="20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R</a:t>
            </a:r>
            <a:r>
              <a:rPr lang="en-US"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equest for Quote (RF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Q</a:t>
            </a:r>
            <a:r>
              <a:rPr lang="en-US"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) </a:t>
            </a:r>
            <a:r>
              <a:rPr sz="20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-</a:t>
            </a:r>
            <a:r>
              <a:rPr sz="20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this</a:t>
            </a:r>
            <a:r>
              <a:rPr sz="20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is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best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time</a:t>
            </a:r>
            <a:r>
              <a:rPr sz="20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to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give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feedback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on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issues</a:t>
            </a:r>
            <a:r>
              <a:rPr sz="2000" spc="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in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solicitation</a:t>
            </a:r>
            <a:r>
              <a:rPr sz="20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that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you</a:t>
            </a:r>
            <a:r>
              <a:rPr sz="2000" spc="-4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may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want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addressed,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changed,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or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clarified</a:t>
            </a:r>
            <a:r>
              <a:rPr lang="en-US" sz="2000" spc="-10" dirty="0">
                <a:solidFill>
                  <a:srgbClr val="2A2A2A"/>
                </a:solidFill>
                <a:latin typeface="Calibri"/>
                <a:cs typeface="Calibri"/>
              </a:rPr>
              <a:t>.</a:t>
            </a:r>
          </a:p>
          <a:p>
            <a:pPr marL="582930" marR="688340" indent="-342900">
              <a:lnSpc>
                <a:spcPct val="100000"/>
              </a:lnSpc>
              <a:spcAft>
                <a:spcPts val="1200"/>
              </a:spcAft>
              <a:buClr>
                <a:srgbClr val="1E6018"/>
              </a:buClr>
              <a:buFont typeface="Symbol"/>
              <a:buChar char=""/>
              <a:tabLst>
                <a:tab pos="582930" algn="l"/>
                <a:tab pos="583565" algn="l"/>
              </a:tabLst>
            </a:pP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Read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solicitation thoroughly</a:t>
            </a:r>
            <a:r>
              <a:rPr sz="2000" spc="-5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and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notify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Government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if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there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is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anything</a:t>
            </a:r>
            <a:r>
              <a:rPr sz="2000" spc="-5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confusing,</a:t>
            </a:r>
            <a:r>
              <a:rPr sz="2000" spc="-4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conflicting,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or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if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you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need</a:t>
            </a:r>
            <a:r>
              <a:rPr sz="20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more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information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understand</a:t>
            </a:r>
            <a:r>
              <a:rPr sz="2000" spc="-4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submission 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requirement</a:t>
            </a:r>
            <a:r>
              <a:rPr lang="en-US" sz="2000" spc="-10" dirty="0">
                <a:solidFill>
                  <a:srgbClr val="2A2A2A"/>
                </a:solidFill>
                <a:latin typeface="Calibri"/>
                <a:cs typeface="Calibri"/>
              </a:rPr>
              <a:t>.</a:t>
            </a:r>
          </a:p>
          <a:p>
            <a:pPr marL="582930" marR="750570" indent="-342900">
              <a:lnSpc>
                <a:spcPct val="100000"/>
              </a:lnSpc>
              <a:spcAft>
                <a:spcPts val="1200"/>
              </a:spcAft>
              <a:buClr>
                <a:srgbClr val="1E6018"/>
              </a:buClr>
              <a:buFont typeface="Symbol"/>
              <a:buChar char=""/>
              <a:tabLst>
                <a:tab pos="582930" algn="l"/>
                <a:tab pos="583565" algn="l"/>
              </a:tabLst>
            </a:pPr>
            <a:r>
              <a:rPr sz="2000" dirty="0">
                <a:latin typeface="Calibri"/>
                <a:cs typeface="Calibri"/>
              </a:rPr>
              <a:t>Don't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contact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technical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and/or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program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folks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during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acquisition </a:t>
            </a:r>
            <a:r>
              <a:rPr sz="2000" dirty="0">
                <a:latin typeface="Calibri"/>
                <a:cs typeface="Calibri"/>
              </a:rPr>
              <a:t>process.</a:t>
            </a:r>
            <a:r>
              <a:rPr sz="2000" spc="40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Your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contact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should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writing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Contracting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Officer.</a:t>
            </a:r>
            <a:endParaRPr lang="en-US" sz="2000" spc="-10" dirty="0">
              <a:latin typeface="Calibri"/>
              <a:cs typeface="Calibri"/>
            </a:endParaRPr>
          </a:p>
          <a:p>
            <a:pPr marL="582930" marR="5080" indent="-342900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582930" algn="l"/>
                <a:tab pos="583565" algn="l"/>
              </a:tabLst>
            </a:pP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Do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not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just</a:t>
            </a:r>
            <a:r>
              <a:rPr sz="20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copy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and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paste</a:t>
            </a:r>
            <a:r>
              <a:rPr sz="2000" spc="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PWS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or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SOW.</a:t>
            </a:r>
            <a:r>
              <a:rPr sz="2000" spc="4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Write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story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about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how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you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would</a:t>
            </a:r>
            <a:r>
              <a:rPr sz="2000" spc="-4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successfully</a:t>
            </a:r>
            <a:r>
              <a:rPr sz="20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achieve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0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requirements.</a:t>
            </a:r>
            <a:r>
              <a:rPr sz="20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What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would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you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look</a:t>
            </a:r>
            <a:r>
              <a:rPr sz="2000" spc="-25" dirty="0">
                <a:solidFill>
                  <a:srgbClr val="2A2A2A"/>
                </a:solidFill>
                <a:latin typeface="Calibri"/>
                <a:cs typeface="Calibri"/>
              </a:rPr>
              <a:t> out</a:t>
            </a:r>
            <a:endParaRPr sz="2000" dirty="0">
              <a:latin typeface="Calibri"/>
              <a:cs typeface="Calibri"/>
            </a:endParaRPr>
          </a:p>
          <a:p>
            <a:pPr marL="582930" marR="134620">
              <a:lnSpc>
                <a:spcPct val="100000"/>
              </a:lnSpc>
            </a:pP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for?</a:t>
            </a:r>
            <a:r>
              <a:rPr sz="2000" spc="40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What</a:t>
            </a:r>
            <a:r>
              <a:rPr sz="2000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are your</a:t>
            </a:r>
            <a:r>
              <a:rPr sz="20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processes</a:t>
            </a:r>
            <a:r>
              <a:rPr lang="en-US" sz="2000" dirty="0">
                <a:solidFill>
                  <a:srgbClr val="2A2A2A"/>
                </a:solidFill>
                <a:latin typeface="Calibri"/>
                <a:cs typeface="Calibri"/>
              </a:rPr>
              <a:t> and potential roadblocks</a:t>
            </a:r>
            <a:r>
              <a:rPr sz="2000" dirty="0">
                <a:solidFill>
                  <a:srgbClr val="2A2A2A"/>
                </a:solidFill>
                <a:latin typeface="Calibri"/>
                <a:cs typeface="Calibri"/>
              </a:rPr>
              <a:t>? 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6" name="object 6" descr="page 5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AE26E9C9-43C7-7375-F9D1-2A8BAFA17869}"/>
              </a:ext>
            </a:extLst>
          </p:cNvPr>
          <p:cNvSpPr txBox="1"/>
          <p:nvPr/>
        </p:nvSpPr>
        <p:spPr>
          <a:xfrm>
            <a:off x="140906" y="6452108"/>
            <a:ext cx="25082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25" dirty="0">
                <a:solidFill>
                  <a:srgbClr val="FFFFFF"/>
                </a:solidFill>
                <a:latin typeface="Arial"/>
                <a:cs typeface="Arial"/>
              </a:rPr>
              <a:t> 5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&#10;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46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377063"/>
            <a:ext cx="9144000" cy="493852"/>
          </a:xfrm>
          <a:prstGeom prst="rect">
            <a:avLst/>
          </a:prstGeom>
        </p:spPr>
        <p:txBody>
          <a:bodyPr vert="horz" wrap="square" lIns="0" tIns="62356" rIns="0" bIns="0" rtlCol="0">
            <a:spAutoFit/>
          </a:bodyPr>
          <a:lstStyle/>
          <a:p>
            <a:pPr marL="277495" algn="ctr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Calibri"/>
                <a:cs typeface="Calibri"/>
              </a:rPr>
              <a:t>Advice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from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Contracting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Officers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to</a:t>
            </a:r>
            <a:r>
              <a:rPr sz="2800" b="1" spc="-8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Small</a:t>
            </a:r>
            <a:r>
              <a:rPr sz="2800" b="1" spc="-7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Businesses</a:t>
            </a:r>
            <a:r>
              <a:rPr lang="en-US" sz="2800" b="1" spc="-10" dirty="0">
                <a:latin typeface="Calibri"/>
                <a:cs typeface="Calibri"/>
              </a:rPr>
              <a:t> (5)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0755" y="926407"/>
            <a:ext cx="8778932" cy="5346335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Follow</a:t>
            </a:r>
            <a:r>
              <a:rPr sz="2400" spc="-3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Guidelines</a:t>
            </a:r>
            <a:r>
              <a:rPr sz="24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Solicitation</a:t>
            </a:r>
            <a:r>
              <a:rPr sz="2400" spc="-4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(TO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A2A2A"/>
                </a:solidFill>
                <a:latin typeface="Calibri"/>
                <a:cs typeface="Calibri"/>
              </a:rPr>
              <a:t>WORD)</a:t>
            </a:r>
            <a:endParaRPr sz="2400" dirty="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600"/>
              </a:spcBef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dirty="0">
                <a:latin typeface="Calibri"/>
                <a:cs typeface="Calibri"/>
              </a:rPr>
              <a:t>Don't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provide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vague,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open-</a:t>
            </a:r>
            <a:r>
              <a:rPr sz="1800" dirty="0">
                <a:latin typeface="Calibri"/>
                <a:cs typeface="Calibri"/>
              </a:rPr>
              <a:t>ended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responses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 address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technical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factors.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burden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 the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vendor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provide in writing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demonstration of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confidence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capability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perform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technical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requirements.</a:t>
            </a:r>
            <a:endParaRPr sz="1800" dirty="0">
              <a:latin typeface="Calibri"/>
              <a:cs typeface="Calibri"/>
            </a:endParaRPr>
          </a:p>
          <a:p>
            <a:pPr marL="354965" marR="24765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dirty="0">
                <a:latin typeface="Calibri"/>
                <a:cs typeface="Calibri"/>
              </a:rPr>
              <a:t>Do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include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any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assumptions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regarding</a:t>
            </a:r>
            <a:r>
              <a:rPr sz="1800" spc="-10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how</a:t>
            </a:r>
            <a:r>
              <a:rPr sz="1800" spc="-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you formulated</a:t>
            </a:r>
            <a:r>
              <a:rPr sz="1800" spc="-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your</a:t>
            </a:r>
            <a:r>
              <a:rPr sz="1800" spc="-1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price</a:t>
            </a:r>
            <a:r>
              <a:rPr sz="1800" spc="10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proposal.</a:t>
            </a:r>
            <a:r>
              <a:rPr sz="1800" spc="38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spc="-20" dirty="0">
                <a:highlight>
                  <a:srgbClr val="FFFF00"/>
                </a:highlight>
                <a:latin typeface="Calibri"/>
                <a:cs typeface="Calibri"/>
              </a:rPr>
              <a:t>This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should</a:t>
            </a:r>
            <a:r>
              <a:rPr sz="1800" spc="-10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be</a:t>
            </a:r>
            <a:r>
              <a:rPr sz="1800" spc="-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in addition</a:t>
            </a:r>
            <a:r>
              <a:rPr sz="1800" spc="20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to</a:t>
            </a:r>
            <a:r>
              <a:rPr sz="1800" spc="-1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any rationale</a:t>
            </a:r>
            <a:r>
              <a:rPr sz="1800" spc="10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the</a:t>
            </a:r>
            <a:r>
              <a:rPr sz="1800" spc="-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Government</a:t>
            </a:r>
            <a:r>
              <a:rPr sz="1800" spc="-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highlight>
                  <a:srgbClr val="FFFF00"/>
                </a:highlight>
                <a:latin typeface="Calibri"/>
                <a:cs typeface="Calibri"/>
              </a:rPr>
              <a:t>may</a:t>
            </a:r>
            <a:r>
              <a:rPr sz="1800" spc="-15" dirty="0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spc="-10" dirty="0">
                <a:highlight>
                  <a:srgbClr val="FFFF00"/>
                </a:highlight>
                <a:latin typeface="Calibri"/>
                <a:cs typeface="Calibri"/>
              </a:rPr>
              <a:t>request</a:t>
            </a:r>
            <a:r>
              <a:rPr sz="1800" spc="-10" dirty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dirty="0">
                <a:latin typeface="Calibri"/>
                <a:cs typeface="Calibri"/>
              </a:rPr>
              <a:t>Do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provide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your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best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prices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your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original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proposal/quote.</a:t>
            </a:r>
            <a:endParaRPr sz="18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Do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not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underbid!</a:t>
            </a:r>
            <a:r>
              <a:rPr sz="1800" spc="1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Do your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homework and bid to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ensure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your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company’s</a:t>
            </a:r>
            <a:r>
              <a:rPr sz="1800" spc="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success!</a:t>
            </a:r>
            <a:endParaRPr sz="1800" dirty="0">
              <a:highlight>
                <a:srgbClr val="FFFF00"/>
              </a:highlight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Pay</a:t>
            </a:r>
            <a:r>
              <a:rPr sz="18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close</a:t>
            </a:r>
            <a:r>
              <a:rPr sz="18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attention to Deliverables that</a:t>
            </a:r>
            <a:r>
              <a:rPr sz="18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may</a:t>
            </a:r>
            <a:r>
              <a:rPr sz="18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be</a:t>
            </a:r>
            <a:r>
              <a:rPr sz="18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due</a:t>
            </a:r>
            <a:r>
              <a:rPr sz="18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with</a:t>
            </a:r>
            <a:r>
              <a:rPr sz="1800" spc="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A2A2A"/>
                </a:solidFill>
                <a:latin typeface="Calibri"/>
                <a:cs typeface="Calibri"/>
              </a:rPr>
              <a:t>your</a:t>
            </a:r>
            <a:endParaRPr sz="1800" dirty="0">
              <a:latin typeface="Calibri"/>
              <a:cs typeface="Calibri"/>
            </a:endParaRPr>
          </a:p>
          <a:p>
            <a:pPr marL="355600" marR="53340" indent="-635">
              <a:lnSpc>
                <a:spcPct val="100000"/>
              </a:lnSpc>
            </a:pP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proposal/quote.</a:t>
            </a:r>
            <a:r>
              <a:rPr sz="1800" spc="39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Oftentimes,</a:t>
            </a:r>
            <a:r>
              <a:rPr sz="18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18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Government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requires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draft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plans.</a:t>
            </a:r>
            <a:r>
              <a:rPr sz="1800" spc="39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Know what</a:t>
            </a:r>
            <a:r>
              <a:rPr sz="18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A2A2A"/>
                </a:solidFill>
                <a:latin typeface="Calibri"/>
                <a:cs typeface="Calibri"/>
              </a:rPr>
              <a:t>they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are</a:t>
            </a:r>
            <a:r>
              <a:rPr sz="18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and</a:t>
            </a:r>
            <a:r>
              <a:rPr sz="18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18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content</a:t>
            </a:r>
            <a:r>
              <a:rPr sz="1800" spc="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of</a:t>
            </a:r>
            <a:r>
              <a:rPr sz="18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which</a:t>
            </a:r>
            <a:r>
              <a:rPr sz="1800" spc="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to include.</a:t>
            </a:r>
            <a:r>
              <a:rPr sz="1800" spc="4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If</a:t>
            </a:r>
            <a:r>
              <a:rPr sz="18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unsure,</a:t>
            </a:r>
            <a:r>
              <a:rPr sz="18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send</a:t>
            </a:r>
            <a:r>
              <a:rPr sz="18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a written request</a:t>
            </a:r>
            <a:r>
              <a:rPr sz="18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A2A2A"/>
                </a:solidFill>
                <a:latin typeface="Calibri"/>
                <a:cs typeface="Calibri"/>
              </a:rPr>
              <a:t>for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clarification</a:t>
            </a:r>
            <a:r>
              <a:rPr sz="1800" spc="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to</a:t>
            </a:r>
            <a:r>
              <a:rPr sz="1800" spc="-2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1800" spc="-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A2A2A"/>
                </a:solidFill>
                <a:latin typeface="Calibri"/>
                <a:cs typeface="Calibri"/>
              </a:rPr>
              <a:t>CO.</a:t>
            </a:r>
            <a:endParaRPr sz="1800" dirty="0">
              <a:latin typeface="Calibri"/>
              <a:cs typeface="Calibri"/>
            </a:endParaRPr>
          </a:p>
          <a:p>
            <a:pPr marL="354965" marR="223520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Remember</a:t>
            </a:r>
            <a:r>
              <a:rPr sz="1800" spc="-2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volumes are</a:t>
            </a:r>
            <a:r>
              <a:rPr sz="1800" spc="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separate,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so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you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can</a:t>
            </a:r>
            <a:r>
              <a:rPr sz="1800" spc="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get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an</a:t>
            </a:r>
            <a:r>
              <a:rPr sz="1800" spc="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outstanding past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performance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grade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and still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fail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the technical</a:t>
            </a:r>
            <a:r>
              <a:rPr sz="1800" spc="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if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you do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not address</a:t>
            </a:r>
            <a:r>
              <a:rPr sz="1800" spc="-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all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the</a:t>
            </a:r>
            <a:r>
              <a:rPr sz="1800" spc="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elements</a:t>
            </a:r>
            <a:r>
              <a:rPr sz="1800" spc="-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within</a:t>
            </a:r>
            <a:r>
              <a:rPr sz="1800" spc="2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the </a:t>
            </a:r>
            <a:r>
              <a:rPr sz="180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technical</a:t>
            </a:r>
            <a:r>
              <a:rPr sz="1800" spc="-10" dirty="0">
                <a:solidFill>
                  <a:srgbClr val="2A2A2A"/>
                </a:solidFill>
                <a:highlight>
                  <a:srgbClr val="FFFF00"/>
                </a:highlight>
                <a:latin typeface="Calibri"/>
                <a:cs typeface="Calibri"/>
              </a:rPr>
              <a:t> volume.</a:t>
            </a:r>
            <a:endParaRPr sz="1800" dirty="0">
              <a:highlight>
                <a:srgbClr val="FFFF00"/>
              </a:highlight>
              <a:latin typeface="Calibri"/>
              <a:cs typeface="Calibri"/>
            </a:endParaRPr>
          </a:p>
          <a:p>
            <a:pPr marL="354965" marR="76200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en-US" sz="1800" dirty="0">
                <a:solidFill>
                  <a:srgbClr val="2A2A2A"/>
                </a:solidFill>
                <a:latin typeface="Calibri"/>
                <a:cs typeface="Calibri"/>
              </a:rPr>
              <a:t>Have a fresh set of eyes review your proposal to ensure all solicitation requirements have been met.</a:t>
            </a:r>
          </a:p>
          <a:p>
            <a:pPr marL="354965" marR="76200" indent="-342265">
              <a:lnSpc>
                <a:spcPct val="100000"/>
              </a:lnSpc>
              <a:buClr>
                <a:srgbClr val="1E6018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800" b="1" dirty="0">
                <a:solidFill>
                  <a:srgbClr val="2A2A2A"/>
                </a:solidFill>
                <a:latin typeface="Calibri"/>
                <a:cs typeface="Calibri"/>
              </a:rPr>
              <a:t>Don’t</a:t>
            </a:r>
            <a:r>
              <a:rPr sz="1800" b="1" spc="-4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A2A2A"/>
                </a:solidFill>
                <a:latin typeface="Calibri"/>
                <a:cs typeface="Calibri"/>
              </a:rPr>
              <a:t>miss</a:t>
            </a:r>
            <a:r>
              <a:rPr sz="1800" b="1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1800" b="1" spc="-3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A2A2A"/>
                </a:solidFill>
                <a:latin typeface="Calibri"/>
                <a:cs typeface="Calibri"/>
              </a:rPr>
              <a:t>deadline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.</a:t>
            </a:r>
            <a:r>
              <a:rPr sz="18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Nothing</a:t>
            </a:r>
            <a:r>
              <a:rPr sz="1800" spc="-2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can</a:t>
            </a:r>
            <a:r>
              <a:rPr sz="18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be accepted</a:t>
            </a:r>
            <a:r>
              <a:rPr sz="1800" spc="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after</a:t>
            </a:r>
            <a:r>
              <a:rPr sz="1800" spc="-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the</a:t>
            </a:r>
            <a:r>
              <a:rPr sz="1800" spc="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stated</a:t>
            </a:r>
            <a:r>
              <a:rPr sz="1800" spc="-15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A2A2A"/>
                </a:solidFill>
                <a:latin typeface="Calibri"/>
                <a:cs typeface="Calibri"/>
              </a:rPr>
              <a:t>delivery date</a:t>
            </a:r>
            <a:r>
              <a:rPr sz="1800" spc="10" dirty="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A2A2A"/>
                </a:solidFill>
                <a:latin typeface="Calibri"/>
                <a:cs typeface="Calibri"/>
              </a:rPr>
              <a:t>and </a:t>
            </a:r>
            <a:r>
              <a:rPr sz="1800" spc="-20" dirty="0">
                <a:solidFill>
                  <a:srgbClr val="2A2A2A"/>
                </a:solidFill>
                <a:latin typeface="Calibri"/>
                <a:cs typeface="Calibri"/>
              </a:rPr>
              <a:t>time.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7" name="object 7" descr="page 6"/>
          <p:cNvSpPr/>
          <p:nvPr/>
        </p:nvSpPr>
        <p:spPr>
          <a:xfrm>
            <a:off x="0" y="6324600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533400" y="0"/>
                </a:moveTo>
                <a:lnTo>
                  <a:pt x="0" y="0"/>
                </a:lnTo>
                <a:lnTo>
                  <a:pt x="0" y="533400"/>
                </a:lnTo>
                <a:lnTo>
                  <a:pt x="533400" y="533400"/>
                </a:lnTo>
                <a:lnTo>
                  <a:pt x="533400" y="0"/>
                </a:lnTo>
                <a:close/>
              </a:path>
            </a:pathLst>
          </a:custGeom>
          <a:solidFill>
            <a:srgbClr val="7170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0906" y="6452108"/>
            <a:ext cx="25082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25" dirty="0">
                <a:solidFill>
                  <a:srgbClr val="FFFFFF"/>
                </a:solidFill>
                <a:latin typeface="Arial"/>
                <a:cs typeface="Arial"/>
              </a:rPr>
              <a:t> 6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400" y="6324600"/>
            <a:ext cx="8610600" cy="533400"/>
          </a:xfrm>
          <a:custGeom>
            <a:avLst/>
            <a:gdLst/>
            <a:ahLst/>
            <a:cxnLst/>
            <a:rect l="l" t="t" r="r" b="b"/>
            <a:pathLst>
              <a:path w="8610600" h="533400">
                <a:moveTo>
                  <a:pt x="0" y="533400"/>
                </a:moveTo>
                <a:lnTo>
                  <a:pt x="8610600" y="533400"/>
                </a:lnTo>
                <a:lnTo>
                  <a:pt x="86106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A4C5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 descr="USDA logo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0" y="6391655"/>
            <a:ext cx="761987" cy="466343"/>
          </a:xfrm>
          <a:prstGeom prst="rect">
            <a:avLst/>
          </a:prstGeom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764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Office Theme</vt:lpstr>
      <vt:lpstr>Contracting with the Federal Government PrePre-Award </vt:lpstr>
      <vt:lpstr>Advice from Contracting Officers to Small Businesses</vt:lpstr>
      <vt:lpstr>Advice from Contracting Officers to Small Businesses (2)</vt:lpstr>
      <vt:lpstr>Advice from Contracting Officers to Small Businesses (3)</vt:lpstr>
      <vt:lpstr>Advice from Contracting Officers to Small Businesses (4)</vt:lpstr>
      <vt:lpstr>Advice from Contracting Officers to Small Businesses (5)</vt:lpstr>
    </vt:vector>
  </TitlesOfParts>
  <Manager>USDA RD Procurement Management Office</Manager>
  <Company>USDA RD Procurement Management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2024 Contracting With The Federal Government - Pre-Award</dc:title>
  <dc:subject>FY 2024 Contracting With The Federal Government - Pre-Award</dc:subject>
  <dc:creator>Gardner, Maureen - OSEC, Washington, DC</dc:creator>
  <cp:lastModifiedBy>O'Donnell, Danielle - RD, NY</cp:lastModifiedBy>
  <cp:revision>11</cp:revision>
  <dcterms:created xsi:type="dcterms:W3CDTF">2023-05-15T14:13:43Z</dcterms:created>
  <dcterms:modified xsi:type="dcterms:W3CDTF">2024-09-30T19:32:08Z</dcterms:modified>
  <cp:category>training 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2022-07-14T00:00:00Z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2023-05-15T00:00:00Z</vt:filetime>
  </property>
  <property fmtid="{D5CDD505-2E9C-101B-9397-08002B2CF9AE}" pid="5" name="Producer">
    <vt:lpwstr>Adobe PDF Library 22.1.174</vt:lpwstr>
  </property>
</Properties>
</file>