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omments/modernComment_10B_0.xml" ContentType="application/vnd.ms-powerpoint.comments+xml"/>
  <Override PartName="/ppt/comments/modernComment_10C_0.xml" ContentType="application/vnd.ms-powerpoint.comments+xml"/>
  <Override PartName="/ppt/comments/modernComment_10D_0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9C7705F-9262-5F56-978B-52D02B69A189}" name="Armentrout, Jennifer (CTR) - RD, SC" initials="JA" userId="S::Jennifer.Armentrout@usda.gov::15296bbc-d301-47d8-a3be-d5a63a216e0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EF1"/>
    <a:srgbClr val="6161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90" autoAdjust="0"/>
  </p:normalViewPr>
  <p:slideViewPr>
    <p:cSldViewPr>
      <p:cViewPr varScale="1">
        <p:scale>
          <a:sx n="60" d="100"/>
          <a:sy n="60" d="100"/>
        </p:scale>
        <p:origin x="1830" y="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modernComment_10B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94AD9E54-F1FA-4E10-AD80-05481332D3C4}" authorId="{79C7705F-9262-5F56-978B-52D02B69A189}" created="2024-04-10T14:40:23.742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67"/>
      <ac:spMk id="6" creationId="{00000000-0000-0000-0000-000000000000}"/>
    </ac:deMkLst>
    <p188:txBody>
      <a:bodyPr/>
      <a:lstStyle/>
      <a:p>
        <a:r>
          <a:rPr lang="en-US"/>
          <a:t>Understand each detail of</a:t>
        </a:r>
      </a:p>
    </p188:txBody>
  </p188:cm>
  <p188:cm id="{BF5EEA94-90CD-401F-ABB2-5D616B710433}" authorId="{79C7705F-9262-5F56-978B-52D02B69A189}" created="2024-04-10T14:42:51.956">
    <pc:sldMkLst xmlns:pc="http://schemas.microsoft.com/office/powerpoint/2013/main/command">
      <pc:docMk/>
      <pc:sldMk cId="0" sldId="267"/>
    </pc:sldMkLst>
    <p188:txBody>
      <a:bodyPr/>
      <a:lstStyle/>
      <a:p>
        <a:r>
          <a:rPr lang="en-US"/>
          <a:t>What is this? As a new contractor, I haven't heard this word in any prior material and am unclear what this is or how I monitor it. </a:t>
        </a:r>
      </a:p>
    </p188:txBody>
  </p188:cm>
</p188:cmLst>
</file>

<file path=ppt/comments/modernComment_10C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35641E08-05F2-4799-8550-3A62980CA64E}" authorId="{79C7705F-9262-5F56-978B-52D02B69A189}" created="2024-04-10T14:45:08.385">
    <pc:sldMkLst xmlns:pc="http://schemas.microsoft.com/office/powerpoint/2013/main/command">
      <pc:docMk/>
      <pc:sldMk cId="0" sldId="268"/>
    </pc:sldMkLst>
    <p188:txBody>
      <a:bodyPr/>
      <a:lstStyle/>
      <a:p>
        <a:r>
          <a:rPr lang="en-US"/>
          <a:t>Accomplish or complete tasks</a:t>
        </a:r>
      </a:p>
    </p188:txBody>
  </p188:cm>
</p188:cmLst>
</file>

<file path=ppt/comments/modernComment_10D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739D9D60-3DAB-48BE-A9B6-9488362BF85F}" authorId="{79C7705F-9262-5F56-978B-52D02B69A189}" created="2024-04-10T14:45:25.406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69"/>
      <ac:spMk id="6" creationId="{00000000-0000-0000-0000-000000000000}"/>
    </ac:deMkLst>
    <p188:txBody>
      <a:bodyPr/>
      <a:lstStyle/>
      <a:p>
        <a:r>
          <a:rPr lang="en-US"/>
          <a:t>Notate and anticipate</a:t>
        </a:r>
      </a:p>
    </p188:txBody>
  </p188:cm>
  <p188:cm id="{F340558E-6BF1-4152-BCEB-A15F0F1428B7}" authorId="{79C7705F-9262-5F56-978B-52D02B69A189}" created="2024-04-10T14:45:53.735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69"/>
      <ac:spMk id="6" creationId="{00000000-0000-0000-0000-000000000000}"/>
    </ac:deMkLst>
    <p188:txBody>
      <a:bodyPr/>
      <a:lstStyle/>
      <a:p>
        <a:r>
          <a:rPr lang="en-US"/>
          <a:t>Stay on the course? Something less intimidating?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52400"/>
            <a:ext cx="9144000" cy="914400"/>
          </a:xfrm>
          <a:custGeom>
            <a:avLst/>
            <a:gdLst/>
            <a:ahLst/>
            <a:cxnLst/>
            <a:rect l="l" t="t" r="r" b="b"/>
            <a:pathLst>
              <a:path w="9144000" h="914400">
                <a:moveTo>
                  <a:pt x="0" y="914400"/>
                </a:moveTo>
                <a:lnTo>
                  <a:pt x="9144000" y="914400"/>
                </a:lnTo>
                <a:lnTo>
                  <a:pt x="9144000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solidFill>
            <a:srgbClr val="000F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33400" y="6324600"/>
            <a:ext cx="8610600" cy="533400"/>
          </a:xfrm>
          <a:custGeom>
            <a:avLst/>
            <a:gdLst/>
            <a:ahLst/>
            <a:cxnLst/>
            <a:rect l="l" t="t" r="r" b="b"/>
            <a:pathLst>
              <a:path w="8610600" h="533400">
                <a:moveTo>
                  <a:pt x="0" y="533400"/>
                </a:moveTo>
                <a:lnTo>
                  <a:pt x="8610600" y="533400"/>
                </a:lnTo>
                <a:lnTo>
                  <a:pt x="8610600" y="0"/>
                </a:lnTo>
                <a:lnTo>
                  <a:pt x="0" y="0"/>
                </a:lnTo>
                <a:lnTo>
                  <a:pt x="0" y="533400"/>
                </a:lnTo>
                <a:close/>
              </a:path>
            </a:pathLst>
          </a:custGeom>
          <a:solidFill>
            <a:srgbClr val="A4C5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9144000" cy="152400"/>
          </a:xfrm>
          <a:custGeom>
            <a:avLst/>
            <a:gdLst/>
            <a:ahLst/>
            <a:cxnLst/>
            <a:rect l="l" t="t" r="r" b="b"/>
            <a:pathLst>
              <a:path w="9144000" h="152400">
                <a:moveTo>
                  <a:pt x="9144000" y="0"/>
                </a:moveTo>
                <a:lnTo>
                  <a:pt x="0" y="0"/>
                </a:lnTo>
                <a:lnTo>
                  <a:pt x="0" y="152400"/>
                </a:lnTo>
                <a:lnTo>
                  <a:pt x="9144000" y="152400"/>
                </a:lnTo>
                <a:lnTo>
                  <a:pt x="9144000" y="0"/>
                </a:lnTo>
                <a:close/>
              </a:path>
            </a:pathLst>
          </a:custGeom>
          <a:solidFill>
            <a:srgbClr val="14621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05800" y="6391655"/>
            <a:ext cx="761987" cy="46634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57492"/>
            <a:ext cx="9143999" cy="6200507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0"/>
            <a:ext cx="9144000" cy="838200"/>
          </a:xfrm>
          <a:custGeom>
            <a:avLst/>
            <a:gdLst/>
            <a:ahLst/>
            <a:cxnLst/>
            <a:rect l="l" t="t" r="r" b="b"/>
            <a:pathLst>
              <a:path w="9144000" h="838200">
                <a:moveTo>
                  <a:pt x="9144000" y="0"/>
                </a:moveTo>
                <a:lnTo>
                  <a:pt x="0" y="0"/>
                </a:lnTo>
                <a:lnTo>
                  <a:pt x="0" y="838200"/>
                </a:lnTo>
                <a:lnTo>
                  <a:pt x="9144000" y="8382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0F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6705600"/>
            <a:ext cx="9144000" cy="152400"/>
          </a:xfrm>
          <a:custGeom>
            <a:avLst/>
            <a:gdLst/>
            <a:ahLst/>
            <a:cxnLst/>
            <a:rect l="l" t="t" r="r" b="b"/>
            <a:pathLst>
              <a:path w="9144000" h="152400">
                <a:moveTo>
                  <a:pt x="9144000" y="0"/>
                </a:moveTo>
                <a:lnTo>
                  <a:pt x="0" y="0"/>
                </a:lnTo>
                <a:lnTo>
                  <a:pt x="0" y="152400"/>
                </a:lnTo>
                <a:lnTo>
                  <a:pt x="9144000" y="152400"/>
                </a:lnTo>
                <a:lnTo>
                  <a:pt x="9144000" y="0"/>
                </a:lnTo>
                <a:close/>
              </a:path>
            </a:pathLst>
          </a:custGeom>
          <a:solidFill>
            <a:srgbClr val="A4C5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296161" y="2667761"/>
            <a:ext cx="0" cy="2362200"/>
          </a:xfrm>
          <a:custGeom>
            <a:avLst/>
            <a:gdLst/>
            <a:ahLst/>
            <a:cxnLst/>
            <a:rect l="l" t="t" r="r" b="b"/>
            <a:pathLst>
              <a:path h="2362200">
                <a:moveTo>
                  <a:pt x="0" y="2362200"/>
                </a:moveTo>
                <a:lnTo>
                  <a:pt x="0" y="0"/>
                </a:lnTo>
              </a:path>
            </a:pathLst>
          </a:custGeom>
          <a:ln w="28575">
            <a:solidFill>
              <a:srgbClr val="5D93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52400"/>
            <a:ext cx="9144000" cy="914400"/>
          </a:xfrm>
          <a:custGeom>
            <a:avLst/>
            <a:gdLst/>
            <a:ahLst/>
            <a:cxnLst/>
            <a:rect l="l" t="t" r="r" b="b"/>
            <a:pathLst>
              <a:path w="9144000" h="914400">
                <a:moveTo>
                  <a:pt x="0" y="914400"/>
                </a:moveTo>
                <a:lnTo>
                  <a:pt x="9144000" y="914400"/>
                </a:lnTo>
                <a:lnTo>
                  <a:pt x="9144000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solidFill>
            <a:srgbClr val="000F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8300" y="377063"/>
            <a:ext cx="840740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36550" y="1391626"/>
            <a:ext cx="8318500" cy="25895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0B_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0C_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0D_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60C2295-38AD-3698-BF23-23750A33692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8300" y="-492441"/>
            <a:ext cx="8407400" cy="492443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>
                <a:solidFill>
                  <a:srgbClr val="E9EEF1"/>
                </a:solidFill>
              </a:rPr>
              <a:t>How to Keep Your Contract on Track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5304535" y="256095"/>
            <a:ext cx="36061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ECECEC"/>
                </a:solidFill>
                <a:latin typeface="Arial"/>
                <a:cs typeface="Arial"/>
              </a:rPr>
              <a:t>United</a:t>
            </a:r>
            <a:r>
              <a:rPr sz="1600" spc="-90" dirty="0">
                <a:solidFill>
                  <a:srgbClr val="ECECEC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ECECEC"/>
                </a:solidFill>
                <a:latin typeface="Arial"/>
                <a:cs typeface="Arial"/>
              </a:rPr>
              <a:t>States</a:t>
            </a:r>
            <a:r>
              <a:rPr sz="1600" spc="-55" dirty="0">
                <a:solidFill>
                  <a:srgbClr val="ECECEC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ECECEC"/>
                </a:solidFill>
                <a:latin typeface="Arial"/>
                <a:cs typeface="Arial"/>
              </a:rPr>
              <a:t>Department</a:t>
            </a:r>
            <a:r>
              <a:rPr sz="1600" spc="-30" dirty="0">
                <a:solidFill>
                  <a:srgbClr val="ECECEC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ECECEC"/>
                </a:solidFill>
                <a:latin typeface="Arial"/>
                <a:cs typeface="Arial"/>
              </a:rPr>
              <a:t>of</a:t>
            </a:r>
            <a:r>
              <a:rPr sz="1600" spc="-110" dirty="0">
                <a:solidFill>
                  <a:srgbClr val="ECECEC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ECECEC"/>
                </a:solidFill>
                <a:latin typeface="Arial"/>
                <a:cs typeface="Arial"/>
              </a:rPr>
              <a:t>Agriculture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3" name="object 3" descr="USDA logo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4800" y="990600"/>
            <a:ext cx="2011679" cy="1391411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652306" y="2711316"/>
            <a:ext cx="6236970" cy="12432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lang="en-US" sz="4000" dirty="0">
                <a:solidFill>
                  <a:srgbClr val="062F60"/>
                </a:solidFill>
                <a:latin typeface="Arial"/>
                <a:cs typeface="Arial"/>
              </a:rPr>
              <a:t>How to Keep Your Contract on Track</a:t>
            </a:r>
            <a:endParaRPr sz="4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144000" cy="152400"/>
          </a:xfrm>
          <a:custGeom>
            <a:avLst/>
            <a:gdLst/>
            <a:ahLst/>
            <a:cxnLst/>
            <a:rect l="l" t="t" r="r" b="b"/>
            <a:pathLst>
              <a:path w="9144000" h="152400">
                <a:moveTo>
                  <a:pt x="9144000" y="0"/>
                </a:moveTo>
                <a:lnTo>
                  <a:pt x="0" y="0"/>
                </a:lnTo>
                <a:lnTo>
                  <a:pt x="0" y="152400"/>
                </a:lnTo>
                <a:lnTo>
                  <a:pt x="9144000" y="152400"/>
                </a:lnTo>
                <a:lnTo>
                  <a:pt x="9144000" y="0"/>
                </a:lnTo>
                <a:close/>
              </a:path>
            </a:pathLst>
          </a:custGeom>
          <a:solidFill>
            <a:srgbClr val="1462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68300" y="377063"/>
            <a:ext cx="8407400" cy="493852"/>
          </a:xfrm>
          <a:prstGeom prst="rect">
            <a:avLst/>
          </a:prstGeom>
        </p:spPr>
        <p:txBody>
          <a:bodyPr vert="horz" wrap="square" lIns="0" tIns="62356" rIns="0" bIns="0" rtlCol="0">
            <a:spAutoFit/>
          </a:bodyPr>
          <a:lstStyle/>
          <a:p>
            <a:pPr marL="277495" algn="ctr">
              <a:lnSpc>
                <a:spcPct val="100000"/>
              </a:lnSpc>
              <a:spcBef>
                <a:spcPts val="95"/>
              </a:spcBef>
            </a:pPr>
            <a:r>
              <a:rPr lang="en-US" sz="2800" b="1" dirty="0">
                <a:latin typeface="Calibri"/>
                <a:cs typeface="Calibri"/>
              </a:rPr>
              <a:t>Contract Performance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8300" y="1605725"/>
            <a:ext cx="8407400" cy="333424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8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Question:  </a:t>
            </a:r>
            <a:r>
              <a:rPr lang="en-US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How do I keep my contract performing within specified parameters or from getting off track?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6600"/>
              </a:spcAft>
              <a:buNone/>
            </a:pPr>
            <a:r>
              <a:rPr lang="en-US" sz="28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Answer:  </a:t>
            </a:r>
            <a:r>
              <a:rPr lang="en-US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Every contract is different!  </a:t>
            </a:r>
          </a:p>
          <a:p>
            <a:pPr marL="0" indent="0">
              <a:buNone/>
            </a:pPr>
            <a:r>
              <a:rPr lang="en-US" sz="2800" b="1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Here are some quick things to focus on to keep your contract performing on track!</a:t>
            </a:r>
            <a:endParaRPr lang="en-US" sz="2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object 7" descr="page number 2"/>
          <p:cNvSpPr/>
          <p:nvPr/>
        </p:nvSpPr>
        <p:spPr>
          <a:xfrm>
            <a:off x="0" y="6324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533400" y="0"/>
                </a:moveTo>
                <a:lnTo>
                  <a:pt x="0" y="0"/>
                </a:lnTo>
                <a:lnTo>
                  <a:pt x="0" y="533400"/>
                </a:lnTo>
                <a:lnTo>
                  <a:pt x="533400" y="533400"/>
                </a:lnTo>
                <a:lnTo>
                  <a:pt x="533400" y="0"/>
                </a:lnTo>
                <a:close/>
              </a:path>
            </a:pathLst>
          </a:custGeom>
          <a:solidFill>
            <a:srgbClr val="7170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40906" y="6452108"/>
            <a:ext cx="25082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1600" spc="-25" dirty="0">
                <a:solidFill>
                  <a:srgbClr val="FFFFFF"/>
                </a:solidFill>
                <a:latin typeface="Arial"/>
                <a:cs typeface="Arial"/>
              </a:rPr>
              <a:t> 2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400" y="6324600"/>
            <a:ext cx="8610600" cy="533400"/>
          </a:xfrm>
          <a:custGeom>
            <a:avLst/>
            <a:gdLst/>
            <a:ahLst/>
            <a:cxnLst/>
            <a:rect l="l" t="t" r="r" b="b"/>
            <a:pathLst>
              <a:path w="8610600" h="533400">
                <a:moveTo>
                  <a:pt x="0" y="533400"/>
                </a:moveTo>
                <a:lnTo>
                  <a:pt x="8610600" y="533400"/>
                </a:lnTo>
                <a:lnTo>
                  <a:pt x="8610600" y="0"/>
                </a:lnTo>
                <a:lnTo>
                  <a:pt x="0" y="0"/>
                </a:lnTo>
                <a:lnTo>
                  <a:pt x="0" y="533400"/>
                </a:lnTo>
                <a:close/>
              </a:path>
            </a:pathLst>
          </a:custGeom>
          <a:solidFill>
            <a:srgbClr val="A4C5D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 descr="USDA logo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05800" y="6391655"/>
            <a:ext cx="761987" cy="46634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144000" cy="152400"/>
          </a:xfrm>
          <a:custGeom>
            <a:avLst/>
            <a:gdLst/>
            <a:ahLst/>
            <a:cxnLst/>
            <a:rect l="l" t="t" r="r" b="b"/>
            <a:pathLst>
              <a:path w="9144000" h="152400">
                <a:moveTo>
                  <a:pt x="9144000" y="0"/>
                </a:moveTo>
                <a:lnTo>
                  <a:pt x="0" y="0"/>
                </a:lnTo>
                <a:lnTo>
                  <a:pt x="0" y="152400"/>
                </a:lnTo>
                <a:lnTo>
                  <a:pt x="9144000" y="152400"/>
                </a:lnTo>
                <a:lnTo>
                  <a:pt x="9144000" y="0"/>
                </a:lnTo>
                <a:close/>
              </a:path>
            </a:pathLst>
          </a:custGeom>
          <a:solidFill>
            <a:srgbClr val="1462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68300" y="377063"/>
            <a:ext cx="8407400" cy="493852"/>
          </a:xfrm>
          <a:prstGeom prst="rect">
            <a:avLst/>
          </a:prstGeom>
        </p:spPr>
        <p:txBody>
          <a:bodyPr vert="horz" wrap="square" lIns="0" tIns="62356" rIns="0" bIns="0" rtlCol="0">
            <a:spAutoFit/>
          </a:bodyPr>
          <a:lstStyle/>
          <a:p>
            <a:pPr marL="277495" algn="ctr">
              <a:lnSpc>
                <a:spcPct val="100000"/>
              </a:lnSpc>
              <a:spcBef>
                <a:spcPts val="95"/>
              </a:spcBef>
            </a:pPr>
            <a:r>
              <a:rPr lang="en-US" sz="2800" b="1" dirty="0">
                <a:latin typeface="Calibri"/>
                <a:cs typeface="Calibri"/>
              </a:rPr>
              <a:t>Request a Post-Award Meeting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1438" y="1302455"/>
            <a:ext cx="8407400" cy="4335161"/>
          </a:xfrm>
          <a:prstGeom prst="rect">
            <a:avLst/>
          </a:prstGeom>
        </p:spPr>
        <p:txBody>
          <a:bodyPr vert="horz" wrap="square" lIns="0" tIns="178435" rIns="0" bIns="0" rtlCol="0">
            <a:spAutoFit/>
          </a:bodyPr>
          <a:lstStyle/>
          <a:p>
            <a:pPr marL="342900" marR="0" indent="-342900">
              <a:spcBef>
                <a:spcPts val="0"/>
              </a:spcBef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sz="2000" kern="0" dirty="0">
                <a:cs typeface="Times New Roman" panose="02020603050405020304" pitchFamily="18" charset="0"/>
              </a:rPr>
              <a:t> After signing the contract, the post-award meeting is crucial because it helps with effective contract management. It provides immediate communication on any changes, and there are usually time-sensitive deliverables right after the </a:t>
            </a:r>
            <a:r>
              <a:rPr lang="en-US" sz="2000" kern="0" dirty="0">
                <a:highlight>
                  <a:srgbClr val="FFFF00"/>
                </a:highlight>
                <a:cs typeface="Times New Roman" panose="02020603050405020304" pitchFamily="18" charset="0"/>
              </a:rPr>
              <a:t>C</a:t>
            </a:r>
            <a:r>
              <a:rPr lang="en-US" sz="2000" kern="0" dirty="0">
                <a:cs typeface="Times New Roman" panose="02020603050405020304" pitchFamily="18" charset="0"/>
              </a:rPr>
              <a:t>ontract is awarded.</a:t>
            </a:r>
          </a:p>
          <a:p>
            <a:pPr marL="342900" marR="0" indent="-342900">
              <a:spcBef>
                <a:spcPts val="0"/>
              </a:spcBef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sz="2000" kern="0" dirty="0">
                <a:cs typeface="Times New Roman" panose="02020603050405020304" pitchFamily="18" charset="0"/>
              </a:rPr>
              <a:t>The post-award meeting ensures everyone’s on the same page: understanding the contract, the scope of work, and what the Government expects. You can discuss how you’ll govern the contract as a team and clarify the roles and responsibilities of both the Government and Contractor teams. </a:t>
            </a:r>
          </a:p>
          <a:p>
            <a:pPr marL="342900" marR="0" indent="-342900">
              <a:spcBef>
                <a:spcPts val="0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n-US" sz="2000" kern="0" dirty="0">
                <a:cs typeface="Times New Roman" panose="02020603050405020304" pitchFamily="18" charset="0"/>
              </a:rPr>
              <a:t>You can address any misunderstandings or mistakes in the contract. It is better to sort them out before they cause trouble and disputes. </a:t>
            </a:r>
          </a:p>
        </p:txBody>
      </p:sp>
      <p:sp>
        <p:nvSpPr>
          <p:cNvPr id="7" name="object 7" descr="page number 3"/>
          <p:cNvSpPr/>
          <p:nvPr/>
        </p:nvSpPr>
        <p:spPr>
          <a:xfrm>
            <a:off x="0" y="6324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533400" y="0"/>
                </a:moveTo>
                <a:lnTo>
                  <a:pt x="0" y="0"/>
                </a:lnTo>
                <a:lnTo>
                  <a:pt x="0" y="533400"/>
                </a:lnTo>
                <a:lnTo>
                  <a:pt x="533400" y="533400"/>
                </a:lnTo>
                <a:lnTo>
                  <a:pt x="533400" y="0"/>
                </a:lnTo>
                <a:close/>
              </a:path>
            </a:pathLst>
          </a:custGeom>
          <a:solidFill>
            <a:srgbClr val="7170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48589" y="6452108"/>
            <a:ext cx="22352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1600" spc="-90" dirty="0">
                <a:solidFill>
                  <a:srgbClr val="FFFFFF"/>
                </a:solidFill>
                <a:latin typeface="Arial"/>
                <a:cs typeface="Arial"/>
              </a:rPr>
              <a:t> 3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400" y="6324600"/>
            <a:ext cx="8610600" cy="533400"/>
          </a:xfrm>
          <a:custGeom>
            <a:avLst/>
            <a:gdLst/>
            <a:ahLst/>
            <a:cxnLst/>
            <a:rect l="l" t="t" r="r" b="b"/>
            <a:pathLst>
              <a:path w="8610600" h="533400">
                <a:moveTo>
                  <a:pt x="0" y="533400"/>
                </a:moveTo>
                <a:lnTo>
                  <a:pt x="8610600" y="533400"/>
                </a:lnTo>
                <a:lnTo>
                  <a:pt x="8610600" y="0"/>
                </a:lnTo>
                <a:lnTo>
                  <a:pt x="0" y="0"/>
                </a:lnTo>
                <a:lnTo>
                  <a:pt x="0" y="533400"/>
                </a:lnTo>
                <a:close/>
              </a:path>
            </a:pathLst>
          </a:custGeom>
          <a:solidFill>
            <a:srgbClr val="A4C5D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 descr="USDA logo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05800" y="6391655"/>
            <a:ext cx="761987" cy="46634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144000" cy="152400"/>
          </a:xfrm>
          <a:custGeom>
            <a:avLst/>
            <a:gdLst/>
            <a:ahLst/>
            <a:cxnLst/>
            <a:rect l="l" t="t" r="r" b="b"/>
            <a:pathLst>
              <a:path w="9144000" h="152400">
                <a:moveTo>
                  <a:pt x="9144000" y="0"/>
                </a:moveTo>
                <a:lnTo>
                  <a:pt x="0" y="0"/>
                </a:lnTo>
                <a:lnTo>
                  <a:pt x="0" y="152400"/>
                </a:lnTo>
                <a:lnTo>
                  <a:pt x="9144000" y="152400"/>
                </a:lnTo>
                <a:lnTo>
                  <a:pt x="9144000" y="0"/>
                </a:lnTo>
                <a:close/>
              </a:path>
            </a:pathLst>
          </a:custGeom>
          <a:solidFill>
            <a:srgbClr val="1462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68300" y="377063"/>
            <a:ext cx="8407400" cy="493852"/>
          </a:xfrm>
          <a:prstGeom prst="rect">
            <a:avLst/>
          </a:prstGeom>
        </p:spPr>
        <p:txBody>
          <a:bodyPr vert="horz" wrap="square" lIns="0" tIns="62356" rIns="0" bIns="0" rtlCol="0">
            <a:spAutoFit/>
          </a:bodyPr>
          <a:lstStyle/>
          <a:p>
            <a:pPr marL="277495" algn="ctr">
              <a:lnSpc>
                <a:spcPct val="100000"/>
              </a:lnSpc>
              <a:spcBef>
                <a:spcPts val="95"/>
              </a:spcBef>
            </a:pPr>
            <a:r>
              <a:rPr lang="en-US" sz="2800" b="1" dirty="0">
                <a:latin typeface="Calibri"/>
                <a:cs typeface="Calibri"/>
              </a:rPr>
              <a:t>Know Your PWS Must-Haves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9481" y="1059331"/>
            <a:ext cx="8850694" cy="5136663"/>
          </a:xfrm>
          <a:prstGeom prst="rect">
            <a:avLst/>
          </a:prstGeom>
        </p:spPr>
        <p:txBody>
          <a:bodyPr vert="horz" wrap="square" lIns="0" tIns="169545" rIns="0" bIns="0" rtlCol="0">
            <a:spAutoFit/>
          </a:bodyPr>
          <a:lstStyle/>
          <a:p>
            <a:pPr marL="342900" marR="0" indent="-34290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“Strip the Performance Work Statement (PWS)” and make a list of every place the PWS says “shall or will.” 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Define Expectations – sometimes the Government does not really know what they want - so get the format locked in early. 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Setup regular meetings to verify and discuss all requirements are being met.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Be intimate with 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your Performance Requirement Summary (PRS)</a:t>
            </a:r>
          </a:p>
          <a:p>
            <a:pPr marL="971550" lvl="3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Know every performance objective/deliverable time</a:t>
            </a:r>
          </a:p>
          <a:p>
            <a:pPr marL="971550" lvl="3" indent="-34290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Create a table that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l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ocates all tasks &amp; deliverables in the PWS</a:t>
            </a:r>
          </a:p>
          <a:p>
            <a:pPr marL="971550" lvl="3" indent="-34290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Know each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p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erformance standard and allowable tolerance</a:t>
            </a:r>
          </a:p>
          <a:p>
            <a:pPr marL="971550" lvl="3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Know what the Remedy is if you do not reach the performance standar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ds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Know how your performance will affect your </a:t>
            </a:r>
            <a:r>
              <a:rPr lang="en-US" sz="2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CPARS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 rating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971550" lvl="3" indent="-34290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 on top of your CPARS rating – Do not be surprised</a:t>
            </a:r>
          </a:p>
          <a:p>
            <a:pPr marL="971550" lvl="3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Maintain all documentation relevant to your performance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object 7" descr="page number 4"/>
          <p:cNvSpPr/>
          <p:nvPr/>
        </p:nvSpPr>
        <p:spPr>
          <a:xfrm>
            <a:off x="0" y="6324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533400" y="0"/>
                </a:moveTo>
                <a:lnTo>
                  <a:pt x="0" y="0"/>
                </a:lnTo>
                <a:lnTo>
                  <a:pt x="0" y="533400"/>
                </a:lnTo>
                <a:lnTo>
                  <a:pt x="533400" y="533400"/>
                </a:lnTo>
                <a:lnTo>
                  <a:pt x="533400" y="0"/>
                </a:lnTo>
                <a:close/>
              </a:path>
            </a:pathLst>
          </a:custGeom>
          <a:solidFill>
            <a:srgbClr val="7170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40906" y="6452108"/>
            <a:ext cx="25082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1600" spc="-25" dirty="0">
                <a:solidFill>
                  <a:srgbClr val="FFFFFF"/>
                </a:solidFill>
                <a:latin typeface="Arial"/>
                <a:cs typeface="Arial"/>
              </a:rPr>
              <a:t> 4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400" y="6324600"/>
            <a:ext cx="8610600" cy="533400"/>
          </a:xfrm>
          <a:custGeom>
            <a:avLst/>
            <a:gdLst/>
            <a:ahLst/>
            <a:cxnLst/>
            <a:rect l="l" t="t" r="r" b="b"/>
            <a:pathLst>
              <a:path w="8610600" h="533400">
                <a:moveTo>
                  <a:pt x="0" y="533400"/>
                </a:moveTo>
                <a:lnTo>
                  <a:pt x="8610600" y="533400"/>
                </a:lnTo>
                <a:lnTo>
                  <a:pt x="8610600" y="0"/>
                </a:lnTo>
                <a:lnTo>
                  <a:pt x="0" y="0"/>
                </a:lnTo>
                <a:lnTo>
                  <a:pt x="0" y="533400"/>
                </a:lnTo>
                <a:close/>
              </a:path>
            </a:pathLst>
          </a:custGeom>
          <a:solidFill>
            <a:srgbClr val="A4C5D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 descr="USDA logo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05800" y="6391655"/>
            <a:ext cx="761987" cy="466343"/>
          </a:xfrm>
          <a:prstGeom prst="rect">
            <a:avLst/>
          </a:prstGeom>
        </p:spPr>
      </p:pic>
    </p:spTree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144000" cy="152400"/>
          </a:xfrm>
          <a:custGeom>
            <a:avLst/>
            <a:gdLst/>
            <a:ahLst/>
            <a:cxnLst/>
            <a:rect l="l" t="t" r="r" b="b"/>
            <a:pathLst>
              <a:path w="9144000" h="152400">
                <a:moveTo>
                  <a:pt x="9144000" y="0"/>
                </a:moveTo>
                <a:lnTo>
                  <a:pt x="0" y="0"/>
                </a:lnTo>
                <a:lnTo>
                  <a:pt x="0" y="152400"/>
                </a:lnTo>
                <a:lnTo>
                  <a:pt x="9144000" y="152400"/>
                </a:lnTo>
                <a:lnTo>
                  <a:pt x="9144000" y="0"/>
                </a:lnTo>
                <a:close/>
              </a:path>
            </a:pathLst>
          </a:custGeom>
          <a:solidFill>
            <a:srgbClr val="1462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68300" y="377063"/>
            <a:ext cx="8407400" cy="493852"/>
          </a:xfrm>
          <a:prstGeom prst="rect">
            <a:avLst/>
          </a:prstGeom>
        </p:spPr>
        <p:txBody>
          <a:bodyPr vert="horz" wrap="square" lIns="0" tIns="62356" rIns="0" bIns="0" rtlCol="0">
            <a:spAutoFit/>
          </a:bodyPr>
          <a:lstStyle/>
          <a:p>
            <a:pPr marL="277495" algn="ctr">
              <a:lnSpc>
                <a:spcPct val="100000"/>
              </a:lnSpc>
              <a:spcBef>
                <a:spcPts val="95"/>
              </a:spcBef>
            </a:pPr>
            <a:r>
              <a:rPr lang="en-US" sz="2800" b="1" dirty="0">
                <a:latin typeface="Calibri"/>
                <a:cs typeface="Calibri"/>
              </a:rPr>
              <a:t>Performance Management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6318" y="1326943"/>
            <a:ext cx="8610600" cy="4541628"/>
          </a:xfrm>
          <a:prstGeom prst="rect">
            <a:avLst/>
          </a:prstGeom>
        </p:spPr>
        <p:txBody>
          <a:bodyPr vert="horz" wrap="square" lIns="0" tIns="169545" rIns="0" bIns="0" rtlCol="0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Project Management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– coordination of activities so work is timely; quality standards are met; maintain communication with the customer; identify resources needed to </a:t>
            </a: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get work done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; assign responsibilities; identify, assess, and mitigate risks.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Compliance with terms and conditions of the contract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(contract clause requirements, reporting requirements, quality control, safety and environmental requirements).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Contractor responsiveness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– this could be to customers, problems, implementing corrective action plans, to changes in the contract, etc.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Management of subcontractors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– subcontractor compliance with terms and conditions of the contract, including schedule; identify problems and work to resolve them; manage any limitations; make sure payments are timely.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Management of personnel –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hiring qualified people, giving them the support and training they need to be successful, replacing non-performers quickly.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Management of costs –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staying within estimated costs.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object 6" descr="page number 5"/>
          <p:cNvSpPr/>
          <p:nvPr/>
        </p:nvSpPr>
        <p:spPr>
          <a:xfrm>
            <a:off x="0" y="6324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533400" y="0"/>
                </a:moveTo>
                <a:lnTo>
                  <a:pt x="0" y="0"/>
                </a:lnTo>
                <a:lnTo>
                  <a:pt x="0" y="533400"/>
                </a:lnTo>
                <a:lnTo>
                  <a:pt x="533400" y="533400"/>
                </a:lnTo>
                <a:lnTo>
                  <a:pt x="533400" y="0"/>
                </a:lnTo>
                <a:close/>
              </a:path>
            </a:pathLst>
          </a:custGeom>
          <a:solidFill>
            <a:srgbClr val="71707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8">
            <a:extLst>
              <a:ext uri="{FF2B5EF4-FFF2-40B4-BE49-F238E27FC236}">
                <a16:creationId xmlns:a16="http://schemas.microsoft.com/office/drawing/2014/main" id="{AE26E9C9-43C7-7375-F9D1-2A8BAFA17869}"/>
              </a:ext>
            </a:extLst>
          </p:cNvPr>
          <p:cNvSpPr txBox="1"/>
          <p:nvPr/>
        </p:nvSpPr>
        <p:spPr>
          <a:xfrm>
            <a:off x="140906" y="6452108"/>
            <a:ext cx="25082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1600" spc="-25" dirty="0">
                <a:solidFill>
                  <a:srgbClr val="FFFFFF"/>
                </a:solidFill>
                <a:latin typeface="Arial"/>
                <a:cs typeface="Arial"/>
              </a:rPr>
              <a:t> 5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400" y="6324600"/>
            <a:ext cx="8610600" cy="533400"/>
          </a:xfrm>
          <a:custGeom>
            <a:avLst/>
            <a:gdLst/>
            <a:ahLst/>
            <a:cxnLst/>
            <a:rect l="l" t="t" r="r" b="b"/>
            <a:pathLst>
              <a:path w="8610600" h="533400">
                <a:moveTo>
                  <a:pt x="0" y="533400"/>
                </a:moveTo>
                <a:lnTo>
                  <a:pt x="8610600" y="533400"/>
                </a:lnTo>
                <a:lnTo>
                  <a:pt x="8610600" y="0"/>
                </a:lnTo>
                <a:lnTo>
                  <a:pt x="0" y="0"/>
                </a:lnTo>
                <a:lnTo>
                  <a:pt x="0" y="533400"/>
                </a:lnTo>
                <a:close/>
              </a:path>
            </a:pathLst>
          </a:custGeom>
          <a:solidFill>
            <a:srgbClr val="A4C5D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 descr="USDA logo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05800" y="6391655"/>
            <a:ext cx="761987" cy="466343"/>
          </a:xfrm>
          <a:prstGeom prst="rect">
            <a:avLst/>
          </a:prstGeom>
        </p:spPr>
      </p:pic>
    </p:spTree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144000" cy="152400"/>
          </a:xfrm>
          <a:custGeom>
            <a:avLst/>
            <a:gdLst/>
            <a:ahLst/>
            <a:cxnLst/>
            <a:rect l="l" t="t" r="r" b="b"/>
            <a:pathLst>
              <a:path w="9144000" h="152400">
                <a:moveTo>
                  <a:pt x="9144000" y="0"/>
                </a:moveTo>
                <a:lnTo>
                  <a:pt x="0" y="0"/>
                </a:lnTo>
                <a:lnTo>
                  <a:pt x="0" y="152400"/>
                </a:lnTo>
                <a:lnTo>
                  <a:pt x="9144000" y="152400"/>
                </a:lnTo>
                <a:lnTo>
                  <a:pt x="9144000" y="0"/>
                </a:lnTo>
                <a:close/>
              </a:path>
            </a:pathLst>
          </a:custGeom>
          <a:solidFill>
            <a:srgbClr val="1462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68300" y="377063"/>
            <a:ext cx="8407400" cy="493852"/>
          </a:xfrm>
          <a:prstGeom prst="rect">
            <a:avLst/>
          </a:prstGeom>
        </p:spPr>
        <p:txBody>
          <a:bodyPr vert="horz" wrap="square" lIns="0" tIns="62356" rIns="0" bIns="0" rtlCol="0">
            <a:spAutoFit/>
          </a:bodyPr>
          <a:lstStyle/>
          <a:p>
            <a:pPr marL="277495" algn="ctr">
              <a:lnSpc>
                <a:spcPct val="100000"/>
              </a:lnSpc>
              <a:spcBef>
                <a:spcPts val="95"/>
              </a:spcBef>
            </a:pPr>
            <a:r>
              <a:rPr lang="en-US" sz="2800" b="1" dirty="0">
                <a:latin typeface="Calibri"/>
                <a:cs typeface="Calibri"/>
              </a:rPr>
              <a:t>Project Timeline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5368" y="1378560"/>
            <a:ext cx="8277859" cy="4438395"/>
          </a:xfrm>
          <a:prstGeom prst="rect">
            <a:avLst/>
          </a:prstGeom>
        </p:spPr>
        <p:txBody>
          <a:bodyPr vert="horz" wrap="square" lIns="0" tIns="189230" rIns="0" bIns="0" rtlCol="0">
            <a:spAutoFit/>
          </a:bodyPr>
          <a:lstStyle/>
          <a:p>
            <a:pPr marL="812800" indent="-342900">
              <a:lnSpc>
                <a:spcPct val="100000"/>
              </a:lnSpc>
              <a:spcBef>
                <a:spcPts val="149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2A2A2A"/>
                </a:solidFill>
                <a:latin typeface="Calibri"/>
                <a:cs typeface="Calibri"/>
              </a:rPr>
              <a:t>If your contract has a </a:t>
            </a:r>
            <a:r>
              <a:rPr lang="en-US" sz="2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P</a:t>
            </a:r>
            <a:r>
              <a:rPr lang="en-US" sz="2800" dirty="0">
                <a:solidFill>
                  <a:srgbClr val="2A2A2A"/>
                </a:solidFill>
                <a:latin typeface="Calibri"/>
                <a:cs typeface="Calibri"/>
              </a:rPr>
              <a:t>roject timeline:</a:t>
            </a:r>
          </a:p>
          <a:p>
            <a:pPr marL="1144588" lvl="1" indent="-342900">
              <a:spcBef>
                <a:spcPts val="149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Mark and know </a:t>
            </a:r>
            <a:r>
              <a:rPr lang="en-US" sz="2400" dirty="0">
                <a:solidFill>
                  <a:srgbClr val="2A2A2A"/>
                </a:solidFill>
                <a:latin typeface="Calibri"/>
                <a:cs typeface="Calibri"/>
              </a:rPr>
              <a:t>the major milestones</a:t>
            </a:r>
          </a:p>
          <a:p>
            <a:pPr marL="1144588" lvl="1" indent="-342900">
              <a:spcBef>
                <a:spcPts val="149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Never get off the Critical Path</a:t>
            </a:r>
          </a:p>
          <a:p>
            <a:pPr marL="1144588" lvl="1" indent="-342900">
              <a:spcBef>
                <a:spcPts val="1490"/>
              </a:spcBef>
              <a:spcAft>
                <a:spcPts val="3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A2A2A"/>
                </a:solidFill>
                <a:latin typeface="Calibri"/>
                <a:cs typeface="Calibri"/>
              </a:rPr>
              <a:t>Know in real-time how far you are ahead or behind from the milestones and overall completion</a:t>
            </a:r>
          </a:p>
          <a:p>
            <a:pPr marL="801688" lvl="1">
              <a:spcBef>
                <a:spcPts val="1490"/>
              </a:spcBef>
            </a:pPr>
            <a:r>
              <a:rPr lang="en-US" sz="2400" dirty="0">
                <a:solidFill>
                  <a:srgbClr val="2A2A2A"/>
                </a:solidFill>
                <a:latin typeface="Calibri"/>
                <a:cs typeface="Calibri"/>
              </a:rPr>
              <a:t>*Even if you don’t have a project timeline, plan out all deliverables and work your way back to identify steps needed each day/week/month to accomplish final due date</a:t>
            </a:r>
          </a:p>
        </p:txBody>
      </p:sp>
      <p:sp>
        <p:nvSpPr>
          <p:cNvPr id="7" name="object 7" descr="page number 6"/>
          <p:cNvSpPr/>
          <p:nvPr/>
        </p:nvSpPr>
        <p:spPr>
          <a:xfrm>
            <a:off x="0" y="6324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533400" y="0"/>
                </a:moveTo>
                <a:lnTo>
                  <a:pt x="0" y="0"/>
                </a:lnTo>
                <a:lnTo>
                  <a:pt x="0" y="533400"/>
                </a:lnTo>
                <a:lnTo>
                  <a:pt x="533400" y="533400"/>
                </a:lnTo>
                <a:lnTo>
                  <a:pt x="533400" y="0"/>
                </a:lnTo>
                <a:close/>
              </a:path>
            </a:pathLst>
          </a:custGeom>
          <a:solidFill>
            <a:srgbClr val="7170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40906" y="6452108"/>
            <a:ext cx="25082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1600" spc="-25" dirty="0">
                <a:solidFill>
                  <a:srgbClr val="FFFFFF"/>
                </a:solidFill>
                <a:latin typeface="Arial"/>
                <a:cs typeface="Arial"/>
              </a:rPr>
              <a:t> 6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400" y="6324600"/>
            <a:ext cx="8610600" cy="533400"/>
          </a:xfrm>
          <a:custGeom>
            <a:avLst/>
            <a:gdLst/>
            <a:ahLst/>
            <a:cxnLst/>
            <a:rect l="l" t="t" r="r" b="b"/>
            <a:pathLst>
              <a:path w="8610600" h="533400">
                <a:moveTo>
                  <a:pt x="0" y="533400"/>
                </a:moveTo>
                <a:lnTo>
                  <a:pt x="8610600" y="533400"/>
                </a:lnTo>
                <a:lnTo>
                  <a:pt x="8610600" y="0"/>
                </a:lnTo>
                <a:lnTo>
                  <a:pt x="0" y="0"/>
                </a:lnTo>
                <a:lnTo>
                  <a:pt x="0" y="533400"/>
                </a:lnTo>
                <a:close/>
              </a:path>
            </a:pathLst>
          </a:custGeom>
          <a:solidFill>
            <a:srgbClr val="A4C5D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 descr="USDA logo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05800" y="6391655"/>
            <a:ext cx="761987" cy="466343"/>
          </a:xfrm>
          <a:prstGeom prst="rect">
            <a:avLst/>
          </a:prstGeom>
        </p:spPr>
      </p:pic>
    </p:spTree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</TotalTime>
  <Words>562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How to Keep Your Contract on Track</vt:lpstr>
      <vt:lpstr>Contract Performance</vt:lpstr>
      <vt:lpstr>Request a Post-Award Meeting</vt:lpstr>
      <vt:lpstr>Know Your PWS Must-Haves</vt:lpstr>
      <vt:lpstr>Performance Management</vt:lpstr>
      <vt:lpstr>Project Timeline</vt:lpstr>
    </vt:vector>
  </TitlesOfParts>
  <Manager>Rural Development Procurement Management Office</Manager>
  <Company>Rural Development Procurement Management Office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 2024 How to Keep Your Contract On Track</dc:title>
  <dc:subject>FY 2024 - How to Keep Your Contract On Track</dc:subject>
  <dc:creator>Gardner, Maureen - OSEC, Washington, DC</dc:creator>
  <cp:lastModifiedBy>O'Donnell, Danielle - RD, NY</cp:lastModifiedBy>
  <cp:revision>6</cp:revision>
  <dcterms:created xsi:type="dcterms:W3CDTF">2023-05-15T14:13:43Z</dcterms:created>
  <dcterms:modified xsi:type="dcterms:W3CDTF">2024-09-30T19:36:21Z</dcterms:modified>
  <cp:category>training presentation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2022-07-14T00:00:00Z</vt:filetime>
  </property>
  <property fmtid="{D5CDD505-2E9C-101B-9397-08002B2CF9AE}" pid="3" name="Creator">
    <vt:lpwstr>Acrobat PDFMaker 22 for PowerPoint</vt:lpwstr>
  </property>
  <property fmtid="{D5CDD505-2E9C-101B-9397-08002B2CF9AE}" pid="4" name="LastSaved">
    <vt:filetime>2023-05-15T00:00:00Z</vt:filetime>
  </property>
  <property fmtid="{D5CDD505-2E9C-101B-9397-08002B2CF9AE}" pid="5" name="Producer">
    <vt:lpwstr>Adobe PDF Library 22.1.174</vt:lpwstr>
  </property>
</Properties>
</file>