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1.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4.jpg" ContentType="image/jpg"/>
  <Override PartName="/ppt/media/image28.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9" r:id="rId3"/>
  </p:sldMasterIdLst>
  <p:notesMasterIdLst>
    <p:notesMasterId r:id="rId30"/>
  </p:notesMasterIdLst>
  <p:sldIdLst>
    <p:sldId id="280" r:id="rId4"/>
    <p:sldId id="283" r:id="rId5"/>
    <p:sldId id="297" r:id="rId6"/>
    <p:sldId id="298" r:id="rId7"/>
    <p:sldId id="256" r:id="rId8"/>
    <p:sldId id="257" r:id="rId9"/>
    <p:sldId id="289" r:id="rId10"/>
    <p:sldId id="285" r:id="rId11"/>
    <p:sldId id="286" r:id="rId12"/>
    <p:sldId id="274" r:id="rId13"/>
    <p:sldId id="287" r:id="rId14"/>
    <p:sldId id="338" r:id="rId15"/>
    <p:sldId id="339" r:id="rId16"/>
    <p:sldId id="340" r:id="rId17"/>
    <p:sldId id="282" r:id="rId18"/>
    <p:sldId id="334" r:id="rId19"/>
    <p:sldId id="268" r:id="rId20"/>
    <p:sldId id="335" r:id="rId21"/>
    <p:sldId id="266" r:id="rId22"/>
    <p:sldId id="271" r:id="rId23"/>
    <p:sldId id="273" r:id="rId24"/>
    <p:sldId id="308" r:id="rId25"/>
    <p:sldId id="309" r:id="rId26"/>
    <p:sldId id="310" r:id="rId27"/>
    <p:sldId id="317" r:id="rId28"/>
    <p:sldId id="30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D098C5-41E9-9E6C-F3CF-818F4262E86E}" name="Randle, Stacy - RD, MT" initials="SR" userId="S::stacy.randle@usda.gov::48f815c4-22d2-4748-8566-906a0519a9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1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2" autoAdjust="0"/>
    <p:restoredTop sz="94690" autoAdjust="0"/>
  </p:normalViewPr>
  <p:slideViewPr>
    <p:cSldViewPr snapToGrid="0">
      <p:cViewPr varScale="1">
        <p:scale>
          <a:sx n="60" d="100"/>
          <a:sy n="60" d="100"/>
        </p:scale>
        <p:origin x="1080" y="72"/>
      </p:cViewPr>
      <p:guideLst/>
    </p:cSldViewPr>
  </p:slideViewPr>
  <p:outlineViewPr>
    <p:cViewPr>
      <p:scale>
        <a:sx n="33" d="100"/>
        <a:sy n="33" d="100"/>
      </p:scale>
      <p:origin x="0" y="-146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037CD8-B058-4075-B602-C92E86EA31F6}" type="datetimeFigureOut">
              <a:rPr lang="en-US" smtClean="0"/>
              <a:t>10/24/2024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E8828-809E-47E6-9929-EB981B0D612E}" type="slidenum">
              <a:rPr lang="en-US" smtClean="0"/>
              <a:t>‹#›</a:t>
            </a:fld>
            <a:endParaRPr lang="en-US" dirty="0"/>
          </a:p>
        </p:txBody>
      </p:sp>
    </p:spTree>
    <p:extLst>
      <p:ext uri="{BB962C8B-B14F-4D97-AF65-F5344CB8AC3E}">
        <p14:creationId xmlns:p14="http://schemas.microsoft.com/office/powerpoint/2010/main" val="9344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a:t>
            </a:fld>
            <a:endParaRPr lang="en-US" dirty="0"/>
          </a:p>
        </p:txBody>
      </p:sp>
    </p:spTree>
    <p:extLst>
      <p:ext uri="{BB962C8B-B14F-4D97-AF65-F5344CB8AC3E}">
        <p14:creationId xmlns:p14="http://schemas.microsoft.com/office/powerpoint/2010/main" val="3191309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10</a:t>
            </a:fld>
            <a:endParaRPr lang="en-US" dirty="0"/>
          </a:p>
        </p:txBody>
      </p:sp>
    </p:spTree>
    <p:extLst>
      <p:ext uri="{BB962C8B-B14F-4D97-AF65-F5344CB8AC3E}">
        <p14:creationId xmlns:p14="http://schemas.microsoft.com/office/powerpoint/2010/main" val="428563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11</a:t>
            </a:fld>
            <a:endParaRPr lang="en-US" dirty="0"/>
          </a:p>
        </p:txBody>
      </p:sp>
    </p:spTree>
    <p:extLst>
      <p:ext uri="{BB962C8B-B14F-4D97-AF65-F5344CB8AC3E}">
        <p14:creationId xmlns:p14="http://schemas.microsoft.com/office/powerpoint/2010/main" val="358577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12</a:t>
            </a:fld>
            <a:endParaRPr lang="en-US" dirty="0"/>
          </a:p>
        </p:txBody>
      </p:sp>
    </p:spTree>
    <p:extLst>
      <p:ext uri="{BB962C8B-B14F-4D97-AF65-F5344CB8AC3E}">
        <p14:creationId xmlns:p14="http://schemas.microsoft.com/office/powerpoint/2010/main" val="271374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13</a:t>
            </a:fld>
            <a:endParaRPr lang="en-US" dirty="0"/>
          </a:p>
        </p:txBody>
      </p:sp>
    </p:spTree>
    <p:extLst>
      <p:ext uri="{BB962C8B-B14F-4D97-AF65-F5344CB8AC3E}">
        <p14:creationId xmlns:p14="http://schemas.microsoft.com/office/powerpoint/2010/main" val="332231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14</a:t>
            </a:fld>
            <a:endParaRPr lang="en-US" dirty="0"/>
          </a:p>
        </p:txBody>
      </p:sp>
    </p:spTree>
    <p:extLst>
      <p:ext uri="{BB962C8B-B14F-4D97-AF65-F5344CB8AC3E}">
        <p14:creationId xmlns:p14="http://schemas.microsoft.com/office/powerpoint/2010/main" val="581868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8E8828-809E-47E6-9929-EB981B0D612E}" type="slidenum">
              <a:rPr lang="en-US" smtClean="0"/>
              <a:t>15</a:t>
            </a:fld>
            <a:endParaRPr lang="en-US" dirty="0"/>
          </a:p>
        </p:txBody>
      </p:sp>
    </p:spTree>
    <p:extLst>
      <p:ext uri="{BB962C8B-B14F-4D97-AF65-F5344CB8AC3E}">
        <p14:creationId xmlns:p14="http://schemas.microsoft.com/office/powerpoint/2010/main" val="2062148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 Helena Parish School Board received this loan from RD to enable them to construct an athletic complex, replacing a football field in such bad shape and so lacking in lighting and other modern amenities that teams from other schools refused to play there. The team was even forced to travel to other venues to practice, seriously harming their training and morale.</a:t>
            </a:r>
          </a:p>
          <a:p>
            <a:endParaRPr lang="en-US" dirty="0"/>
          </a:p>
          <a:p>
            <a:r>
              <a:rPr lang="en-US" dirty="0"/>
              <a:t>The new complex includes a new football field house, stadium, concession stand, and parking lot. New concrete sidewalks and aluminum canopies were added between the new education building and stadium. The existing parking lot was re-striped, and accessibility upgrades and new lighting were added to give them a venue that could proudly welcome any visiting team. </a:t>
            </a:r>
          </a:p>
          <a:p>
            <a:endParaRPr lang="en-US" dirty="0"/>
          </a:p>
          <a:p>
            <a:r>
              <a:rPr lang="en-US" dirty="0"/>
              <a:t>In addition to having a wonderful facility and gathering place for the parish to assemble on Friday nights, the team is now consistently at the top of their district standings.</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16</a:t>
            </a:fld>
            <a:endParaRPr lang="en-US" dirty="0"/>
          </a:p>
        </p:txBody>
      </p:sp>
    </p:spTree>
    <p:extLst>
      <p:ext uri="{BB962C8B-B14F-4D97-AF65-F5344CB8AC3E}">
        <p14:creationId xmlns:p14="http://schemas.microsoft.com/office/powerpoint/2010/main" val="1925737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grant enabled a sustainable fishing cooperative to modernize its operations and compete more effectively in the modern marketplace. It also enabled the co-op to build an online fish store, allowing it to efficiently manage its customer base, update its brand, and publicize its products and its sustainable approach to harvesting food from the sea. </a:t>
            </a:r>
          </a:p>
        </p:txBody>
      </p:sp>
      <p:sp>
        <p:nvSpPr>
          <p:cNvPr id="4" name="Slide Number Placeholder 3"/>
          <p:cNvSpPr>
            <a:spLocks noGrp="1"/>
          </p:cNvSpPr>
          <p:nvPr>
            <p:ph type="sldNum" sz="quarter" idx="5"/>
          </p:nvPr>
        </p:nvSpPr>
        <p:spPr/>
        <p:txBody>
          <a:bodyPr/>
          <a:lstStyle/>
          <a:p>
            <a:fld id="{72A76139-4D23-46A2-A7D9-5D3FB7E41044}" type="slidenum">
              <a:rPr lang="en-US" smtClean="0"/>
              <a:t>17</a:t>
            </a:fld>
            <a:endParaRPr lang="en-US" dirty="0"/>
          </a:p>
        </p:txBody>
      </p:sp>
    </p:spTree>
    <p:extLst>
      <p:ext uri="{BB962C8B-B14F-4D97-AF65-F5344CB8AC3E}">
        <p14:creationId xmlns:p14="http://schemas.microsoft.com/office/powerpoint/2010/main" val="1219021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loan made it possible for Morgan County in Georgia to construct a badly-needed replacement for its small, aging local hospital. It allowed the hospital to construct a replacement 25-bed critical access hospital that more than doubles the size of the old facility and enabled updated medical equipment to be installed. </a:t>
            </a:r>
          </a:p>
        </p:txBody>
      </p:sp>
      <p:sp>
        <p:nvSpPr>
          <p:cNvPr id="4" name="Slide Number Placeholder 3"/>
          <p:cNvSpPr>
            <a:spLocks noGrp="1"/>
          </p:cNvSpPr>
          <p:nvPr>
            <p:ph type="sldNum" sz="quarter" idx="5"/>
          </p:nvPr>
        </p:nvSpPr>
        <p:spPr/>
        <p:txBody>
          <a:bodyPr/>
          <a:lstStyle/>
          <a:p>
            <a:fld id="{72A76139-4D23-46A2-A7D9-5D3FB7E41044}" type="slidenum">
              <a:rPr lang="en-US" smtClean="0"/>
              <a:t>18</a:t>
            </a:fld>
            <a:endParaRPr lang="en-US" dirty="0"/>
          </a:p>
        </p:txBody>
      </p:sp>
    </p:spTree>
    <p:extLst>
      <p:ext uri="{BB962C8B-B14F-4D97-AF65-F5344CB8AC3E}">
        <p14:creationId xmlns:p14="http://schemas.microsoft.com/office/powerpoint/2010/main" val="283897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grant helped the Red Cliff Band of Lake Superior Chippewa Indians build a new facility to process commercial fish and provide packaged products to distributors, restaurants and local markets. </a:t>
            </a:r>
          </a:p>
          <a:p>
            <a:pPr marL="0" indent="0">
              <a:buFontTx/>
              <a:buNone/>
            </a:pPr>
            <a:endParaRPr lang="en-US" dirty="0"/>
          </a:p>
        </p:txBody>
      </p:sp>
      <p:sp>
        <p:nvSpPr>
          <p:cNvPr id="4" name="Slide Number Placeholder 3"/>
          <p:cNvSpPr>
            <a:spLocks noGrp="1"/>
          </p:cNvSpPr>
          <p:nvPr>
            <p:ph type="sldNum" sz="quarter" idx="5"/>
          </p:nvPr>
        </p:nvSpPr>
        <p:spPr/>
        <p:txBody>
          <a:bodyPr/>
          <a:lstStyle/>
          <a:p>
            <a:fld id="{72A76139-4D23-46A2-A7D9-5D3FB7E41044}" type="slidenum">
              <a:rPr lang="en-US" smtClean="0"/>
              <a:t>19</a:t>
            </a:fld>
            <a:endParaRPr lang="en-US" dirty="0"/>
          </a:p>
        </p:txBody>
      </p:sp>
    </p:spTree>
    <p:extLst>
      <p:ext uri="{BB962C8B-B14F-4D97-AF65-F5344CB8AC3E}">
        <p14:creationId xmlns:p14="http://schemas.microsoft.com/office/powerpoint/2010/main" val="48283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E8828-809E-47E6-9929-EB981B0D612E}" type="slidenum">
              <a:rPr lang="en-US" smtClean="0"/>
              <a:t>2</a:t>
            </a:fld>
            <a:endParaRPr lang="en-US" dirty="0"/>
          </a:p>
        </p:txBody>
      </p:sp>
    </p:spTree>
    <p:extLst>
      <p:ext uri="{BB962C8B-B14F-4D97-AF65-F5344CB8AC3E}">
        <p14:creationId xmlns:p14="http://schemas.microsoft.com/office/powerpoint/2010/main" val="330997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funding was awarded to Iowa to assist 25 projects throughout the state, creating more than 200 jobs.  One of these projects is a facility expansion at Percival Scientific in Perry, in Iowa. Percival Scientific President Gary Wheelock described the impact this funding will make, “The decision to move forward with the building expansion, especially during these very uncertain economic times, was made easier through the USDA program. “</a:t>
            </a:r>
          </a:p>
        </p:txBody>
      </p:sp>
      <p:sp>
        <p:nvSpPr>
          <p:cNvPr id="4" name="Slide Number Placeholder 3"/>
          <p:cNvSpPr>
            <a:spLocks noGrp="1"/>
          </p:cNvSpPr>
          <p:nvPr>
            <p:ph type="sldNum" sz="quarter" idx="5"/>
          </p:nvPr>
        </p:nvSpPr>
        <p:spPr/>
        <p:txBody>
          <a:bodyPr/>
          <a:lstStyle/>
          <a:p>
            <a:fld id="{72A76139-4D23-46A2-A7D9-5D3FB7E41044}" type="slidenum">
              <a:rPr lang="en-US" smtClean="0"/>
              <a:t>20</a:t>
            </a:fld>
            <a:endParaRPr lang="en-US" dirty="0"/>
          </a:p>
        </p:txBody>
      </p:sp>
    </p:spTree>
    <p:extLst>
      <p:ext uri="{BB962C8B-B14F-4D97-AF65-F5344CB8AC3E}">
        <p14:creationId xmlns:p14="http://schemas.microsoft.com/office/powerpoint/2010/main" val="362289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Rural Development helped Mercy Flight Western of Batavia, New York acquire 3 new Bell 429 Series medivac helicopters.  The new aircraft expanded Mercy Flight’s fleet and offer modernized technology and reduced maintenance requirements. The upgrade allows expanded service to western NY, bringing reliable aerial medivac services to an economically depressed, highly rural area where such services can often make the difference between life and death. </a:t>
            </a:r>
          </a:p>
        </p:txBody>
      </p:sp>
      <p:sp>
        <p:nvSpPr>
          <p:cNvPr id="4" name="Slide Number Placeholder 3"/>
          <p:cNvSpPr>
            <a:spLocks noGrp="1"/>
          </p:cNvSpPr>
          <p:nvPr>
            <p:ph type="sldNum" sz="quarter" idx="5"/>
          </p:nvPr>
        </p:nvSpPr>
        <p:spPr/>
        <p:txBody>
          <a:bodyPr/>
          <a:lstStyle/>
          <a:p>
            <a:fld id="{72A76139-4D23-46A2-A7D9-5D3FB7E41044}" type="slidenum">
              <a:rPr lang="en-US" smtClean="0"/>
              <a:t>21</a:t>
            </a:fld>
            <a:endParaRPr lang="en-US" dirty="0"/>
          </a:p>
        </p:txBody>
      </p:sp>
    </p:spTree>
    <p:extLst>
      <p:ext uri="{BB962C8B-B14F-4D97-AF65-F5344CB8AC3E}">
        <p14:creationId xmlns:p14="http://schemas.microsoft.com/office/powerpoint/2010/main" val="73739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loan was provided to the Welcome Home Alliance for Veterans, a non-profit organization dedicated to serving veterans of the armed forces.  Funding was used to purchase a building and for the continuation of veteran services such as peer support groups, counseling services for both veterans and their family members, training and social networking opportunities, and recreation and alternative therapies.</a:t>
            </a:r>
          </a:p>
        </p:txBody>
      </p:sp>
      <p:sp>
        <p:nvSpPr>
          <p:cNvPr id="4" name="Slide Number Placeholder 3"/>
          <p:cNvSpPr>
            <a:spLocks noGrp="1"/>
          </p:cNvSpPr>
          <p:nvPr>
            <p:ph type="sldNum" sz="quarter" idx="5"/>
          </p:nvPr>
        </p:nvSpPr>
        <p:spPr/>
        <p:txBody>
          <a:bodyPr/>
          <a:lstStyle/>
          <a:p>
            <a:fld id="{72A76139-4D23-46A2-A7D9-5D3FB7E41044}" type="slidenum">
              <a:rPr lang="en-US" smtClean="0"/>
              <a:t>22</a:t>
            </a:fld>
            <a:endParaRPr lang="en-US" dirty="0"/>
          </a:p>
        </p:txBody>
      </p:sp>
    </p:spTree>
    <p:extLst>
      <p:ext uri="{BB962C8B-B14F-4D97-AF65-F5344CB8AC3E}">
        <p14:creationId xmlns:p14="http://schemas.microsoft.com/office/powerpoint/2010/main" val="3903055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grant was provided to the Moment of Freedom, located in Buchanan, North Dakota, who provides equine therapy to special needs children. Prior to the installation of a broadband internet connection, the owner would have to travel 20 minutes just to have the ability to use the internet for business, from sending forms to parents to general communication. Now they have quality high-speed internet on the premise, resulting in huge time savings and better efficiency.  </a:t>
            </a:r>
          </a:p>
        </p:txBody>
      </p:sp>
      <p:sp>
        <p:nvSpPr>
          <p:cNvPr id="4" name="Slide Number Placeholder 3"/>
          <p:cNvSpPr>
            <a:spLocks noGrp="1"/>
          </p:cNvSpPr>
          <p:nvPr>
            <p:ph type="sldNum" sz="quarter" idx="5"/>
          </p:nvPr>
        </p:nvSpPr>
        <p:spPr/>
        <p:txBody>
          <a:bodyPr/>
          <a:lstStyle/>
          <a:p>
            <a:fld id="{72A76139-4D23-46A2-A7D9-5D3FB7E41044}" type="slidenum">
              <a:rPr lang="en-US" smtClean="0"/>
              <a:t>23</a:t>
            </a:fld>
            <a:endParaRPr lang="en-US" dirty="0"/>
          </a:p>
        </p:txBody>
      </p:sp>
    </p:spTree>
    <p:extLst>
      <p:ext uri="{BB962C8B-B14F-4D97-AF65-F5344CB8AC3E}">
        <p14:creationId xmlns:p14="http://schemas.microsoft.com/office/powerpoint/2010/main" val="2160487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$140,000 Single Family Housing Loan enabled Desiree Thomas, a single mother living on a fixed income to purchase a home in the town of Plaisance, Louisiana. Owning her own home is the culmination of a life-changing effort to improve </a:t>
            </a:r>
            <a:r>
              <a:rPr lang="en-US"/>
              <a:t>her life.</a:t>
            </a:r>
            <a:endParaRPr lang="en-US" dirty="0"/>
          </a:p>
        </p:txBody>
      </p:sp>
      <p:sp>
        <p:nvSpPr>
          <p:cNvPr id="4" name="Slide Number Placeholder 3"/>
          <p:cNvSpPr>
            <a:spLocks noGrp="1"/>
          </p:cNvSpPr>
          <p:nvPr>
            <p:ph type="sldNum" sz="quarter" idx="5"/>
          </p:nvPr>
        </p:nvSpPr>
        <p:spPr/>
        <p:txBody>
          <a:bodyPr/>
          <a:lstStyle/>
          <a:p>
            <a:fld id="{72A76139-4D23-46A2-A7D9-5D3FB7E41044}" type="slidenum">
              <a:rPr lang="en-US" smtClean="0"/>
              <a:t>24</a:t>
            </a:fld>
            <a:endParaRPr lang="en-US" dirty="0"/>
          </a:p>
        </p:txBody>
      </p:sp>
    </p:spTree>
    <p:extLst>
      <p:ext uri="{BB962C8B-B14F-4D97-AF65-F5344CB8AC3E}">
        <p14:creationId xmlns:p14="http://schemas.microsoft.com/office/powerpoint/2010/main" val="2232876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Rural Utilities Service provided 82 ReConnect awards impacting 34 states across America. The investment represents $744,303,168 in grant and loan funding for high-speed broadband infrastructure projects. These 82 critical investments connected approximately 13,000 farms, enabling them to enhance and utilize precision agriculture technologies for specialty crop production.  The Till Family Farm in Orangeburg County, South Carolina, pictured, is one of the countless farm operations that have benefited from the program. </a:t>
            </a:r>
          </a:p>
        </p:txBody>
      </p:sp>
      <p:sp>
        <p:nvSpPr>
          <p:cNvPr id="4" name="Slide Number Placeholder 3"/>
          <p:cNvSpPr>
            <a:spLocks noGrp="1"/>
          </p:cNvSpPr>
          <p:nvPr>
            <p:ph type="sldNum" sz="quarter" idx="5"/>
          </p:nvPr>
        </p:nvSpPr>
        <p:spPr/>
        <p:txBody>
          <a:bodyPr/>
          <a:lstStyle/>
          <a:p>
            <a:fld id="{72A76139-4D23-46A2-A7D9-5D3FB7E41044}" type="slidenum">
              <a:rPr lang="en-US" smtClean="0"/>
              <a:t>25</a:t>
            </a:fld>
            <a:endParaRPr lang="en-US" dirty="0"/>
          </a:p>
        </p:txBody>
      </p:sp>
    </p:spTree>
    <p:extLst>
      <p:ext uri="{BB962C8B-B14F-4D97-AF65-F5344CB8AC3E}">
        <p14:creationId xmlns:p14="http://schemas.microsoft.com/office/powerpoint/2010/main" val="401610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09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16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5</a:t>
            </a:fld>
            <a:endParaRPr lang="en-US" dirty="0"/>
          </a:p>
        </p:txBody>
      </p:sp>
    </p:spTree>
    <p:extLst>
      <p:ext uri="{BB962C8B-B14F-4D97-AF65-F5344CB8AC3E}">
        <p14:creationId xmlns:p14="http://schemas.microsoft.com/office/powerpoint/2010/main" val="2130052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98E8828-809E-47E6-9929-EB981B0D612E}" type="slidenum">
              <a:rPr lang="en-US" smtClean="0"/>
              <a:t>6</a:t>
            </a:fld>
            <a:endParaRPr lang="en-US" dirty="0"/>
          </a:p>
        </p:txBody>
      </p:sp>
    </p:spTree>
    <p:extLst>
      <p:ext uri="{BB962C8B-B14F-4D97-AF65-F5344CB8AC3E}">
        <p14:creationId xmlns:p14="http://schemas.microsoft.com/office/powerpoint/2010/main" val="110447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7</a:t>
            </a:fld>
            <a:endParaRPr lang="en-US" dirty="0"/>
          </a:p>
        </p:txBody>
      </p:sp>
    </p:spTree>
    <p:extLst>
      <p:ext uri="{BB962C8B-B14F-4D97-AF65-F5344CB8AC3E}">
        <p14:creationId xmlns:p14="http://schemas.microsoft.com/office/powerpoint/2010/main" val="139816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8</a:t>
            </a:fld>
            <a:endParaRPr lang="en-US" dirty="0"/>
          </a:p>
        </p:txBody>
      </p:sp>
    </p:spTree>
    <p:extLst>
      <p:ext uri="{BB962C8B-B14F-4D97-AF65-F5344CB8AC3E}">
        <p14:creationId xmlns:p14="http://schemas.microsoft.com/office/powerpoint/2010/main" val="1140584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9</a:t>
            </a:fld>
            <a:endParaRPr lang="en-US" dirty="0"/>
          </a:p>
        </p:txBody>
      </p:sp>
    </p:spTree>
    <p:extLst>
      <p:ext uri="{BB962C8B-B14F-4D97-AF65-F5344CB8AC3E}">
        <p14:creationId xmlns:p14="http://schemas.microsoft.com/office/powerpoint/2010/main" val="178941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CEF3-1A47-B552-B4C0-529ED715E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E9147C-E6D4-9F2B-B850-0905C5280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08D11D-8C55-052D-D9D5-6BD2E35F818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2B15549-BE4A-7583-EFF2-01A88FF205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0EBD4-C141-E0A1-FB96-F659B1422C0B}"/>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364101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94C4-4492-4D0E-D777-5E7A935FD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9E9A7B-3BAD-64A5-CE85-DA5540544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40147-AB1A-284C-15F3-7CFCC272D1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E1DD05-5F4B-CB48-9279-0C504EC1F0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E0857C-69EE-73D7-20ED-CBA0F13B7E70}"/>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160670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2093E-18D3-AD35-FA8A-A123585EC9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763251-F1F2-A96D-6A1C-96A279794C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4C736-7289-1FFD-DF4A-1E41253CA75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B7B1E1E-41AB-AFF7-D153-2AB3B60A45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84601C-97FF-0429-0235-8060D6A4CFD2}"/>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180717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64912420"/>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5663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691" t="19285" r="4593"/>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3771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4" b="23309"/>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914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517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631776374"/>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0508492"/>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57703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462B-5665-001E-A89C-0A731A695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109EF-57D5-1ABA-FAA3-E95394958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BCEB5-C5F1-3779-8049-E075F471CBE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AC130B4-F6FA-3B42-7549-604180FCE9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40F093-90DC-E9A2-D172-AA457BB7F437}"/>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2080956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427531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151962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a:srcRect b="74479"/>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Tree>
    <p:extLst>
      <p:ext uri="{BB962C8B-B14F-4D97-AF65-F5344CB8AC3E}">
        <p14:creationId xmlns:p14="http://schemas.microsoft.com/office/powerpoint/2010/main" val="442889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9117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610466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a:srcRect l="59479" t="92682" b="3"/>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970306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80415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dirty="0"/>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63671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5179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9B495-7838-4728-A12B-A3C79CE51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6514F7-912A-4979-8DBB-FBD9A7095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842F69-24F8-4448-AF8A-C9D071B9239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651F53-63B9-4A3D-BB91-BC6E02D81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F5F219-59A9-4E45-9071-414E93AD4A59}"/>
              </a:ext>
            </a:extLst>
          </p:cNvPr>
          <p:cNvSpPr>
            <a:spLocks noGrp="1"/>
          </p:cNvSpPr>
          <p:nvPr>
            <p:ph type="sldNum" sz="quarter" idx="12"/>
          </p:nvPr>
        </p:nvSpPr>
        <p:spPr/>
        <p:txBody>
          <a:bodyPr/>
          <a:lstStyle/>
          <a:p>
            <a:fld id="{F685E9BB-D37D-4078-9B70-134C30DB433F}" type="slidenum">
              <a:rPr lang="en-US" smtClean="0"/>
              <a:t>‹#›</a:t>
            </a:fld>
            <a:endParaRPr lang="en-US" dirty="0"/>
          </a:p>
        </p:txBody>
      </p:sp>
    </p:spTree>
    <p:extLst>
      <p:ext uri="{BB962C8B-B14F-4D97-AF65-F5344CB8AC3E}">
        <p14:creationId xmlns:p14="http://schemas.microsoft.com/office/powerpoint/2010/main" val="41151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6991-CF2B-F650-9C9B-68D7A29C5F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AB0FC-3115-FCF2-029D-3456AABF5C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F93B10-5ECD-2057-3022-3B4C600E603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C233D8B-B304-9C69-AC0F-23D8ADF9CD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ADAA66-3CB1-B0EA-2CB3-837E35EB5498}"/>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1810772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77078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691" t="19285" r="4593"/>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a:stretch>
            <a:fillRect/>
          </a:stretch>
        </p:blipFill>
        <p:spPr>
          <a:xfrm>
            <a:off x="0" y="0"/>
            <a:ext cx="4978400" cy="6858000"/>
          </a:xfrm>
          <a:prstGeom prst="rect">
            <a:avLst/>
          </a:prstGeom>
          <a:solidFill>
            <a:schemeClr val="accent1"/>
          </a:solidFill>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39581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4" b="23309"/>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6015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a:stretch>
            <a:fillRect/>
          </a:stretch>
        </p:blipFill>
        <p:spPr>
          <a:xfrm>
            <a:off x="0" y="0"/>
            <a:ext cx="4978400" cy="6858000"/>
          </a:xfrm>
          <a:prstGeom prst="rect">
            <a:avLst/>
          </a:prstGeom>
          <a:solidFill>
            <a:srgbClr val="245742"/>
          </a:solidFill>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38697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126164355"/>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4067915"/>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a:stretch>
            <a:fillRect/>
          </a:stretch>
        </p:blipFill>
        <p:spPr>
          <a:xfrm>
            <a:off x="0" y="0"/>
            <a:ext cx="12192000" cy="1500187"/>
          </a:xfrm>
          <a:prstGeom prst="rect">
            <a:avLst/>
          </a:prstGeom>
        </p:spPr>
      </p:pic>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839587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933773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884826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a:srcRect b="74479"/>
          <a:stretch/>
        </p:blipFill>
        <p:spPr>
          <a:xfrm>
            <a:off x="0" y="0"/>
            <a:ext cx="12192000" cy="1750258"/>
          </a:xfrm>
          <a:prstGeom prst="rect">
            <a:avLst/>
          </a:prstGeom>
          <a:solidFill>
            <a:srgbClr val="245742"/>
          </a:solidFill>
          <a:ln>
            <a:solidFill>
              <a:srgbClr val="245742"/>
            </a:solidFill>
          </a:ln>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Tree>
    <p:extLst>
      <p:ext uri="{BB962C8B-B14F-4D97-AF65-F5344CB8AC3E}">
        <p14:creationId xmlns:p14="http://schemas.microsoft.com/office/powerpoint/2010/main" val="78461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7AB2-9865-AEEB-BD74-D01E1B1ACB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2D409-5FE7-1F69-3744-A1FEF5A53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89E9B-056F-70F5-C8DA-45B5871C62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FA3FDA-7CDA-B5C2-509E-A0E751A009B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A9CFE72-BDC4-B7D4-C4F2-A141451F1D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CEADEA-9E33-39F3-CDC1-02892153AE96}"/>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139353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63046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083844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a:srcRect l="59479" t="92682" b="3"/>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21052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640699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dirty="0"/>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644030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354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001735" y="932890"/>
            <a:ext cx="5056669" cy="4992231"/>
          </a:xfrm>
          <a:prstGeom prst="rect">
            <a:avLst/>
          </a:prstGeom>
        </p:spPr>
      </p:pic>
      <p:sp>
        <p:nvSpPr>
          <p:cNvPr id="2" name="Holder 2"/>
          <p:cNvSpPr>
            <a:spLocks noGrp="1"/>
          </p:cNvSpPr>
          <p:nvPr>
            <p:ph type="title"/>
          </p:nvPr>
        </p:nvSpPr>
        <p:spPr>
          <a:xfrm>
            <a:off x="3273691" y="3121272"/>
            <a:ext cx="3511016" cy="977644"/>
          </a:xfrm>
        </p:spPr>
        <p:txBody>
          <a:bodyPr lIns="0" tIns="0" rIns="0" bIns="0"/>
          <a:lstStyle>
            <a:lvl1pPr>
              <a:defRPr sz="6353" b="0" i="0">
                <a:solidFill>
                  <a:schemeClr val="bg1"/>
                </a:solidFill>
                <a:latin typeface="Arial"/>
                <a:cs typeface="Arial"/>
              </a:defRPr>
            </a:lvl1pPr>
          </a:lstStyle>
          <a:p>
            <a:endParaRPr/>
          </a:p>
        </p:txBody>
      </p:sp>
      <p:sp>
        <p:nvSpPr>
          <p:cNvPr id="3" name="Holder 3"/>
          <p:cNvSpPr>
            <a:spLocks noGrp="1"/>
          </p:cNvSpPr>
          <p:nvPr>
            <p:ph sz="half" idx="2"/>
          </p:nvPr>
        </p:nvSpPr>
        <p:spPr>
          <a:xfrm>
            <a:off x="502920" y="1577340"/>
            <a:ext cx="4375404" cy="2492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8" y="1577340"/>
            <a:ext cx="4375404" cy="2492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16422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14F4-E250-45BB-8B30-C1CEE81D6B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BFF40F-DF04-4E74-8713-1F323E67C9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EBD9D2-9DBA-4441-97C9-B6B34D88A2F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4367579-0A77-4290-8BB7-ABDDB29523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CE1BBD-35F2-45EC-B538-768808BF82C0}"/>
              </a:ext>
            </a:extLst>
          </p:cNvPr>
          <p:cNvSpPr>
            <a:spLocks noGrp="1"/>
          </p:cNvSpPr>
          <p:nvPr>
            <p:ph type="sldNum" sz="quarter" idx="12"/>
          </p:nvPr>
        </p:nvSpPr>
        <p:spPr/>
        <p:txBody>
          <a:bodyPr/>
          <a:lstStyle/>
          <a:p>
            <a:fld id="{9E7EA72C-7BB9-4B63-B86A-AF6EBEFF7647}" type="slidenum">
              <a:rPr lang="en-US" smtClean="0"/>
              <a:t>‹#›</a:t>
            </a:fld>
            <a:endParaRPr lang="en-US" dirty="0"/>
          </a:p>
        </p:txBody>
      </p:sp>
    </p:spTree>
    <p:extLst>
      <p:ext uri="{BB962C8B-B14F-4D97-AF65-F5344CB8AC3E}">
        <p14:creationId xmlns:p14="http://schemas.microsoft.com/office/powerpoint/2010/main" val="80884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E9FB-1642-16D4-6299-5026D6A40D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69305C-CB21-4618-08D7-356C2FD4A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28F219-DFA9-3AFF-9BD7-B2CB5DC3DB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5F670-7B9B-9FAA-3743-4FE583F5D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C08CE-53FF-252E-6B78-3E0AF5D2ED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7060C8-2166-A9D5-3010-761A0C660F4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6F72724-C68B-897E-2BBF-9027BACA3E9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9BF0ED-C287-AFB2-1CC0-D38DDF47A0C2}"/>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429199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6323-7CC3-447D-E80F-0F4EE51EA5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8DC70-C589-5DDE-F213-6D3E8B31F6B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7B917C2B-A969-501B-4958-E9ED1D3FB40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93644D-7DAC-175B-EADB-775E2AE66A93}"/>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241326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86B6E-291C-7824-E8FB-29A86AFF4834}"/>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14FC2A2-0C9D-CC32-895D-8EBA1AB59C8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C9F06E-7570-87A4-8A69-A031A6DB779D}"/>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118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937D-D043-0253-2981-6B16E1C40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46D406-D229-E4B3-98DA-DEDF1E6A9E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704F6-FC29-107A-90BC-45EBB69BD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43C5C2-4E7A-D50E-493F-9DA9842F643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64F8843-556B-A449-8EC3-CE9CE45BD3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270D69-73E4-9145-5F09-DC51F6394393}"/>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186473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A8A35-F2D6-3333-0C15-2A4C5A67F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D780DA-AD28-00EA-EF74-902DCF69A2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239A849-BE73-64A3-DBC0-C448E5A84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7CACB-4613-BC62-5518-DE3C42F0389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BED4167-6BB1-0C9E-DFFE-C6D79A2570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BE1374-6534-5FD5-D5B3-E891A3E88409}"/>
              </a:ext>
            </a:extLst>
          </p:cNvPr>
          <p:cNvSpPr>
            <a:spLocks noGrp="1"/>
          </p:cNvSpPr>
          <p:nvPr>
            <p:ph type="sldNum" sz="quarter" idx="12"/>
          </p:nvPr>
        </p:nvSpPr>
        <p:spPr/>
        <p:txBody>
          <a:bodyPr/>
          <a:lstStyle/>
          <a:p>
            <a:fld id="{E0446EF5-D51F-460E-A114-AFBCEAACA552}" type="slidenum">
              <a:rPr lang="en-US" smtClean="0"/>
              <a:t>‹#›</a:t>
            </a:fld>
            <a:endParaRPr lang="en-US" dirty="0"/>
          </a:p>
        </p:txBody>
      </p:sp>
    </p:spTree>
    <p:extLst>
      <p:ext uri="{BB962C8B-B14F-4D97-AF65-F5344CB8AC3E}">
        <p14:creationId xmlns:p14="http://schemas.microsoft.com/office/powerpoint/2010/main" val="244566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1B93B0-0E26-0DB0-4B29-CAEB8C6BF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DA222A-B1BC-9898-76C3-FF0E25446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6466D-7D78-B009-A913-C8995D3E5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D59EFE34-17A0-0AB9-E0AA-2ADE008ED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66CB166-CDCF-44CE-62BA-A70E47C0D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446EF5-D51F-460E-A114-AFBCEAACA552}" type="slidenum">
              <a:rPr lang="en-US" smtClean="0"/>
              <a:t>‹#›</a:t>
            </a:fld>
            <a:endParaRPr lang="en-US" dirty="0"/>
          </a:p>
        </p:txBody>
      </p:sp>
    </p:spTree>
    <p:extLst>
      <p:ext uri="{BB962C8B-B14F-4D97-AF65-F5344CB8AC3E}">
        <p14:creationId xmlns:p14="http://schemas.microsoft.com/office/powerpoint/2010/main" val="2494282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4659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1747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hyperlink" Target="https://youtu.be/edc8fy7jXXQ" TargetMode="External"/><Relationship Id="rId3" Type="http://schemas.openxmlformats.org/officeDocument/2006/relationships/hyperlink" Target="https://youtu.be/DxVmz7qzq_A" TargetMode="External"/><Relationship Id="rId7" Type="http://schemas.openxmlformats.org/officeDocument/2006/relationships/hyperlink" Target="https://youtu.be/Nt2_AeEAmWE"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hyperlink" Target="https://youtu.be/D1BAJ3U7PTg" TargetMode="External"/><Relationship Id="rId11" Type="http://schemas.openxmlformats.org/officeDocument/2006/relationships/image" Target="../media/image37.png"/><Relationship Id="rId5" Type="http://schemas.openxmlformats.org/officeDocument/2006/relationships/hyperlink" Target="https://youtu.be/gaSxg6Xbl0g" TargetMode="External"/><Relationship Id="rId10" Type="http://schemas.openxmlformats.org/officeDocument/2006/relationships/hyperlink" Target="https://www.youtube.com/watch?v=Nt2_AeEAmWE" TargetMode="External"/><Relationship Id="rId4" Type="http://schemas.openxmlformats.org/officeDocument/2006/relationships/hyperlink" Target="https://youtu.be/r0w6hDLJKIA" TargetMode="External"/><Relationship Id="rId9" Type="http://schemas.openxmlformats.org/officeDocument/2006/relationships/hyperlink" Target="https://www.youtube.com/c/USDARurDe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46.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www.rd.usda.gov/programs-services/all-programs" TargetMode="External"/><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3489186" y="4742758"/>
            <a:ext cx="7958314" cy="988191"/>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Rural Development Mission Area</a:t>
            </a:r>
            <a:br>
              <a:rPr lang="en-US" b="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United States Department of Agriculture</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4EDB5F6-A03E-6222-DA85-D7603F32F52C}"/>
              </a:ext>
            </a:extLst>
          </p:cNvPr>
          <p:cNvSpPr txBox="1"/>
          <p:nvPr/>
        </p:nvSpPr>
        <p:spPr>
          <a:xfrm>
            <a:off x="3489186" y="5841355"/>
            <a:ext cx="3402418"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Human Resources Office</a:t>
            </a:r>
            <a:endParaRPr lang="en-US" sz="2400" dirty="0">
              <a:solidFill>
                <a:schemeClr val="bg1"/>
              </a:solidFill>
            </a:endParaRPr>
          </a:p>
        </p:txBody>
      </p:sp>
      <p:pic>
        <p:nvPicPr>
          <p:cNvPr id="5" name="Picture 3" descr="Main street of a rural town">
            <a:extLst>
              <a:ext uri="{FF2B5EF4-FFF2-40B4-BE49-F238E27FC236}">
                <a16:creationId xmlns:a16="http://schemas.microsoft.com/office/drawing/2014/main" id="{D11FA93C-8BEC-4168-B18A-BAFEDDB53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82475" cy="453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053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7BBDB-07A7-181F-5C42-045D525A64FC}"/>
              </a:ext>
            </a:extLst>
          </p:cNvPr>
          <p:cNvSpPr>
            <a:spLocks noGrp="1"/>
          </p:cNvSpPr>
          <p:nvPr>
            <p:ph type="title"/>
          </p:nvPr>
        </p:nvSpPr>
        <p:spPr>
          <a:xfrm>
            <a:off x="838200" y="-553666"/>
            <a:ext cx="10515600" cy="458664"/>
          </a:xfrm>
        </p:spPr>
        <p:txBody>
          <a:bodyPr vert="horz" lIns="91440" tIns="45720" rIns="91440" bIns="45720" rtlCol="0" anchor="b">
            <a:normAutofit/>
          </a:bodyPr>
          <a:lstStyle/>
          <a:p>
            <a:r>
              <a:rPr lang="en-US" sz="1800" dirty="0">
                <a:solidFill>
                  <a:schemeClr val="tx2">
                    <a:lumMod val="10000"/>
                    <a:lumOff val="90000"/>
                  </a:schemeClr>
                </a:solidFill>
              </a:rPr>
              <a:t>Multi-Family Housing Program</a:t>
            </a:r>
          </a:p>
        </p:txBody>
      </p:sp>
      <p:pic>
        <p:nvPicPr>
          <p:cNvPr id="11" name="Picture 10" descr="Photo of sign outside housing complex reading &quot;Wentzville Senior Apartments.&quot;">
            <a:extLst>
              <a:ext uri="{FF2B5EF4-FFF2-40B4-BE49-F238E27FC236}">
                <a16:creationId xmlns:a16="http://schemas.microsoft.com/office/drawing/2014/main" id="{6115268C-CF25-4FB4-8FA5-919FCD2FCE18}"/>
              </a:ext>
            </a:extLst>
          </p:cNvPr>
          <p:cNvPicPr>
            <a:picLocks noChangeAspect="1"/>
          </p:cNvPicPr>
          <p:nvPr/>
        </p:nvPicPr>
        <p:blipFill rotWithShape="1">
          <a:blip r:embed="rId3"/>
          <a:srcRect r="13016"/>
          <a:stretch/>
        </p:blipFill>
        <p:spPr>
          <a:xfrm>
            <a:off x="-72736" y="0"/>
            <a:ext cx="12264736" cy="6858000"/>
          </a:xfrm>
          <a:prstGeom prst="rect">
            <a:avLst/>
          </a:prstGeom>
        </p:spPr>
      </p:pic>
      <p:sp>
        <p:nvSpPr>
          <p:cNvPr id="12" name="Content Placeholder 2">
            <a:extLst>
              <a:ext uri="{FF2B5EF4-FFF2-40B4-BE49-F238E27FC236}">
                <a16:creationId xmlns:a16="http://schemas.microsoft.com/office/drawing/2014/main" id="{403661C8-266B-4F11-9EC6-6446246061D8}"/>
              </a:ext>
            </a:extLst>
          </p:cNvPr>
          <p:cNvSpPr txBox="1">
            <a:spLocks/>
          </p:cNvSpPr>
          <p:nvPr/>
        </p:nvSpPr>
        <p:spPr>
          <a:xfrm>
            <a:off x="6361814" y="2275926"/>
            <a:ext cx="5712075" cy="1804498"/>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600" i="0" strike="noStrike" kern="1200" cap="none" spc="0" normalizeH="0" baseline="0" noProof="0" dirty="0">
                <a:ln>
                  <a:noFill/>
                </a:ln>
                <a:solidFill>
                  <a:schemeClr val="bg1"/>
                </a:solidFill>
                <a:effectLst/>
                <a:uLnTx/>
                <a:uFillTx/>
                <a:cs typeface="Arial" panose="020B0604020202020204" pitchFamily="34" charset="0"/>
              </a:rPr>
              <a:t>Multi-Family Housing </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chemeClr val="bg1"/>
                </a:solidFill>
                <a:effectLst/>
                <a:uLnTx/>
                <a:uFillTx/>
                <a:ea typeface="+mn-ea"/>
                <a:cs typeface="Arial" panose="020B0604020202020204" pitchFamily="34" charset="0"/>
              </a:rPr>
              <a:t>Multi-family housing improves access to affordability</a:t>
            </a:r>
          </a:p>
          <a:p>
            <a:pPr marL="571500" marR="0" lvl="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5" name="Slide Number Placeholder 4">
            <a:extLst>
              <a:ext uri="{FF2B5EF4-FFF2-40B4-BE49-F238E27FC236}">
                <a16:creationId xmlns:a16="http://schemas.microsoft.com/office/drawing/2014/main" id="{55030921-5C22-7B84-C65E-9151E09ABB24}"/>
              </a:ext>
            </a:extLst>
          </p:cNvPr>
          <p:cNvSpPr>
            <a:spLocks noGrp="1"/>
          </p:cNvSpPr>
          <p:nvPr>
            <p:ph type="sldNum" sz="quarter" idx="12"/>
          </p:nvPr>
        </p:nvSpPr>
        <p:spPr>
          <a:xfrm>
            <a:off x="10887074" y="6356350"/>
            <a:ext cx="466725" cy="365125"/>
          </a:xfrm>
        </p:spPr>
        <p:txBody>
          <a:bodyPr/>
          <a:lstStyle/>
          <a:p>
            <a:fld id="{262BAFDC-492D-CB4D-B02A-4A44B4604C8A}" type="slidenum">
              <a:rPr lang="en-US" sz="1400" smtClean="0">
                <a:solidFill>
                  <a:schemeClr val="bg1"/>
                </a:solidFill>
              </a:rPr>
              <a:t>10</a:t>
            </a:fld>
            <a:endParaRPr lang="en-US" sz="1400" dirty="0">
              <a:solidFill>
                <a:schemeClr val="bg1"/>
              </a:solidFill>
            </a:endParaRPr>
          </a:p>
        </p:txBody>
      </p:sp>
    </p:spTree>
    <p:extLst>
      <p:ext uri="{BB962C8B-B14F-4D97-AF65-F5344CB8AC3E}">
        <p14:creationId xmlns:p14="http://schemas.microsoft.com/office/powerpoint/2010/main" val="2243564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CBEA-C609-04B3-719F-A28ED5348672}"/>
              </a:ext>
            </a:extLst>
          </p:cNvPr>
          <p:cNvSpPr>
            <a:spLocks noGrp="1"/>
          </p:cNvSpPr>
          <p:nvPr>
            <p:ph type="title"/>
          </p:nvPr>
        </p:nvSpPr>
        <p:spPr>
          <a:xfrm>
            <a:off x="838200" y="-951186"/>
            <a:ext cx="10515600" cy="951186"/>
          </a:xfrm>
        </p:spPr>
        <p:txBody>
          <a:bodyPr vert="horz" lIns="91440" tIns="45720" rIns="91440" bIns="45720" rtlCol="0" anchor="b">
            <a:normAutofit/>
          </a:bodyPr>
          <a:lstStyle/>
          <a:p>
            <a:r>
              <a:rPr lang="en-US" sz="1800" dirty="0">
                <a:solidFill>
                  <a:schemeClr val="tx2">
                    <a:lumMod val="10000"/>
                    <a:lumOff val="90000"/>
                  </a:schemeClr>
                </a:solidFill>
              </a:rPr>
              <a:t>Community Facilities Program</a:t>
            </a:r>
          </a:p>
        </p:txBody>
      </p:sp>
      <p:pic>
        <p:nvPicPr>
          <p:cNvPr id="6" name="Picture 5" descr="Photo portrait of smiling fire fighter in front of his ladder truck.">
            <a:extLst>
              <a:ext uri="{FF2B5EF4-FFF2-40B4-BE49-F238E27FC236}">
                <a16:creationId xmlns:a16="http://schemas.microsoft.com/office/drawing/2014/main" id="{0B63A156-FC32-48E0-9CB5-9D4357A94B41}"/>
              </a:ext>
            </a:extLst>
          </p:cNvPr>
          <p:cNvPicPr>
            <a:picLocks noChangeAspect="1"/>
          </p:cNvPicPr>
          <p:nvPr/>
        </p:nvPicPr>
        <p:blipFill>
          <a:blip r:embed="rId3"/>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227CFF8D-3FDC-4950-9062-1AFC4476F65C}"/>
              </a:ext>
            </a:extLst>
          </p:cNvPr>
          <p:cNvSpPr txBox="1">
            <a:spLocks/>
          </p:cNvSpPr>
          <p:nvPr/>
        </p:nvSpPr>
        <p:spPr>
          <a:xfrm>
            <a:off x="7443661" y="951186"/>
            <a:ext cx="4092666" cy="584992"/>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lgn="l">
              <a:spcBef>
                <a:spcPct val="0"/>
              </a:spcBef>
            </a:pPr>
            <a:r>
              <a:rPr lang="en-US" sz="3600" dirty="0">
                <a:solidFill>
                  <a:schemeClr val="bg1"/>
                </a:solidFill>
                <a:ea typeface="+mj-ea"/>
                <a:cs typeface="Arial" panose="020B0604020202020204" pitchFamily="34" charset="0"/>
              </a:rPr>
              <a:t>Community Facilities</a:t>
            </a:r>
          </a:p>
        </p:txBody>
      </p:sp>
      <p:sp>
        <p:nvSpPr>
          <p:cNvPr id="8" name="TextBox 7">
            <a:extLst>
              <a:ext uri="{FF2B5EF4-FFF2-40B4-BE49-F238E27FC236}">
                <a16:creationId xmlns:a16="http://schemas.microsoft.com/office/drawing/2014/main" id="{C2248D3A-3655-46BA-84E4-FC62DD1CBE08}"/>
              </a:ext>
            </a:extLst>
          </p:cNvPr>
          <p:cNvSpPr txBox="1"/>
          <p:nvPr/>
        </p:nvSpPr>
        <p:spPr>
          <a:xfrm>
            <a:off x="7443660" y="1751830"/>
            <a:ext cx="3955168" cy="4154984"/>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800" kern="0" dirty="0">
                <a:solidFill>
                  <a:schemeClr val="bg1"/>
                </a:solidFill>
                <a:cs typeface="Arial" panose="020B0604020202020204" pitchFamily="34" charset="0"/>
              </a:rPr>
              <a:t>Hospitals, health clinics</a:t>
            </a:r>
          </a:p>
          <a:p>
            <a:pPr marL="342900" lvl="0" indent="-342900">
              <a:spcBef>
                <a:spcPts val="1200"/>
              </a:spcBef>
              <a:buFont typeface="Arial" panose="020B0604020202020204" pitchFamily="34" charset="0"/>
              <a:buChar char="•"/>
            </a:pPr>
            <a:r>
              <a:rPr lang="en-US" sz="2800" kern="0" dirty="0">
                <a:solidFill>
                  <a:schemeClr val="bg1"/>
                </a:solidFill>
                <a:cs typeface="Arial" panose="020B0604020202020204" pitchFamily="34" charset="0"/>
              </a:rPr>
              <a:t>Schools</a:t>
            </a:r>
          </a:p>
          <a:p>
            <a:pPr marL="342900" lvl="0" indent="-342900">
              <a:spcBef>
                <a:spcPts val="1200"/>
              </a:spcBef>
              <a:buFont typeface="Arial" panose="020B0604020202020204" pitchFamily="34" charset="0"/>
              <a:buChar char="•"/>
            </a:pPr>
            <a:r>
              <a:rPr lang="en-US" sz="2800" kern="0" dirty="0">
                <a:solidFill>
                  <a:schemeClr val="bg1"/>
                </a:solidFill>
                <a:cs typeface="Arial" panose="020B0604020202020204" pitchFamily="34" charset="0"/>
              </a:rPr>
              <a:t>Daycares</a:t>
            </a:r>
          </a:p>
          <a:p>
            <a:pPr marL="342900" lvl="0" indent="-342900">
              <a:spcBef>
                <a:spcPts val="1200"/>
              </a:spcBef>
              <a:buFont typeface="Arial" panose="020B0604020202020204" pitchFamily="34" charset="0"/>
              <a:buChar char="•"/>
            </a:pPr>
            <a:r>
              <a:rPr lang="en-US" sz="2800" kern="0" dirty="0">
                <a:solidFill>
                  <a:schemeClr val="bg1"/>
                </a:solidFill>
                <a:cs typeface="Arial" panose="020B0604020202020204" pitchFamily="34" charset="0"/>
              </a:rPr>
              <a:t>Fire houses, first responder vehicles and equipment</a:t>
            </a:r>
          </a:p>
          <a:p>
            <a:pPr marL="342900" lvl="0" indent="-342900">
              <a:spcBef>
                <a:spcPts val="1200"/>
              </a:spcBef>
              <a:buFont typeface="Arial" panose="020B0604020202020204" pitchFamily="34" charset="0"/>
              <a:buChar char="•"/>
            </a:pPr>
            <a:r>
              <a:rPr lang="en-US" sz="2800" kern="0" dirty="0">
                <a:solidFill>
                  <a:schemeClr val="bg1"/>
                </a:solidFill>
                <a:cs typeface="Arial" panose="020B0604020202020204" pitchFamily="34" charset="0"/>
              </a:rPr>
              <a:t>Community centers and more</a:t>
            </a:r>
          </a:p>
        </p:txBody>
      </p:sp>
      <p:sp>
        <p:nvSpPr>
          <p:cNvPr id="5" name="Slide Number Placeholder 4">
            <a:extLst>
              <a:ext uri="{FF2B5EF4-FFF2-40B4-BE49-F238E27FC236}">
                <a16:creationId xmlns:a16="http://schemas.microsoft.com/office/drawing/2014/main" id="{CD5F821A-4830-BD73-46B1-69963C3DF580}"/>
              </a:ext>
            </a:extLst>
          </p:cNvPr>
          <p:cNvSpPr>
            <a:spLocks noGrp="1"/>
          </p:cNvSpPr>
          <p:nvPr>
            <p:ph type="sldNum" sz="quarter" idx="12"/>
          </p:nvPr>
        </p:nvSpPr>
        <p:spPr>
          <a:xfrm>
            <a:off x="10866474" y="6356350"/>
            <a:ext cx="487326" cy="365125"/>
          </a:xfrm>
        </p:spPr>
        <p:txBody>
          <a:bodyPr/>
          <a:lstStyle/>
          <a:p>
            <a:fld id="{262BAFDC-492D-CB4D-B02A-4A44B4604C8A}" type="slidenum">
              <a:rPr lang="en-US" sz="1400" smtClean="0">
                <a:solidFill>
                  <a:schemeClr val="bg1"/>
                </a:solidFill>
              </a:rPr>
              <a:t>11</a:t>
            </a:fld>
            <a:endParaRPr lang="en-US" sz="1400" dirty="0">
              <a:solidFill>
                <a:schemeClr val="bg1"/>
              </a:solidFill>
            </a:endParaRPr>
          </a:p>
        </p:txBody>
      </p:sp>
    </p:spTree>
    <p:extLst>
      <p:ext uri="{BB962C8B-B14F-4D97-AF65-F5344CB8AC3E}">
        <p14:creationId xmlns:p14="http://schemas.microsoft.com/office/powerpoint/2010/main" val="4060062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3A2519-9031-559A-8947-35FC84434F44}"/>
              </a:ext>
            </a:extLst>
          </p:cNvPr>
          <p:cNvSpPr>
            <a:spLocks noGrp="1"/>
          </p:cNvSpPr>
          <p:nvPr>
            <p:ph type="title"/>
          </p:nvPr>
        </p:nvSpPr>
        <p:spPr>
          <a:xfrm>
            <a:off x="838200" y="-359999"/>
            <a:ext cx="10515600" cy="359999"/>
          </a:xfrm>
        </p:spPr>
        <p:txBody>
          <a:bodyPr vert="horz" lIns="91440" tIns="45720" rIns="91440" bIns="45720" rtlCol="0" anchor="b">
            <a:normAutofit/>
          </a:bodyPr>
          <a:lstStyle/>
          <a:p>
            <a:r>
              <a:rPr lang="en-US" sz="1800" dirty="0">
                <a:solidFill>
                  <a:schemeClr val="tx2">
                    <a:lumMod val="10000"/>
                    <a:lumOff val="90000"/>
                  </a:schemeClr>
                </a:solidFill>
              </a:rPr>
              <a:t>Electric Program</a:t>
            </a:r>
          </a:p>
        </p:txBody>
      </p:sp>
      <p:pic>
        <p:nvPicPr>
          <p:cNvPr id="3" name="Picture 2" descr="Photo of a lineman in cherrypicker working on a utility pole.">
            <a:extLst>
              <a:ext uri="{FF2B5EF4-FFF2-40B4-BE49-F238E27FC236}">
                <a16:creationId xmlns:a16="http://schemas.microsoft.com/office/drawing/2014/main" id="{8D8A368F-8980-4F0B-B324-ADBB3CD1F25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5D99BB9-E451-0892-F673-DB47AB490B1E}"/>
              </a:ext>
            </a:extLst>
          </p:cNvPr>
          <p:cNvSpPr txBox="1"/>
          <p:nvPr/>
        </p:nvSpPr>
        <p:spPr>
          <a:xfrm>
            <a:off x="6743743" y="709114"/>
            <a:ext cx="3751538" cy="707886"/>
          </a:xfrm>
          <a:prstGeom prst="rect">
            <a:avLst/>
          </a:prstGeom>
          <a:noFill/>
        </p:spPr>
        <p:txBody>
          <a:bodyPr wrap="square">
            <a:spAutoFit/>
          </a:bodyPr>
          <a:lstStyle/>
          <a:p>
            <a:pPr marR="0" lvl="0" algn="l" defTabSz="914400" rtl="0" eaLnBrk="1" fontAlgn="auto" latinLnBrk="0" hangingPunct="1">
              <a:lnSpc>
                <a:spcPct val="100000"/>
              </a:lnSpc>
              <a:spcBef>
                <a:spcPts val="1200"/>
              </a:spcBef>
              <a:spcAft>
                <a:spcPts val="0"/>
              </a:spcAft>
              <a:buClrTx/>
              <a:buSzTx/>
              <a:tabLst/>
              <a:defRPr/>
            </a:pPr>
            <a:r>
              <a:rPr kumimoji="0" lang="en-US" sz="4000" b="0" i="0" strike="noStrike" kern="0" cap="none" spc="0" normalizeH="0" baseline="0" noProof="0" dirty="0">
                <a:ln>
                  <a:noFill/>
                </a:ln>
                <a:solidFill>
                  <a:srgbClr val="1119BF"/>
                </a:solidFill>
                <a:effectLst/>
                <a:uLnTx/>
                <a:uFillTx/>
                <a:ea typeface="+mn-ea"/>
                <a:cs typeface="Arial" panose="020B0604020202020204" pitchFamily="34" charset="0"/>
              </a:rPr>
              <a:t>Electric Program</a:t>
            </a:r>
            <a:endParaRPr kumimoji="0" lang="en-US" sz="4000" b="0" i="0" strike="noStrike" kern="0" cap="none" spc="0" normalizeH="0" baseline="0" noProof="0" dirty="0">
              <a:ln>
                <a:noFill/>
              </a:ln>
              <a:solidFill>
                <a:srgbClr val="1119BF"/>
              </a:solidFill>
              <a:effectLst/>
              <a:uLnTx/>
              <a:uFillTx/>
              <a:ea typeface="+mn-ea"/>
              <a:cs typeface="+mn-cs"/>
            </a:endParaRPr>
          </a:p>
        </p:txBody>
      </p:sp>
      <p:sp>
        <p:nvSpPr>
          <p:cNvPr id="2" name="TextBox 1">
            <a:extLst>
              <a:ext uri="{FF2B5EF4-FFF2-40B4-BE49-F238E27FC236}">
                <a16:creationId xmlns:a16="http://schemas.microsoft.com/office/drawing/2014/main" id="{762218BF-69EE-511F-DDBE-B5B7CBE54DC3}"/>
              </a:ext>
            </a:extLst>
          </p:cNvPr>
          <p:cNvSpPr txBox="1"/>
          <p:nvPr/>
        </p:nvSpPr>
        <p:spPr>
          <a:xfrm>
            <a:off x="6743743" y="1536174"/>
            <a:ext cx="5207000" cy="424731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effectLst/>
                <a:uLnTx/>
                <a:uFillTx/>
                <a:ea typeface="+mn-ea"/>
                <a:cs typeface="+mn-cs"/>
              </a:rPr>
              <a:t>The Electric Program provides capital and leadership to maintain, expand, upgrade and modernize America’s vast rural electric infrastructure. </a:t>
            </a:r>
          </a:p>
          <a:p>
            <a:pPr marR="0" lvl="0" algn="l" defTabSz="914400" rtl="0" eaLnBrk="1" fontAlgn="auto" latinLnBrk="0" hangingPunct="1">
              <a:lnSpc>
                <a:spcPct val="100000"/>
              </a:lnSpc>
              <a:spcBef>
                <a:spcPts val="1800"/>
              </a:spcBef>
              <a:spcAft>
                <a:spcPts val="0"/>
              </a:spcAft>
              <a:buClrTx/>
              <a:buSzTx/>
              <a:tabLst/>
              <a:defRPr/>
            </a:pPr>
            <a:r>
              <a:rPr kumimoji="0" lang="en-US" sz="2000" i="0" u="none" strike="noStrike" kern="1200" cap="none" spc="0" normalizeH="0" baseline="0" noProof="0" dirty="0">
                <a:ln>
                  <a:noFill/>
                </a:ln>
                <a:effectLst/>
                <a:uLnTx/>
                <a:uFillTx/>
                <a:ea typeface="+mn-ea"/>
                <a:cs typeface="+mn-cs"/>
              </a:rPr>
              <a:t>The loans and loan guarantees finance the construction or improvement of electric distribution, transmission, and generation facilities in rural areas. </a:t>
            </a:r>
          </a:p>
          <a:p>
            <a:pPr marR="0" lvl="0" algn="l" defTabSz="914400" rtl="0" eaLnBrk="1" fontAlgn="auto" latinLnBrk="0" hangingPunct="1">
              <a:lnSpc>
                <a:spcPct val="100000"/>
              </a:lnSpc>
              <a:spcBef>
                <a:spcPts val="1800"/>
              </a:spcBef>
              <a:spcAft>
                <a:spcPts val="0"/>
              </a:spcAft>
              <a:buClrTx/>
              <a:buSzTx/>
              <a:tabLst/>
              <a:defRPr/>
            </a:pPr>
            <a:r>
              <a:rPr kumimoji="0" lang="en-US" sz="2000" i="0" u="none" strike="noStrike" kern="1200" cap="none" spc="0" normalizeH="0" baseline="0" noProof="0" dirty="0">
                <a:ln>
                  <a:noFill/>
                </a:ln>
                <a:effectLst/>
                <a:uLnTx/>
                <a:uFillTx/>
                <a:ea typeface="+mn-ea"/>
                <a:cs typeface="+mn-cs"/>
              </a:rPr>
              <a:t>The Electric Program also provides funding to support demand-side management, energy efficiency and conservation programs, and on-and off-grid renewable energy systems.</a:t>
            </a:r>
          </a:p>
        </p:txBody>
      </p:sp>
      <p:sp>
        <p:nvSpPr>
          <p:cNvPr id="11" name="Slide Number Placeholder 10">
            <a:extLst>
              <a:ext uri="{FF2B5EF4-FFF2-40B4-BE49-F238E27FC236}">
                <a16:creationId xmlns:a16="http://schemas.microsoft.com/office/drawing/2014/main" id="{CB50E077-5596-DE72-9BA9-5920CE07974C}"/>
              </a:ext>
            </a:extLst>
          </p:cNvPr>
          <p:cNvSpPr>
            <a:spLocks noGrp="1"/>
          </p:cNvSpPr>
          <p:nvPr>
            <p:ph type="sldNum" sz="quarter" idx="12"/>
          </p:nvPr>
        </p:nvSpPr>
        <p:spPr>
          <a:xfrm>
            <a:off x="10866474" y="6356350"/>
            <a:ext cx="487326" cy="365125"/>
          </a:xfrm>
        </p:spPr>
        <p:txBody>
          <a:bodyPr/>
          <a:lstStyle/>
          <a:p>
            <a:fld id="{262BAFDC-492D-CB4D-B02A-4A44B4604C8A}" type="slidenum">
              <a:rPr lang="en-US" sz="1400" smtClean="0">
                <a:solidFill>
                  <a:schemeClr val="tx1"/>
                </a:solidFill>
              </a:rPr>
              <a:t>12</a:t>
            </a:fld>
            <a:endParaRPr lang="en-US" sz="1400" dirty="0">
              <a:solidFill>
                <a:schemeClr val="tx1"/>
              </a:solidFill>
            </a:endParaRPr>
          </a:p>
        </p:txBody>
      </p:sp>
    </p:spTree>
    <p:extLst>
      <p:ext uri="{BB962C8B-B14F-4D97-AF65-F5344CB8AC3E}">
        <p14:creationId xmlns:p14="http://schemas.microsoft.com/office/powerpoint/2010/main" val="3674989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E13A6-AB3C-D409-BCFF-2B7999024E60}"/>
              </a:ext>
            </a:extLst>
          </p:cNvPr>
          <p:cNvSpPr>
            <a:spLocks noGrp="1"/>
          </p:cNvSpPr>
          <p:nvPr>
            <p:ph type="title"/>
          </p:nvPr>
        </p:nvSpPr>
        <p:spPr>
          <a:xfrm>
            <a:off x="838200" y="-654792"/>
            <a:ext cx="10515600" cy="601168"/>
          </a:xfrm>
        </p:spPr>
        <p:txBody>
          <a:bodyPr vert="horz" lIns="91440" tIns="45720" rIns="91440" bIns="45720" rtlCol="0" anchor="b">
            <a:normAutofit/>
          </a:bodyPr>
          <a:lstStyle/>
          <a:p>
            <a:r>
              <a:rPr lang="en-US" sz="1800" dirty="0">
                <a:solidFill>
                  <a:schemeClr val="tx2">
                    <a:lumMod val="10000"/>
                    <a:lumOff val="90000"/>
                  </a:schemeClr>
                </a:solidFill>
              </a:rPr>
              <a:t>Telecommunications Program</a:t>
            </a:r>
          </a:p>
        </p:txBody>
      </p:sp>
      <p:pic>
        <p:nvPicPr>
          <p:cNvPr id="5" name="Picture 4" descr="Photo of a workman unreeling cable from a large spool.">
            <a:extLst>
              <a:ext uri="{FF2B5EF4-FFF2-40B4-BE49-F238E27FC236}">
                <a16:creationId xmlns:a16="http://schemas.microsoft.com/office/drawing/2014/main" id="{91F9263C-E46E-45D3-BF0E-6EC219FC2B77}"/>
              </a:ext>
            </a:extLst>
          </p:cNvPr>
          <p:cNvPicPr>
            <a:picLocks noChangeAspect="1"/>
          </p:cNvPicPr>
          <p:nvPr/>
        </p:nvPicPr>
        <p:blipFill rotWithShape="1">
          <a:blip r:embed="rId3"/>
          <a:srcRect l="6576" r="1"/>
          <a:stretch/>
        </p:blipFill>
        <p:spPr>
          <a:xfrm>
            <a:off x="35442" y="-13776"/>
            <a:ext cx="12192000" cy="6858000"/>
          </a:xfrm>
          <a:prstGeom prst="rect">
            <a:avLst/>
          </a:prstGeom>
        </p:spPr>
      </p:pic>
      <p:sp>
        <p:nvSpPr>
          <p:cNvPr id="8" name="Content Placeholder 2">
            <a:extLst>
              <a:ext uri="{FF2B5EF4-FFF2-40B4-BE49-F238E27FC236}">
                <a16:creationId xmlns:a16="http://schemas.microsoft.com/office/drawing/2014/main" id="{805A9454-4779-4E96-9FAA-AC16744DF134}"/>
              </a:ext>
            </a:extLst>
          </p:cNvPr>
          <p:cNvSpPr txBox="1">
            <a:spLocks/>
          </p:cNvSpPr>
          <p:nvPr/>
        </p:nvSpPr>
        <p:spPr>
          <a:xfrm>
            <a:off x="258838" y="372480"/>
            <a:ext cx="5092701" cy="1212551"/>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spcBef>
                <a:spcPct val="0"/>
              </a:spcBef>
            </a:pPr>
            <a:r>
              <a:rPr lang="en-US" sz="4000" dirty="0">
                <a:solidFill>
                  <a:srgbClr val="1119BF"/>
                </a:solidFill>
                <a:ea typeface="+mj-ea"/>
                <a:cs typeface="Arial" panose="020B0604020202020204" pitchFamily="34" charset="0"/>
              </a:rPr>
              <a:t>Telecommunications </a:t>
            </a:r>
          </a:p>
          <a:p>
            <a:pPr lvl="0">
              <a:spcBef>
                <a:spcPct val="0"/>
              </a:spcBef>
            </a:pPr>
            <a:r>
              <a:rPr lang="en-US" sz="4000" dirty="0">
                <a:solidFill>
                  <a:srgbClr val="1119BF"/>
                </a:solidFill>
                <a:ea typeface="+mj-ea"/>
                <a:cs typeface="Arial" panose="020B0604020202020204" pitchFamily="34" charset="0"/>
              </a:rPr>
              <a:t>Program </a:t>
            </a:r>
          </a:p>
        </p:txBody>
      </p:sp>
      <p:sp>
        <p:nvSpPr>
          <p:cNvPr id="2" name="TextBox 1">
            <a:extLst>
              <a:ext uri="{FF2B5EF4-FFF2-40B4-BE49-F238E27FC236}">
                <a16:creationId xmlns:a16="http://schemas.microsoft.com/office/drawing/2014/main" id="{A28D3FF8-E5C0-E7F3-5D7B-23622D4E9E0C}"/>
              </a:ext>
            </a:extLst>
          </p:cNvPr>
          <p:cNvSpPr txBox="1"/>
          <p:nvPr/>
        </p:nvSpPr>
        <p:spPr>
          <a:xfrm>
            <a:off x="407925" y="1540045"/>
            <a:ext cx="5092700" cy="455509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ea typeface="+mn-ea"/>
                <a:cs typeface="+mn-cs"/>
              </a:rPr>
              <a:t>The Telecommunications Program improves the quality of life in rural America by providing capital for the deployment of rural telecommunications infrastructure. </a:t>
            </a:r>
          </a:p>
          <a:p>
            <a:pPr marR="0" lvl="0" algn="l" defTabSz="914400" rtl="0" eaLnBrk="1" fontAlgn="auto" latinLnBrk="0" hangingPunct="1">
              <a:lnSpc>
                <a:spcPct val="100000"/>
              </a:lnSpc>
              <a:spcBef>
                <a:spcPts val="12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ea typeface="+mn-ea"/>
                <a:cs typeface="+mn-cs"/>
              </a:rPr>
              <a:t>Rural Development is committed to ensuring that rural areas have access to affordable, reliable, advanced telecommunications services comparable to those available throughout the rest of the United States.  </a:t>
            </a:r>
          </a:p>
          <a:p>
            <a:pPr marR="0" lvl="0" algn="l" defTabSz="914400" rtl="0" eaLnBrk="1" fontAlgn="auto" latinLnBrk="0" hangingPunct="1">
              <a:lnSpc>
                <a:spcPct val="100000"/>
              </a:lnSpc>
              <a:spcBef>
                <a:spcPts val="120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ea typeface="+mn-ea"/>
                <a:cs typeface="+mn-cs"/>
              </a:rPr>
              <a:t>With this access, rural America will see improved educational opportunities, health care, safety and security and ultimately, </a:t>
            </a:r>
          </a:p>
          <a:p>
            <a:pPr marR="0" lvl="0" algn="l" defTabSz="914400" rtl="0" eaLnBrk="1" fontAlgn="auto" latinLnBrk="0" hangingPunct="1">
              <a:lnSpc>
                <a:spcPct val="100000"/>
              </a:lnSpc>
              <a:spcAft>
                <a:spcPts val="0"/>
              </a:spcAft>
              <a:buClrTx/>
              <a:buSzTx/>
              <a:tabLst/>
              <a:defRPr/>
            </a:pPr>
            <a:r>
              <a:rPr kumimoji="0" lang="en-US" sz="2000" b="0" i="0" u="none" strike="noStrike" kern="1200" cap="none" spc="0" normalizeH="0" baseline="0" noProof="0" dirty="0">
                <a:ln>
                  <a:noFill/>
                </a:ln>
                <a:solidFill>
                  <a:prstClr val="black"/>
                </a:solidFill>
                <a:effectLst/>
                <a:uLnTx/>
                <a:uFillTx/>
                <a:ea typeface="+mn-ea"/>
                <a:cs typeface="+mn-cs"/>
              </a:rPr>
              <a:t>higher employment.</a:t>
            </a:r>
          </a:p>
        </p:txBody>
      </p:sp>
      <p:sp>
        <p:nvSpPr>
          <p:cNvPr id="9" name="Slide Number Placeholder 8">
            <a:extLst>
              <a:ext uri="{FF2B5EF4-FFF2-40B4-BE49-F238E27FC236}">
                <a16:creationId xmlns:a16="http://schemas.microsoft.com/office/drawing/2014/main" id="{30ADBE3E-AB1D-7927-B136-4E7ED7493BCD}"/>
              </a:ext>
            </a:extLst>
          </p:cNvPr>
          <p:cNvSpPr>
            <a:spLocks noGrp="1"/>
          </p:cNvSpPr>
          <p:nvPr>
            <p:ph type="sldNum" sz="quarter" idx="12"/>
          </p:nvPr>
        </p:nvSpPr>
        <p:spPr>
          <a:xfrm>
            <a:off x="10953750" y="6356350"/>
            <a:ext cx="400050" cy="365125"/>
          </a:xfrm>
        </p:spPr>
        <p:txBody>
          <a:bodyPr/>
          <a:lstStyle/>
          <a:p>
            <a:fld id="{262BAFDC-492D-CB4D-B02A-4A44B4604C8A}" type="slidenum">
              <a:rPr lang="en-US" sz="1400" smtClean="0">
                <a:solidFill>
                  <a:schemeClr val="bg1"/>
                </a:solidFill>
              </a:rPr>
              <a:t>13</a:t>
            </a:fld>
            <a:endParaRPr lang="en-US" sz="1400" dirty="0">
              <a:solidFill>
                <a:schemeClr val="bg1"/>
              </a:solidFill>
            </a:endParaRPr>
          </a:p>
        </p:txBody>
      </p:sp>
    </p:spTree>
    <p:extLst>
      <p:ext uri="{BB962C8B-B14F-4D97-AF65-F5344CB8AC3E}">
        <p14:creationId xmlns:p14="http://schemas.microsoft.com/office/powerpoint/2010/main" val="2232433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A85AE-185C-655A-9868-B02C90B4E86D}"/>
              </a:ext>
            </a:extLst>
          </p:cNvPr>
          <p:cNvSpPr>
            <a:spLocks noGrp="1"/>
          </p:cNvSpPr>
          <p:nvPr>
            <p:ph type="title"/>
          </p:nvPr>
        </p:nvSpPr>
        <p:spPr>
          <a:xfrm>
            <a:off x="838200" y="-794977"/>
            <a:ext cx="10515600" cy="709421"/>
          </a:xfrm>
        </p:spPr>
        <p:txBody>
          <a:bodyPr vert="horz" lIns="91440" tIns="45720" rIns="91440" bIns="45720" rtlCol="0" anchor="b">
            <a:normAutofit/>
          </a:bodyPr>
          <a:lstStyle/>
          <a:p>
            <a:r>
              <a:rPr lang="en-US" sz="1800" dirty="0">
                <a:solidFill>
                  <a:schemeClr val="tx2">
                    <a:lumMod val="10000"/>
                    <a:lumOff val="90000"/>
                  </a:schemeClr>
                </a:solidFill>
              </a:rPr>
              <a:t>Water and Environmental Programs</a:t>
            </a:r>
          </a:p>
        </p:txBody>
      </p:sp>
      <p:pic>
        <p:nvPicPr>
          <p:cNvPr id="3" name="Picture 2" descr="Photo of two small children, the older holding a water hose so her little brother can drink.">
            <a:extLst>
              <a:ext uri="{FF2B5EF4-FFF2-40B4-BE49-F238E27FC236}">
                <a16:creationId xmlns:a16="http://schemas.microsoft.com/office/drawing/2014/main" id="{7B2D8019-39DF-446B-8DA2-F353CF8DC9A4}"/>
              </a:ext>
            </a:extLst>
          </p:cNvPr>
          <p:cNvPicPr>
            <a:picLocks noChangeAspect="1"/>
          </p:cNvPicPr>
          <p:nvPr/>
        </p:nvPicPr>
        <p:blipFill>
          <a:blip r:embed="rId3"/>
          <a:stretch>
            <a:fill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805A9454-4779-4E96-9FAA-AC16744DF134}"/>
              </a:ext>
            </a:extLst>
          </p:cNvPr>
          <p:cNvSpPr txBox="1">
            <a:spLocks/>
          </p:cNvSpPr>
          <p:nvPr/>
        </p:nvSpPr>
        <p:spPr>
          <a:xfrm>
            <a:off x="0" y="232492"/>
            <a:ext cx="5549900" cy="1089480"/>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spcBef>
                <a:spcPct val="0"/>
              </a:spcBef>
            </a:pPr>
            <a:r>
              <a:rPr lang="en-US" sz="3600" dirty="0">
                <a:solidFill>
                  <a:srgbClr val="1119BF"/>
                </a:solidFill>
                <a:latin typeface="Arial" panose="020B0604020202020204" pitchFamily="34" charset="0"/>
                <a:ea typeface="+mj-ea"/>
                <a:cs typeface="Arial" panose="020B0604020202020204" pitchFamily="34" charset="0"/>
              </a:rPr>
              <a:t>Water and Environmental Programs</a:t>
            </a:r>
          </a:p>
        </p:txBody>
      </p:sp>
      <p:sp>
        <p:nvSpPr>
          <p:cNvPr id="2" name="TextBox 1">
            <a:extLst>
              <a:ext uri="{FF2B5EF4-FFF2-40B4-BE49-F238E27FC236}">
                <a16:creationId xmlns:a16="http://schemas.microsoft.com/office/drawing/2014/main" id="{01A11AAB-D084-367A-9A2F-29455B2C6BD8}"/>
              </a:ext>
            </a:extLst>
          </p:cNvPr>
          <p:cNvSpPr txBox="1"/>
          <p:nvPr/>
        </p:nvSpPr>
        <p:spPr>
          <a:xfrm>
            <a:off x="214287" y="1458496"/>
            <a:ext cx="3822200" cy="526297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800"/>
              </a:spcAft>
              <a:buClrTx/>
              <a:buSzTx/>
              <a:tabLst/>
              <a:defRPr/>
            </a:pPr>
            <a:r>
              <a:rPr kumimoji="0" lang="en-US" sz="1700" i="0" u="none" strike="noStrike" kern="1200" cap="none" spc="0" normalizeH="0" baseline="0" noProof="0" dirty="0">
                <a:ln>
                  <a:noFill/>
                </a:ln>
                <a:solidFill>
                  <a:prstClr val="black"/>
                </a:solidFill>
                <a:effectLst/>
                <a:uLnTx/>
                <a:uFillTx/>
                <a:ea typeface="+mn-ea"/>
                <a:cs typeface="+mn-cs"/>
              </a:rPr>
              <a:t>Our Water and Environmental Programs provide loans, grants and loan guarantees for drinking water, sanitary sewer, solid waste and storm drainage facilities in rural areas and cities and towns of 10,000 or less.  </a:t>
            </a:r>
          </a:p>
          <a:p>
            <a:pPr marR="0" lvl="0" algn="l" defTabSz="914400" rtl="0" eaLnBrk="1" fontAlgn="auto" latinLnBrk="0" hangingPunct="1">
              <a:lnSpc>
                <a:spcPct val="100000"/>
              </a:lnSpc>
              <a:spcBef>
                <a:spcPts val="0"/>
              </a:spcBef>
              <a:spcAft>
                <a:spcPts val="1800"/>
              </a:spcAft>
              <a:buClrTx/>
              <a:buSzTx/>
              <a:tabLst/>
              <a:defRPr/>
            </a:pPr>
            <a:r>
              <a:rPr kumimoji="0" lang="en-US" sz="1700" i="0" u="none" strike="noStrike" kern="1200" cap="none" spc="0" normalizeH="0" baseline="0" noProof="0" dirty="0">
                <a:ln>
                  <a:noFill/>
                </a:ln>
                <a:solidFill>
                  <a:prstClr val="black"/>
                </a:solidFill>
                <a:effectLst/>
                <a:uLnTx/>
                <a:uFillTx/>
                <a:ea typeface="+mn-ea"/>
                <a:cs typeface="+mn-cs"/>
              </a:rPr>
              <a:t>Public bodies, non-profit organizations and recognized Indian tribes may qualify for assistance. Preplanning and other technical assistance is available to financially distressed rural communities looking to improve their water and  waste disposal systems.</a:t>
            </a:r>
          </a:p>
          <a:p>
            <a:pPr marR="0" lvl="0" algn="l" defTabSz="914400" rtl="0" eaLnBrk="1" fontAlgn="auto" latinLnBrk="0" hangingPunct="1">
              <a:lnSpc>
                <a:spcPct val="100000"/>
              </a:lnSpc>
              <a:spcBef>
                <a:spcPts val="0"/>
              </a:spcBef>
              <a:spcAft>
                <a:spcPts val="0"/>
              </a:spcAft>
              <a:buClrTx/>
              <a:buSzTx/>
              <a:tabLst/>
              <a:defRPr/>
            </a:pPr>
            <a:r>
              <a:rPr kumimoji="0" lang="en-US" sz="1700" i="0" u="none" strike="noStrike" kern="1200" cap="none" spc="0" normalizeH="0" baseline="0" noProof="0" dirty="0">
                <a:ln>
                  <a:noFill/>
                </a:ln>
                <a:solidFill>
                  <a:prstClr val="black"/>
                </a:solidFill>
                <a:effectLst/>
                <a:uLnTx/>
                <a:uFillTx/>
                <a:ea typeface="+mn-ea"/>
                <a:cs typeface="+mn-cs"/>
              </a:rPr>
              <a:t>WEP also makes grants to non-profit organizations to provide technical assistance and training to help rural communities with their water, wastewater and solid waste problems.</a:t>
            </a:r>
          </a:p>
        </p:txBody>
      </p:sp>
      <p:sp>
        <p:nvSpPr>
          <p:cNvPr id="7" name="Slide Number Placeholder 6">
            <a:extLst>
              <a:ext uri="{FF2B5EF4-FFF2-40B4-BE49-F238E27FC236}">
                <a16:creationId xmlns:a16="http://schemas.microsoft.com/office/drawing/2014/main" id="{1449BD28-FC96-29FF-E333-FBDE60C91EFC}"/>
              </a:ext>
            </a:extLst>
          </p:cNvPr>
          <p:cNvSpPr>
            <a:spLocks noGrp="1"/>
          </p:cNvSpPr>
          <p:nvPr>
            <p:ph type="sldNum" sz="quarter" idx="12"/>
          </p:nvPr>
        </p:nvSpPr>
        <p:spPr>
          <a:xfrm>
            <a:off x="10823944" y="6356350"/>
            <a:ext cx="529856" cy="365125"/>
          </a:xfrm>
        </p:spPr>
        <p:txBody>
          <a:bodyPr/>
          <a:lstStyle/>
          <a:p>
            <a:fld id="{262BAFDC-492D-CB4D-B02A-4A44B4604C8A}" type="slidenum">
              <a:rPr lang="en-US" sz="1400" b="1" smtClean="0">
                <a:solidFill>
                  <a:schemeClr val="bg1"/>
                </a:solidFill>
              </a:rPr>
              <a:t>14</a:t>
            </a:fld>
            <a:endParaRPr lang="en-US" sz="1400" b="1" dirty="0">
              <a:solidFill>
                <a:schemeClr val="bg1"/>
              </a:solidFill>
            </a:endParaRPr>
          </a:p>
        </p:txBody>
      </p:sp>
    </p:spTree>
    <p:extLst>
      <p:ext uri="{BB962C8B-B14F-4D97-AF65-F5344CB8AC3E}">
        <p14:creationId xmlns:p14="http://schemas.microsoft.com/office/powerpoint/2010/main" val="127315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25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352709" y="475531"/>
            <a:ext cx="8021320" cy="784281"/>
          </a:xfrm>
        </p:spPr>
        <p:txBody>
          <a:bodyPr>
            <a:normAutofit/>
          </a:bodyPr>
          <a:lstStyle/>
          <a:p>
            <a:r>
              <a:rPr lang="en-US" sz="3600" dirty="0">
                <a:latin typeface="+mn-lt"/>
              </a:rPr>
              <a:t>RD Videos –</a:t>
            </a:r>
            <a:r>
              <a:rPr lang="en-US" sz="3600" spc="-11" dirty="0">
                <a:latin typeface="+mn-lt"/>
              </a:rPr>
              <a:t> “</a:t>
            </a:r>
            <a:r>
              <a:rPr lang="en-US" sz="3600" i="1" spc="-60" dirty="0">
                <a:latin typeface="+mn-lt"/>
                <a:cs typeface="Arial"/>
              </a:rPr>
              <a:t>Together,</a:t>
            </a:r>
            <a:r>
              <a:rPr lang="en-US" sz="3600" i="1" spc="-160" dirty="0">
                <a:latin typeface="+mn-lt"/>
                <a:cs typeface="Arial"/>
              </a:rPr>
              <a:t> </a:t>
            </a:r>
            <a:r>
              <a:rPr lang="en-US" sz="3600" i="1" dirty="0">
                <a:latin typeface="+mn-lt"/>
                <a:cs typeface="Arial"/>
              </a:rPr>
              <a:t>America</a:t>
            </a:r>
            <a:r>
              <a:rPr lang="en-US" sz="3600" i="1" spc="25" dirty="0">
                <a:latin typeface="+mn-lt"/>
                <a:cs typeface="Arial"/>
              </a:rPr>
              <a:t> </a:t>
            </a:r>
            <a:r>
              <a:rPr lang="en-US" sz="3600" i="1" spc="-11" dirty="0">
                <a:latin typeface="+mn-lt"/>
                <a:cs typeface="Arial"/>
              </a:rPr>
              <a:t>Prospers”</a:t>
            </a:r>
            <a:endParaRPr lang="en-US" sz="3600" i="1" dirty="0">
              <a:latin typeface="+mn-lt"/>
            </a:endParaRP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a:xfrm>
            <a:off x="352709" y="2092701"/>
            <a:ext cx="6127604" cy="4422856"/>
          </a:xfrm>
        </p:spPr>
        <p:txBody>
          <a:bodyPr>
            <a:noAutofit/>
          </a:bodyPr>
          <a:lstStyle/>
          <a:p>
            <a:pPr rtl="0" fontAlgn="base">
              <a:buSzPct val="125000"/>
              <a:buFont typeface="Arial" panose="020B0604020202020204" pitchFamily="34" charset="0"/>
              <a:buChar char="•"/>
            </a:pPr>
            <a:r>
              <a:rPr lang="en-US" b="0" i="0" dirty="0">
                <a:solidFill>
                  <a:srgbClr val="000000"/>
                </a:solidFill>
                <a:effectLst/>
                <a:highlight>
                  <a:srgbClr val="FFFFFF"/>
                </a:highlight>
                <a:latin typeface="+mn-lt"/>
              </a:rPr>
              <a:t>USDA Vision - </a:t>
            </a:r>
            <a:r>
              <a:rPr lang="en-US" b="0" i="0" u="sng" strike="noStrike" dirty="0">
                <a:solidFill>
                  <a:srgbClr val="0563C1"/>
                </a:solidFill>
                <a:effectLst/>
                <a:highlight>
                  <a:srgbClr val="FFFFFF"/>
                </a:highlight>
                <a:latin typeface="+mn-lt"/>
                <a:hlinkClick r:id="rId3"/>
              </a:rPr>
              <a:t>https://youtu.be/DxVmz7qzq_A</a:t>
            </a:r>
            <a:r>
              <a:rPr lang="en-US" b="0" i="0" dirty="0">
                <a:solidFill>
                  <a:srgbClr val="000000"/>
                </a:solidFill>
                <a:effectLst/>
                <a:highlight>
                  <a:srgbClr val="FFFFFF"/>
                </a:highlight>
                <a:latin typeface="+mn-lt"/>
              </a:rPr>
              <a:t> (2 min 46 sec) </a:t>
            </a:r>
          </a:p>
          <a:p>
            <a:pPr rtl="0" fontAlgn="base">
              <a:spcBef>
                <a:spcPts val="1200"/>
              </a:spcBef>
              <a:buSzPct val="125000"/>
              <a:buFont typeface="Arial" panose="020B0604020202020204" pitchFamily="34" charset="0"/>
              <a:buChar char="•"/>
            </a:pPr>
            <a:r>
              <a:rPr lang="en-US" b="0" i="0" dirty="0">
                <a:solidFill>
                  <a:srgbClr val="000000"/>
                </a:solidFill>
                <a:effectLst/>
                <a:highlight>
                  <a:srgbClr val="FFFFFF"/>
                </a:highlight>
                <a:latin typeface="+mn-lt"/>
              </a:rPr>
              <a:t>USDA History; 30 Leaders; 150 Years - </a:t>
            </a:r>
            <a:r>
              <a:rPr lang="en-US" b="0" i="0" u="sng" strike="noStrike" dirty="0">
                <a:solidFill>
                  <a:srgbClr val="0563C1"/>
                </a:solidFill>
                <a:effectLst/>
                <a:latin typeface="+mn-lt"/>
                <a:hlinkClick r:id="rId4"/>
              </a:rPr>
              <a:t>https://youtu.be/r0w6hDLJKIA</a:t>
            </a:r>
            <a:r>
              <a:rPr lang="en-US" b="0" i="0" dirty="0">
                <a:solidFill>
                  <a:srgbClr val="000000"/>
                </a:solidFill>
                <a:effectLst/>
                <a:latin typeface="+mn-lt"/>
              </a:rPr>
              <a:t> (16 min 34 sec) </a:t>
            </a:r>
          </a:p>
          <a:p>
            <a:pPr rtl="0" fontAlgn="base">
              <a:spcBef>
                <a:spcPts val="1200"/>
              </a:spcBef>
              <a:buSzPct val="125000"/>
              <a:buFont typeface="Arial" panose="020B0604020202020204" pitchFamily="34" charset="0"/>
              <a:buChar char="•"/>
            </a:pPr>
            <a:r>
              <a:rPr lang="en-US" b="0" i="0" dirty="0">
                <a:solidFill>
                  <a:srgbClr val="000000"/>
                </a:solidFill>
                <a:effectLst/>
                <a:latin typeface="+mn-lt"/>
              </a:rPr>
              <a:t>USDA Rural Development – Who We Are and Who We Serve - </a:t>
            </a:r>
            <a:r>
              <a:rPr lang="en-US" b="0" i="0" u="sng" strike="noStrike" dirty="0">
                <a:solidFill>
                  <a:srgbClr val="0563C1"/>
                </a:solidFill>
                <a:effectLst/>
                <a:latin typeface="+mn-lt"/>
                <a:hlinkClick r:id="rId5"/>
              </a:rPr>
              <a:t>https://youtu.be/gaSxg6Xbl0g</a:t>
            </a:r>
            <a:r>
              <a:rPr lang="en-US" b="0" i="0" dirty="0">
                <a:solidFill>
                  <a:srgbClr val="000000"/>
                </a:solidFill>
                <a:effectLst/>
                <a:latin typeface="+mn-lt"/>
              </a:rPr>
              <a:t> (2 min 29 sec) </a:t>
            </a:r>
          </a:p>
          <a:p>
            <a:pPr rtl="0" fontAlgn="base">
              <a:spcBef>
                <a:spcPts val="1200"/>
              </a:spcBef>
              <a:buSzPct val="125000"/>
              <a:buFont typeface="Arial" panose="020B0604020202020204" pitchFamily="34" charset="0"/>
              <a:buChar char="•"/>
            </a:pPr>
            <a:r>
              <a:rPr lang="en-US" b="0" i="0" dirty="0">
                <a:solidFill>
                  <a:srgbClr val="000000"/>
                </a:solidFill>
                <a:effectLst/>
                <a:latin typeface="+mn-lt"/>
              </a:rPr>
              <a:t>The Story of Rural Development - </a:t>
            </a:r>
            <a:r>
              <a:rPr lang="en-US" b="0" i="0" u="sng" strike="noStrike" dirty="0">
                <a:solidFill>
                  <a:srgbClr val="0563C1"/>
                </a:solidFill>
                <a:effectLst/>
                <a:latin typeface="+mn-lt"/>
                <a:hlinkClick r:id="rId6"/>
              </a:rPr>
              <a:t>https://youtu.be/D1BAJ3U7PTg</a:t>
            </a:r>
            <a:r>
              <a:rPr lang="en-US" b="0" i="0" dirty="0">
                <a:solidFill>
                  <a:srgbClr val="000000"/>
                </a:solidFill>
                <a:effectLst/>
                <a:latin typeface="+mn-lt"/>
              </a:rPr>
              <a:t> (3 min 10 sec) </a:t>
            </a:r>
          </a:p>
          <a:p>
            <a:pPr rtl="0" fontAlgn="base">
              <a:spcBef>
                <a:spcPts val="1200"/>
              </a:spcBef>
              <a:buSzPct val="125000"/>
              <a:buFont typeface="Arial" panose="020B0604020202020204" pitchFamily="34" charset="0"/>
              <a:buChar char="•"/>
            </a:pPr>
            <a:r>
              <a:rPr lang="en-US" b="0" i="0" dirty="0">
                <a:solidFill>
                  <a:srgbClr val="000000"/>
                </a:solidFill>
                <a:effectLst/>
                <a:latin typeface="+mn-lt"/>
              </a:rPr>
              <a:t>USDA Rural Development – Our Mission and Vision - </a:t>
            </a:r>
            <a:r>
              <a:rPr lang="en-US" b="0" i="0" u="sng" strike="noStrike" dirty="0">
                <a:solidFill>
                  <a:srgbClr val="0563C1"/>
                </a:solidFill>
                <a:effectLst/>
                <a:latin typeface="+mn-lt"/>
                <a:hlinkClick r:id="rId7"/>
              </a:rPr>
              <a:t>https://youtu.be/Nt2_AeEAmWE</a:t>
            </a:r>
            <a:r>
              <a:rPr lang="en-US" b="0" i="0" dirty="0">
                <a:solidFill>
                  <a:srgbClr val="000000"/>
                </a:solidFill>
                <a:effectLst/>
                <a:latin typeface="+mn-lt"/>
              </a:rPr>
              <a:t> (2 min 25 sec) </a:t>
            </a:r>
          </a:p>
          <a:p>
            <a:pPr rtl="0" fontAlgn="base">
              <a:spcBef>
                <a:spcPts val="1800"/>
              </a:spcBef>
              <a:buSzPct val="125000"/>
              <a:buFont typeface="Arial" panose="020B0604020202020204" pitchFamily="34" charset="0"/>
              <a:buChar char="•"/>
            </a:pPr>
            <a:r>
              <a:rPr lang="en-US" b="0" i="0" dirty="0">
                <a:solidFill>
                  <a:srgbClr val="000000"/>
                </a:solidFill>
                <a:effectLst/>
                <a:latin typeface="+mn-lt"/>
              </a:rPr>
              <a:t>Why I Like Working for USDA Rural Development - </a:t>
            </a:r>
            <a:r>
              <a:rPr lang="en-US" b="0" i="0" u="sng" strike="noStrike" dirty="0">
                <a:solidFill>
                  <a:srgbClr val="0563C1"/>
                </a:solidFill>
                <a:effectLst/>
                <a:latin typeface="+mn-lt"/>
                <a:hlinkClick r:id="rId8"/>
              </a:rPr>
              <a:t>https://youtu.be/edc8fy7jXXQ</a:t>
            </a:r>
            <a:r>
              <a:rPr lang="en-US" b="0" i="0" dirty="0">
                <a:solidFill>
                  <a:srgbClr val="000000"/>
                </a:solidFill>
                <a:effectLst/>
                <a:latin typeface="+mn-lt"/>
              </a:rPr>
              <a:t> (6 min 32 sec)</a:t>
            </a:r>
            <a:endParaRPr lang="en-US" dirty="0">
              <a:latin typeface="+mn-lt"/>
            </a:endParaRPr>
          </a:p>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View more videos at Rural Development’s YouTube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Channel: </a:t>
            </a: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hlinkClick r:id="rId9"/>
              </a:rPr>
              <a:t>https://www.youtube.com/c/USDARurDev</a:t>
            </a:r>
            <a:r>
              <a:rPr kumimoji="0" lang="en-US"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p>
        </p:txBody>
      </p:sp>
      <p:pic>
        <p:nvPicPr>
          <p:cNvPr id="4" name="Picture 3" descr="picture of a woman and two men wearing white doctor's coats">
            <a:hlinkClick r:id="rId10"/>
            <a:extLst>
              <a:ext uri="{FF2B5EF4-FFF2-40B4-BE49-F238E27FC236}">
                <a16:creationId xmlns:a16="http://schemas.microsoft.com/office/drawing/2014/main" id="{42E78F6E-8048-0519-9160-DAC9B7061C6C}"/>
              </a:ext>
            </a:extLst>
          </p:cNvPr>
          <p:cNvPicPr>
            <a:picLocks noChangeAspect="1"/>
          </p:cNvPicPr>
          <p:nvPr/>
        </p:nvPicPr>
        <p:blipFill>
          <a:blip r:embed="rId11"/>
          <a:stretch>
            <a:fillRect/>
          </a:stretch>
        </p:blipFill>
        <p:spPr>
          <a:xfrm>
            <a:off x="6615540" y="1750258"/>
            <a:ext cx="5576460" cy="5107742"/>
          </a:xfrm>
          <a:prstGeom prst="rect">
            <a:avLst/>
          </a:prstGeom>
        </p:spPr>
      </p:pic>
      <p:sp>
        <p:nvSpPr>
          <p:cNvPr id="5" name="Slide Number Placeholder 4">
            <a:extLst>
              <a:ext uri="{FF2B5EF4-FFF2-40B4-BE49-F238E27FC236}">
                <a16:creationId xmlns:a16="http://schemas.microsoft.com/office/drawing/2014/main" id="{E146A419-F6BB-27F2-CD99-CA0103B91CDD}"/>
              </a:ext>
            </a:extLst>
          </p:cNvPr>
          <p:cNvSpPr>
            <a:spLocks noGrp="1"/>
          </p:cNvSpPr>
          <p:nvPr>
            <p:ph type="sldNum" sz="quarter" idx="12"/>
          </p:nvPr>
        </p:nvSpPr>
        <p:spPr>
          <a:xfrm>
            <a:off x="10792046" y="6356350"/>
            <a:ext cx="5617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4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63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E41F-85D1-DED3-8DD8-F3930170884A}"/>
              </a:ext>
            </a:extLst>
          </p:cNvPr>
          <p:cNvSpPr>
            <a:spLocks noGrp="1"/>
          </p:cNvSpPr>
          <p:nvPr>
            <p:ph type="title"/>
          </p:nvPr>
        </p:nvSpPr>
        <p:spPr>
          <a:xfrm>
            <a:off x="838200" y="-719588"/>
            <a:ext cx="10515600" cy="553667"/>
          </a:xfrm>
        </p:spPr>
        <p:txBody>
          <a:bodyPr vert="horz" lIns="91440" tIns="45720" rIns="91440" bIns="45720" rtlCol="0" anchor="b">
            <a:normAutofit/>
          </a:bodyPr>
          <a:lstStyle/>
          <a:p>
            <a:r>
              <a:rPr lang="en-US" sz="1800" dirty="0">
                <a:solidFill>
                  <a:schemeClr val="tx2">
                    <a:lumMod val="10000"/>
                    <a:lumOff val="90000"/>
                  </a:schemeClr>
                </a:solidFill>
              </a:rPr>
              <a:t>Construction funded by Community Facilities Program</a:t>
            </a:r>
          </a:p>
        </p:txBody>
      </p:sp>
      <p:grpSp>
        <p:nvGrpSpPr>
          <p:cNvPr id="14" name="Group 13">
            <a:extLst>
              <a:ext uri="{FF2B5EF4-FFF2-40B4-BE49-F238E27FC236}">
                <a16:creationId xmlns:a16="http://schemas.microsoft.com/office/drawing/2014/main" id="{FECF4313-E571-497C-965F-C2176A29FD1A}"/>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6" name="Rectangle 5">
              <a:extLst>
                <a:ext uri="{FF2B5EF4-FFF2-40B4-BE49-F238E27FC236}">
                  <a16:creationId xmlns:a16="http://schemas.microsoft.com/office/drawing/2014/main" id="{BB9DBEA0-5A64-438F-8A7F-1087716F9DCF}"/>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5941FC9-E2F2-42E1-A086-6F8E4B7E78A1}"/>
                </a:ext>
              </a:extLst>
            </p:cNvPr>
            <p:cNvSpPr txBox="1"/>
            <p:nvPr/>
          </p:nvSpPr>
          <p:spPr>
            <a:xfrm>
              <a:off x="705853" y="442754"/>
              <a:ext cx="4748462"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St. Helena Parish, Louisiana</a:t>
              </a:r>
            </a:p>
            <a:p>
              <a:r>
                <a:rPr lang="en-US" sz="2000" dirty="0">
                  <a:solidFill>
                    <a:schemeClr val="bg1"/>
                  </a:solidFill>
                  <a:latin typeface="Source Sans Pro Light" panose="020B0403030403020204" pitchFamily="34" charset="0"/>
                </a:rPr>
                <a:t>$2.88 Million Community Facilities Loan</a:t>
              </a:r>
            </a:p>
          </p:txBody>
        </p:sp>
        <p:pic>
          <p:nvPicPr>
            <p:cNvPr id="13" name="Picture 12">
              <a:extLst>
                <a:ext uri="{FF2B5EF4-FFF2-40B4-BE49-F238E27FC236}">
                  <a16:creationId xmlns:a16="http://schemas.microsoft.com/office/drawing/2014/main" id="{9277A810-1474-4DFA-8532-CC16262135CD}"/>
                </a:ext>
              </a:extLst>
            </p:cNvPr>
            <p:cNvPicPr>
              <a:picLocks noChangeAspect="1"/>
            </p:cNvPicPr>
            <p:nvPr/>
          </p:nvPicPr>
          <p:blipFill rotWithShape="1">
            <a:blip r:embed="rId3">
              <a:alphaModFix amt="13000"/>
            </a:blip>
            <a:srcRect l="7691" t="22660" r="5541" b="24631"/>
            <a:stretch/>
          </p:blipFill>
          <p:spPr>
            <a:xfrm flipH="1">
              <a:off x="7668126" y="0"/>
              <a:ext cx="4523874" cy="1716505"/>
            </a:xfrm>
            <a:prstGeom prst="rect">
              <a:avLst/>
            </a:prstGeom>
          </p:spPr>
        </p:pic>
      </p:grpSp>
      <p:pic>
        <p:nvPicPr>
          <p:cNvPr id="5" name="Picture 4" descr="Photo of two men posing in front of a high school football team.">
            <a:extLst>
              <a:ext uri="{FF2B5EF4-FFF2-40B4-BE49-F238E27FC236}">
                <a16:creationId xmlns:a16="http://schemas.microsoft.com/office/drawing/2014/main" id="{A382B49E-2827-4E19-9A2F-A0F8C7A30E3D}"/>
              </a:ext>
            </a:extLst>
          </p:cNvPr>
          <p:cNvPicPr>
            <a:picLocks noChangeAspect="1"/>
          </p:cNvPicPr>
          <p:nvPr/>
        </p:nvPicPr>
        <p:blipFill rotWithShape="1">
          <a:blip r:embed="rId4"/>
          <a:srcRect t="9122" b="15907"/>
          <a:stretch/>
        </p:blipFill>
        <p:spPr>
          <a:xfrm>
            <a:off x="0" y="1716505"/>
            <a:ext cx="12192000" cy="5141495"/>
          </a:xfrm>
          <a:prstGeom prst="rect">
            <a:avLst/>
          </a:prstGeom>
        </p:spPr>
      </p:pic>
      <p:sp>
        <p:nvSpPr>
          <p:cNvPr id="7" name="Slide Number Placeholder 6">
            <a:extLst>
              <a:ext uri="{FF2B5EF4-FFF2-40B4-BE49-F238E27FC236}">
                <a16:creationId xmlns:a16="http://schemas.microsoft.com/office/drawing/2014/main" id="{68B6CB33-FA5A-80CA-ECD6-7BCD427C897F}"/>
              </a:ext>
            </a:extLst>
          </p:cNvPr>
          <p:cNvSpPr>
            <a:spLocks noGrp="1"/>
          </p:cNvSpPr>
          <p:nvPr>
            <p:ph type="sldNum" sz="quarter" idx="12"/>
          </p:nvPr>
        </p:nvSpPr>
        <p:spPr>
          <a:xfrm>
            <a:off x="10944224" y="6356350"/>
            <a:ext cx="409575" cy="365125"/>
          </a:xfrm>
        </p:spPr>
        <p:txBody>
          <a:bodyPr/>
          <a:lstStyle/>
          <a:p>
            <a:fld id="{262BAFDC-492D-CB4D-B02A-4A44B4604C8A}" type="slidenum">
              <a:rPr lang="en-US" sz="1400" smtClean="0">
                <a:solidFill>
                  <a:schemeClr val="bg1"/>
                </a:solidFill>
              </a:rPr>
              <a:t>16</a:t>
            </a:fld>
            <a:endParaRPr lang="en-US" sz="1400" dirty="0">
              <a:solidFill>
                <a:schemeClr val="bg1"/>
              </a:solidFill>
            </a:endParaRPr>
          </a:p>
        </p:txBody>
      </p:sp>
    </p:spTree>
    <p:extLst>
      <p:ext uri="{BB962C8B-B14F-4D97-AF65-F5344CB8AC3E}">
        <p14:creationId xmlns:p14="http://schemas.microsoft.com/office/powerpoint/2010/main" val="44214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A536-E9FB-003D-AE79-5A6165C300CC}"/>
              </a:ext>
            </a:extLst>
          </p:cNvPr>
          <p:cNvSpPr>
            <a:spLocks noGrp="1"/>
          </p:cNvSpPr>
          <p:nvPr>
            <p:ph type="ctrTitle"/>
          </p:nvPr>
        </p:nvSpPr>
        <p:spPr>
          <a:xfrm>
            <a:off x="1524000" y="-664112"/>
            <a:ext cx="9144000" cy="535048"/>
          </a:xfrm>
        </p:spPr>
        <p:txBody>
          <a:bodyPr vert="horz" lIns="91440" tIns="45720" rIns="91440" bIns="45720" rtlCol="0" anchor="b">
            <a:normAutofit/>
          </a:bodyPr>
          <a:lstStyle/>
          <a:p>
            <a:r>
              <a:rPr lang="en-US" sz="1800" dirty="0">
                <a:solidFill>
                  <a:schemeClr val="tx2">
                    <a:lumMod val="10000"/>
                    <a:lumOff val="90000"/>
                  </a:schemeClr>
                </a:solidFill>
              </a:rPr>
              <a:t>Facility funded by Value-Added Producer Grant Program</a:t>
            </a:r>
          </a:p>
        </p:txBody>
      </p:sp>
      <p:pic>
        <p:nvPicPr>
          <p:cNvPr id="10" name="Picture 9" descr="picture showing several boats sitting in a dry dock area">
            <a:extLst>
              <a:ext uri="{FF2B5EF4-FFF2-40B4-BE49-F238E27FC236}">
                <a16:creationId xmlns:a16="http://schemas.microsoft.com/office/drawing/2014/main" id="{1075DAC4-F55B-4B98-9DB9-08C816BE6FFD}"/>
              </a:ext>
            </a:extLst>
          </p:cNvPr>
          <p:cNvPicPr/>
          <p:nvPr/>
        </p:nvPicPr>
        <p:blipFill rotWithShape="1">
          <a:blip r:embed="rId3">
            <a:extLst>
              <a:ext uri="{28A0092B-C50C-407E-A947-70E740481C1C}">
                <a14:useLocalDpi xmlns:a14="http://schemas.microsoft.com/office/drawing/2010/main" val="0"/>
              </a:ext>
            </a:extLst>
          </a:blip>
          <a:srcRect t="9960" b="6374"/>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CADD7B07-EFE5-4F48-8D91-CF05988C27B3}"/>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9" name="Rectangle 8">
              <a:extLst>
                <a:ext uri="{FF2B5EF4-FFF2-40B4-BE49-F238E27FC236}">
                  <a16:creationId xmlns:a16="http://schemas.microsoft.com/office/drawing/2014/main" id="{622F086A-FA5C-4929-B422-8DB3974545DB}"/>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26E7CAF-2233-4029-B5C9-55C29E17E46B}"/>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625642" y="488920"/>
            <a:ext cx="7283116"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Port Orford Sustainable Seafood Cooperative</a:t>
            </a:r>
          </a:p>
          <a:p>
            <a:r>
              <a:rPr lang="en-US" sz="2000" dirty="0">
                <a:solidFill>
                  <a:schemeClr val="bg1"/>
                </a:solidFill>
                <a:latin typeface="Source Sans Pro Light" panose="020B0403030403020204" pitchFamily="34" charset="0"/>
              </a:rPr>
              <a:t>$25,000 Value-Added Producer Grant</a:t>
            </a:r>
          </a:p>
        </p:txBody>
      </p:sp>
      <p:sp>
        <p:nvSpPr>
          <p:cNvPr id="5" name="Slide Number Placeholder 4">
            <a:extLst>
              <a:ext uri="{FF2B5EF4-FFF2-40B4-BE49-F238E27FC236}">
                <a16:creationId xmlns:a16="http://schemas.microsoft.com/office/drawing/2014/main" id="{F6718900-88A1-5425-5EBD-99A01BEA4678}"/>
              </a:ext>
            </a:extLst>
          </p:cNvPr>
          <p:cNvSpPr>
            <a:spLocks noGrp="1"/>
          </p:cNvSpPr>
          <p:nvPr>
            <p:ph type="sldNum" sz="quarter" idx="12"/>
          </p:nvPr>
        </p:nvSpPr>
        <p:spPr>
          <a:xfrm>
            <a:off x="10906124" y="6356350"/>
            <a:ext cx="447675" cy="365125"/>
          </a:xfrm>
        </p:spPr>
        <p:txBody>
          <a:bodyPr/>
          <a:lstStyle/>
          <a:p>
            <a:fld id="{9E7EA72C-7BB9-4B63-B86A-AF6EBEFF7647}" type="slidenum">
              <a:rPr lang="en-US" sz="1400" smtClean="0">
                <a:solidFill>
                  <a:schemeClr val="bg1"/>
                </a:solidFill>
              </a:rPr>
              <a:t>17</a:t>
            </a:fld>
            <a:endParaRPr lang="en-US" sz="1400" dirty="0">
              <a:solidFill>
                <a:schemeClr val="bg1"/>
              </a:solidFill>
            </a:endParaRPr>
          </a:p>
        </p:txBody>
      </p:sp>
    </p:spTree>
    <p:extLst>
      <p:ext uri="{BB962C8B-B14F-4D97-AF65-F5344CB8AC3E}">
        <p14:creationId xmlns:p14="http://schemas.microsoft.com/office/powerpoint/2010/main" val="169150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E99F1D-C946-8503-FFAB-010B582DC8AA}"/>
              </a:ext>
            </a:extLst>
          </p:cNvPr>
          <p:cNvSpPr>
            <a:spLocks noGrp="1"/>
          </p:cNvSpPr>
          <p:nvPr>
            <p:ph type="ctrTitle"/>
          </p:nvPr>
        </p:nvSpPr>
        <p:spPr>
          <a:xfrm>
            <a:off x="1524000" y="-542749"/>
            <a:ext cx="9144000" cy="463139"/>
          </a:xfrm>
        </p:spPr>
        <p:txBody>
          <a:bodyPr vert="horz" lIns="91440" tIns="45720" rIns="91440" bIns="45720" rtlCol="0" anchor="b">
            <a:normAutofit/>
          </a:bodyPr>
          <a:lstStyle/>
          <a:p>
            <a:r>
              <a:rPr lang="en-US" sz="1800" dirty="0">
                <a:solidFill>
                  <a:schemeClr val="tx2">
                    <a:lumMod val="10000"/>
                    <a:lumOff val="90000"/>
                  </a:schemeClr>
                </a:solidFill>
              </a:rPr>
              <a:t>Hospital construction funded by a Community Facilities Program Loan</a:t>
            </a:r>
          </a:p>
        </p:txBody>
      </p:sp>
      <p:grpSp>
        <p:nvGrpSpPr>
          <p:cNvPr id="9" name="Group 8">
            <a:extLst>
              <a:ext uri="{FF2B5EF4-FFF2-40B4-BE49-F238E27FC236}">
                <a16:creationId xmlns:a16="http://schemas.microsoft.com/office/drawing/2014/main" id="{EA487C65-996C-464D-8C4B-046ED5D99CC9}"/>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11" name="Rectangle 10">
              <a:extLst>
                <a:ext uri="{FF2B5EF4-FFF2-40B4-BE49-F238E27FC236}">
                  <a16:creationId xmlns:a16="http://schemas.microsoft.com/office/drawing/2014/main" id="{7FA27720-E1DA-4B8C-A497-5B39BBEDCA47}"/>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64AD2D4-9D96-43F7-9DB8-7A88303C58C7}"/>
                </a:ext>
              </a:extLst>
            </p:cNvPr>
            <p:cNvPicPr>
              <a:picLocks noChangeAspect="1"/>
            </p:cNvPicPr>
            <p:nvPr/>
          </p:nvPicPr>
          <p:blipFill rotWithShape="1">
            <a:blip r:embed="rId3">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82D7EBF6-6A7B-43E0-A08A-EB139EEA3AAA}"/>
              </a:ext>
            </a:extLst>
          </p:cNvPr>
          <p:cNvSpPr txBox="1"/>
          <p:nvPr/>
        </p:nvSpPr>
        <p:spPr>
          <a:xfrm>
            <a:off x="815475" y="442753"/>
            <a:ext cx="4315326"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Morgan County, Georgia</a:t>
            </a:r>
          </a:p>
          <a:p>
            <a:r>
              <a:rPr lang="en-US" sz="2000" dirty="0">
                <a:solidFill>
                  <a:schemeClr val="bg1"/>
                </a:solidFill>
                <a:latin typeface="Source Sans Pro Light" panose="020B0403030403020204" pitchFamily="34" charset="0"/>
              </a:rPr>
              <a:t>$35 Million Community Facilities Loan</a:t>
            </a:r>
          </a:p>
        </p:txBody>
      </p:sp>
      <p:pic>
        <p:nvPicPr>
          <p:cNvPr id="5" name="Picture 4" descr="picture of a building with a sign that reads &quot;hospital entrance and the driveway leading to that entrance">
            <a:extLst>
              <a:ext uri="{FF2B5EF4-FFF2-40B4-BE49-F238E27FC236}">
                <a16:creationId xmlns:a16="http://schemas.microsoft.com/office/drawing/2014/main" id="{00A7F420-4CDD-4DC9-A6FC-7B9F33520842}"/>
              </a:ext>
            </a:extLst>
          </p:cNvPr>
          <p:cNvPicPr>
            <a:picLocks noChangeAspect="1"/>
          </p:cNvPicPr>
          <p:nvPr/>
        </p:nvPicPr>
        <p:blipFill rotWithShape="1">
          <a:blip r:embed="rId4">
            <a:extLst>
              <a:ext uri="{28A0092B-C50C-407E-A947-70E740481C1C}">
                <a14:useLocalDpi xmlns:a14="http://schemas.microsoft.com/office/drawing/2010/main" val="0"/>
              </a:ext>
            </a:extLst>
          </a:blip>
          <a:srcRect t="22633" b="9821"/>
          <a:stretch/>
        </p:blipFill>
        <p:spPr>
          <a:xfrm>
            <a:off x="-1" y="1600200"/>
            <a:ext cx="12192001" cy="5257800"/>
          </a:xfrm>
          <a:prstGeom prst="rect">
            <a:avLst/>
          </a:prstGeom>
        </p:spPr>
      </p:pic>
      <p:sp>
        <p:nvSpPr>
          <p:cNvPr id="8" name="Slide Number Placeholder 7">
            <a:extLst>
              <a:ext uri="{FF2B5EF4-FFF2-40B4-BE49-F238E27FC236}">
                <a16:creationId xmlns:a16="http://schemas.microsoft.com/office/drawing/2014/main" id="{3FCC55EE-3138-9D60-F322-4A16187E1C66}"/>
              </a:ext>
            </a:extLst>
          </p:cNvPr>
          <p:cNvSpPr>
            <a:spLocks noGrp="1"/>
          </p:cNvSpPr>
          <p:nvPr>
            <p:ph type="sldNum" sz="quarter" idx="12"/>
          </p:nvPr>
        </p:nvSpPr>
        <p:spPr>
          <a:xfrm>
            <a:off x="10915650" y="6356350"/>
            <a:ext cx="438150" cy="365125"/>
          </a:xfrm>
        </p:spPr>
        <p:txBody>
          <a:bodyPr/>
          <a:lstStyle/>
          <a:p>
            <a:fld id="{9E7EA72C-7BB9-4B63-B86A-AF6EBEFF7647}" type="slidenum">
              <a:rPr lang="en-US" sz="1400" smtClean="0">
                <a:solidFill>
                  <a:schemeClr val="bg1"/>
                </a:solidFill>
              </a:rPr>
              <a:t>18</a:t>
            </a:fld>
            <a:endParaRPr lang="en-US" sz="1400" dirty="0">
              <a:solidFill>
                <a:schemeClr val="bg1"/>
              </a:solidFill>
            </a:endParaRPr>
          </a:p>
        </p:txBody>
      </p:sp>
    </p:spTree>
    <p:extLst>
      <p:ext uri="{BB962C8B-B14F-4D97-AF65-F5344CB8AC3E}">
        <p14:creationId xmlns:p14="http://schemas.microsoft.com/office/powerpoint/2010/main" val="1516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4E9F6-36BC-0306-F12D-B18BBF1EABD2}"/>
              </a:ext>
            </a:extLst>
          </p:cNvPr>
          <p:cNvSpPr>
            <a:spLocks noGrp="1"/>
          </p:cNvSpPr>
          <p:nvPr>
            <p:ph type="ctrTitle"/>
          </p:nvPr>
        </p:nvSpPr>
        <p:spPr>
          <a:xfrm>
            <a:off x="1524000" y="-442755"/>
            <a:ext cx="9144000" cy="321294"/>
          </a:xfrm>
        </p:spPr>
        <p:txBody>
          <a:bodyPr vert="horz" lIns="91440" tIns="45720" rIns="91440" bIns="45720" rtlCol="0" anchor="b">
            <a:noAutofit/>
          </a:bodyPr>
          <a:lstStyle/>
          <a:p>
            <a:r>
              <a:rPr lang="en-US" sz="1800" dirty="0">
                <a:solidFill>
                  <a:schemeClr val="tx2">
                    <a:lumMod val="10000"/>
                    <a:lumOff val="90000"/>
                  </a:schemeClr>
                </a:solidFill>
              </a:rPr>
              <a:t>Facility funded by a Rural Business Development Grant</a:t>
            </a:r>
          </a:p>
        </p:txBody>
      </p:sp>
      <p:pic>
        <p:nvPicPr>
          <p:cNvPr id="10" name="Picture 9" descr="Photo of three men and two women posing in front of a building and a van, both of which have signs saying &quot;Red Cliff Fish Co.">
            <a:extLst>
              <a:ext uri="{FF2B5EF4-FFF2-40B4-BE49-F238E27FC236}">
                <a16:creationId xmlns:a16="http://schemas.microsoft.com/office/drawing/2014/main" id="{1075DAC4-F55B-4B98-9DB9-08C816BE6FFD}"/>
              </a:ext>
            </a:extLst>
          </p:cNvPr>
          <p:cNvPicPr/>
          <p:nvPr/>
        </p:nvPicPr>
        <p:blipFill>
          <a:blip r:embed="rId3"/>
          <a:srcRect/>
          <a:stretch/>
        </p:blipFill>
        <p:spPr bwMode="auto">
          <a:xfrm>
            <a:off x="1" y="886889"/>
            <a:ext cx="12191999" cy="5971111"/>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021EEC04-858D-479A-8146-BEC9389BCA7E}"/>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9" name="Rectangle 8">
              <a:extLst>
                <a:ext uri="{FF2B5EF4-FFF2-40B4-BE49-F238E27FC236}">
                  <a16:creationId xmlns:a16="http://schemas.microsoft.com/office/drawing/2014/main" id="{0275016F-D1EA-447A-B076-48CFD211B21A}"/>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906DB92-04C4-41AA-A45F-702F5BFA0BA9}"/>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464552" y="442753"/>
            <a:ext cx="5952290"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Red Cliff Band Chippewas, Wisconsin</a:t>
            </a:r>
          </a:p>
          <a:p>
            <a:r>
              <a:rPr lang="en-US" sz="2000" dirty="0">
                <a:solidFill>
                  <a:schemeClr val="bg1"/>
                </a:solidFill>
                <a:latin typeface="Source Sans Pro Light" panose="020B0403030403020204" pitchFamily="34" charset="0"/>
              </a:rPr>
              <a:t>$28,292 Rural Business Development Grant</a:t>
            </a:r>
          </a:p>
        </p:txBody>
      </p:sp>
      <p:sp>
        <p:nvSpPr>
          <p:cNvPr id="5" name="Slide Number Placeholder 4">
            <a:extLst>
              <a:ext uri="{FF2B5EF4-FFF2-40B4-BE49-F238E27FC236}">
                <a16:creationId xmlns:a16="http://schemas.microsoft.com/office/drawing/2014/main" id="{76AFC630-8357-69A0-4C50-1E2FFEF875A4}"/>
              </a:ext>
            </a:extLst>
          </p:cNvPr>
          <p:cNvSpPr>
            <a:spLocks noGrp="1"/>
          </p:cNvSpPr>
          <p:nvPr>
            <p:ph type="sldNum" sz="quarter" idx="12"/>
          </p:nvPr>
        </p:nvSpPr>
        <p:spPr>
          <a:xfrm>
            <a:off x="10963274" y="6356350"/>
            <a:ext cx="390525" cy="365125"/>
          </a:xfrm>
        </p:spPr>
        <p:txBody>
          <a:bodyPr/>
          <a:lstStyle/>
          <a:p>
            <a:fld id="{9E7EA72C-7BB9-4B63-B86A-AF6EBEFF7647}" type="slidenum">
              <a:rPr lang="en-US" sz="1400" smtClean="0">
                <a:solidFill>
                  <a:schemeClr val="bg1"/>
                </a:solidFill>
              </a:rPr>
              <a:t>19</a:t>
            </a:fld>
            <a:endParaRPr lang="en-US" sz="1400" dirty="0">
              <a:solidFill>
                <a:schemeClr val="bg1"/>
              </a:solidFill>
            </a:endParaRPr>
          </a:p>
        </p:txBody>
      </p:sp>
    </p:spTree>
    <p:extLst>
      <p:ext uri="{BB962C8B-B14F-4D97-AF65-F5344CB8AC3E}">
        <p14:creationId xmlns:p14="http://schemas.microsoft.com/office/powerpoint/2010/main" val="11855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mj-lt"/>
                <a:cs typeface="+mj-cs"/>
              </a:rPr>
              <a:t>Rural Development</a:t>
            </a:r>
            <a:r>
              <a:rPr lang="en-US" sz="3600" spc="-91" dirty="0">
                <a:solidFill>
                  <a:schemeClr val="tx1">
                    <a:lumMod val="85000"/>
                    <a:lumOff val="15000"/>
                  </a:schemeClr>
                </a:solidFill>
                <a:latin typeface="+mj-lt"/>
                <a:cs typeface="+mj-cs"/>
              </a:rPr>
              <a:t> </a:t>
            </a:r>
            <a:r>
              <a:rPr lang="en-US" sz="3600" dirty="0">
                <a:solidFill>
                  <a:schemeClr val="tx1">
                    <a:lumMod val="85000"/>
                    <a:lumOff val="15000"/>
                  </a:schemeClr>
                </a:solidFill>
                <a:latin typeface="+mj-lt"/>
                <a:cs typeface="+mj-cs"/>
              </a:rPr>
              <a:t>–</a:t>
            </a:r>
            <a:r>
              <a:rPr lang="en-US" sz="3600" spc="-85" dirty="0">
                <a:solidFill>
                  <a:schemeClr val="tx1">
                    <a:lumMod val="85000"/>
                    <a:lumOff val="15000"/>
                  </a:schemeClr>
                </a:solidFill>
                <a:latin typeface="+mj-lt"/>
                <a:cs typeface="+mj-cs"/>
              </a:rPr>
              <a:t> </a:t>
            </a:r>
            <a:r>
              <a:rPr lang="en-US" sz="3600" dirty="0">
                <a:solidFill>
                  <a:schemeClr val="tx1">
                    <a:lumMod val="85000"/>
                    <a:lumOff val="15000"/>
                  </a:schemeClr>
                </a:solidFill>
                <a:latin typeface="+mj-lt"/>
                <a:cs typeface="+mj-cs"/>
              </a:rPr>
              <a:t>Rural</a:t>
            </a:r>
            <a:r>
              <a:rPr lang="en-US" sz="3600" spc="-91" dirty="0">
                <a:solidFill>
                  <a:schemeClr val="tx1">
                    <a:lumMod val="85000"/>
                    <a:lumOff val="15000"/>
                  </a:schemeClr>
                </a:solidFill>
                <a:latin typeface="+mj-lt"/>
                <a:cs typeface="+mj-cs"/>
              </a:rPr>
              <a:t> </a:t>
            </a:r>
            <a:r>
              <a:rPr lang="en-US" sz="3600" spc="-31" dirty="0">
                <a:solidFill>
                  <a:schemeClr val="tx1">
                    <a:lumMod val="85000"/>
                    <a:lumOff val="15000"/>
                  </a:schemeClr>
                </a:solidFill>
                <a:latin typeface="+mj-lt"/>
                <a:cs typeface="+mj-cs"/>
              </a:rPr>
              <a:t>America’s</a:t>
            </a:r>
            <a:r>
              <a:rPr lang="en-US" sz="3600" spc="-85" dirty="0">
                <a:solidFill>
                  <a:schemeClr val="tx1">
                    <a:lumMod val="85000"/>
                    <a:lumOff val="15000"/>
                  </a:schemeClr>
                </a:solidFill>
                <a:latin typeface="+mj-lt"/>
                <a:cs typeface="+mj-cs"/>
              </a:rPr>
              <a:t> </a:t>
            </a:r>
            <a:r>
              <a:rPr lang="en-US" sz="3600" dirty="0">
                <a:solidFill>
                  <a:schemeClr val="tx1">
                    <a:lumMod val="85000"/>
                    <a:lumOff val="15000"/>
                  </a:schemeClr>
                </a:solidFill>
                <a:latin typeface="+mj-lt"/>
                <a:cs typeface="+mj-cs"/>
              </a:rPr>
              <a:t>Partner</a:t>
            </a:r>
            <a:r>
              <a:rPr lang="en-US" sz="3600" spc="-91" dirty="0">
                <a:solidFill>
                  <a:schemeClr val="tx1">
                    <a:lumMod val="85000"/>
                    <a:lumOff val="15000"/>
                  </a:schemeClr>
                </a:solidFill>
                <a:latin typeface="+mj-lt"/>
                <a:cs typeface="+mj-cs"/>
              </a:rPr>
              <a:t> </a:t>
            </a:r>
            <a:r>
              <a:rPr lang="en-US" sz="3600" dirty="0">
                <a:solidFill>
                  <a:schemeClr val="tx1">
                    <a:lumMod val="85000"/>
                    <a:lumOff val="15000"/>
                  </a:schemeClr>
                </a:solidFill>
                <a:latin typeface="+mj-lt"/>
                <a:cs typeface="+mj-cs"/>
              </a:rPr>
              <a:t>in</a:t>
            </a:r>
            <a:r>
              <a:rPr lang="en-US" sz="3600" spc="-91" dirty="0">
                <a:solidFill>
                  <a:schemeClr val="tx1">
                    <a:lumMod val="85000"/>
                    <a:lumOff val="15000"/>
                  </a:schemeClr>
                </a:solidFill>
                <a:latin typeface="+mj-lt"/>
                <a:cs typeface="+mj-cs"/>
              </a:rPr>
              <a:t> </a:t>
            </a:r>
            <a:r>
              <a:rPr lang="en-US" sz="3600" spc="-11" dirty="0">
                <a:solidFill>
                  <a:schemeClr val="tx1">
                    <a:lumMod val="85000"/>
                    <a:lumOff val="15000"/>
                  </a:schemeClr>
                </a:solidFill>
                <a:latin typeface="+mj-lt"/>
                <a:cs typeface="+mj-cs"/>
              </a:rPr>
              <a:t>Prosperity</a:t>
            </a:r>
            <a:endParaRPr lang="en-US" sz="3600" dirty="0">
              <a:solidFill>
                <a:schemeClr val="tx1">
                  <a:lumMod val="85000"/>
                  <a:lumOff val="15000"/>
                </a:schemeClr>
              </a:solidFill>
              <a:latin typeface="+mj-lt"/>
              <a:cs typeface="+mj-cs"/>
            </a:endParaRPr>
          </a:p>
        </p:txBody>
      </p:sp>
      <p:pic>
        <p:nvPicPr>
          <p:cNvPr id="4" name="object 2" descr="A few men standing in a field looking at a tablet">
            <a:extLst>
              <a:ext uri="{FF2B5EF4-FFF2-40B4-BE49-F238E27FC236}">
                <a16:creationId xmlns:a16="http://schemas.microsoft.com/office/drawing/2014/main" id="{6D9F5121-0C14-BD64-D109-BFDBE3AB62D0}"/>
              </a:ext>
            </a:extLst>
          </p:cNvPr>
          <p:cNvPicPr>
            <a:picLocks noGrp="1"/>
          </p:cNvPicPr>
          <p:nvPr>
            <p:ph idx="1"/>
          </p:nvPr>
        </p:nvPicPr>
        <p:blipFill rotWithShape="1">
          <a:blip r:embed="rId3" cstate="print"/>
          <a:srcRect l="217" r="-2" b="-2"/>
          <a:stretch/>
        </p:blipFill>
        <p:spPr>
          <a:xfrm>
            <a:off x="-20" y="16061"/>
            <a:ext cx="12191980" cy="6857990"/>
          </a:xfrm>
          <a:prstGeom prst="rect">
            <a:avLst/>
          </a:prstGeom>
        </p:spPr>
      </p:pic>
      <p:sp>
        <p:nvSpPr>
          <p:cNvPr id="10" name="TextBox 9">
            <a:extLst>
              <a:ext uri="{FF2B5EF4-FFF2-40B4-BE49-F238E27FC236}">
                <a16:creationId xmlns:a16="http://schemas.microsoft.com/office/drawing/2014/main" id="{DD75820F-4630-8D58-5E66-374BD4573BC5}"/>
              </a:ext>
            </a:extLst>
          </p:cNvPr>
          <p:cNvSpPr txBox="1"/>
          <p:nvPr/>
        </p:nvSpPr>
        <p:spPr>
          <a:xfrm>
            <a:off x="-60" y="1485672"/>
            <a:ext cx="7934959" cy="3534814"/>
          </a:xfrm>
          <a:prstGeom prst="rect">
            <a:avLst/>
          </a:prstGeom>
          <a:noFill/>
        </p:spPr>
        <p:txBody>
          <a:bodyPr wrap="square">
            <a:spAutoFit/>
          </a:bodyPr>
          <a:lstStyle/>
          <a:p>
            <a:pPr marL="626142" marR="180985" lvl="0" indent="-236866" algn="l" defTabSz="914400" rtl="0" eaLnBrk="1" fontAlgn="auto" latinLnBrk="0" hangingPunct="1">
              <a:lnSpc>
                <a:spcPct val="102400"/>
              </a:lnSpc>
              <a:spcBef>
                <a:spcPts val="0"/>
              </a:spcBef>
              <a:spcAft>
                <a:spcPts val="0"/>
              </a:spcAft>
              <a:buClrTx/>
              <a:buSzTx/>
              <a:buFont typeface="Arial"/>
              <a:buChar char="•"/>
              <a:tabLst>
                <a:tab pos="626142" algn="l"/>
                <a:tab pos="626776" algn="l"/>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RD</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invests</a:t>
            </a:r>
            <a:r>
              <a:rPr kumimoji="0" lang="en-US" sz="2000" b="0" i="0" u="none" strike="noStrike" kern="1200" cap="none" spc="4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in</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infrastructure</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and</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high-speed</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11" normalizeH="0" baseline="0" noProof="0" dirty="0">
                <a:ln>
                  <a:noFill/>
                </a:ln>
                <a:solidFill>
                  <a:srgbClr val="FFFFFF"/>
                </a:solidFill>
                <a:effectLst/>
                <a:uLnTx/>
                <a:uFillTx/>
                <a:latin typeface="Calibri"/>
                <a:ea typeface="+mn-ea"/>
                <a:cs typeface="Calibri"/>
              </a:rPr>
              <a:t>internet </a:t>
            </a:r>
          </a:p>
          <a:p>
            <a:pPr marL="389276" marR="180985" lvl="0" algn="l" defTabSz="914400" rtl="0" eaLnBrk="1" fontAlgn="auto" latinLnBrk="0" hangingPunct="1">
              <a:lnSpc>
                <a:spcPct val="102400"/>
              </a:lnSpc>
              <a:spcBef>
                <a:spcPts val="0"/>
              </a:spcBef>
              <a:spcAft>
                <a:spcPts val="0"/>
              </a:spcAft>
              <a:buClrTx/>
              <a:buSzTx/>
              <a:tabLst>
                <a:tab pos="626142" algn="l"/>
                <a:tab pos="626776" algn="l"/>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    opening</a:t>
            </a:r>
            <a:r>
              <a:rPr kumimoji="0" lang="en-US" sz="2000" b="0" i="0" u="none" strike="noStrike" kern="1200" cap="none" spc="4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doors</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to</a:t>
            </a:r>
            <a:r>
              <a:rPr kumimoji="0" lang="en-US" sz="2000" b="0" i="0" u="none" strike="noStrike" kern="1200" cap="none" spc="4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better</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jobs,</a:t>
            </a:r>
            <a:r>
              <a:rPr kumimoji="0" lang="en-US" sz="2000" b="0" i="0" u="none" strike="noStrike" kern="1200" cap="none" spc="4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innovation</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25" normalizeH="0" baseline="0" noProof="0" dirty="0">
                <a:ln>
                  <a:noFill/>
                </a:ln>
                <a:solidFill>
                  <a:srgbClr val="FFFFFF"/>
                </a:solidFill>
                <a:effectLst/>
                <a:uLnTx/>
                <a:uFillTx/>
                <a:latin typeface="Calibri"/>
                <a:ea typeface="+mn-ea"/>
                <a:cs typeface="Calibri"/>
              </a:rPr>
              <a:t>and                          </a:t>
            </a:r>
          </a:p>
          <a:p>
            <a:pPr marL="389276" marR="180985" lvl="0" algn="l" defTabSz="914400" rtl="0" eaLnBrk="1" fontAlgn="auto" latinLnBrk="0" hangingPunct="1">
              <a:lnSpc>
                <a:spcPct val="102400"/>
              </a:lnSpc>
              <a:spcBef>
                <a:spcPts val="0"/>
              </a:spcBef>
              <a:spcAft>
                <a:spcPts val="0"/>
              </a:spcAft>
              <a:buClrTx/>
              <a:buSzTx/>
              <a:tabLst>
                <a:tab pos="626142" algn="l"/>
                <a:tab pos="626776" algn="l"/>
              </a:tabLst>
              <a:defRPr/>
            </a:pPr>
            <a:r>
              <a:rPr lang="en-US" sz="2000" spc="-25" dirty="0">
                <a:solidFill>
                  <a:srgbClr val="FFFFFF"/>
                </a:solidFill>
                <a:latin typeface="Calibri"/>
                <a:cs typeface="Calibri"/>
              </a:rPr>
              <a:t>    </a:t>
            </a:r>
            <a:r>
              <a:rPr kumimoji="0" lang="en-US" sz="2000" b="0" i="0" u="none" strike="noStrike" kern="1200" cap="none" spc="-11" normalizeH="0" baseline="0" noProof="0" dirty="0">
                <a:ln>
                  <a:noFill/>
                </a:ln>
                <a:solidFill>
                  <a:srgbClr val="FFFFFF"/>
                </a:solidFill>
                <a:effectLst/>
                <a:uLnTx/>
                <a:uFillTx/>
                <a:latin typeface="Calibri"/>
                <a:ea typeface="+mn-ea"/>
                <a:cs typeface="Calibri"/>
              </a:rPr>
              <a:t>healthcare.</a:t>
            </a:r>
            <a:endParaRPr kumimoji="0" lang="en-US" sz="2000" b="0" i="0" u="none" strike="noStrike" kern="1200" cap="none" spc="0" normalizeH="0" baseline="0" noProof="0" dirty="0">
              <a:ln>
                <a:noFill/>
              </a:ln>
              <a:solidFill>
                <a:prstClr val="black"/>
              </a:solidFill>
              <a:effectLst/>
              <a:uLnTx/>
              <a:uFillTx/>
              <a:latin typeface="Calibri"/>
              <a:ea typeface="+mn-ea"/>
              <a:cs typeface="Calibri"/>
            </a:endParaRPr>
          </a:p>
          <a:p>
            <a:pPr marL="626142" marR="164474" lvl="0" indent="-236866" algn="l" defTabSz="914400" rtl="0" eaLnBrk="1" fontAlgn="auto" latinLnBrk="0" hangingPunct="1">
              <a:lnSpc>
                <a:spcPct val="102400"/>
              </a:lnSpc>
              <a:spcBef>
                <a:spcPts val="0"/>
              </a:spcBef>
              <a:spcAft>
                <a:spcPts val="0"/>
              </a:spcAft>
              <a:buClrTx/>
              <a:buSzTx/>
              <a:buFont typeface="Arial"/>
              <a:buChar char="•"/>
              <a:tabLst>
                <a:tab pos="626142" algn="l"/>
                <a:tab pos="626776" algn="l"/>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Calibri"/>
            </a:endParaRPr>
          </a:p>
          <a:p>
            <a:pPr marL="626142" marR="164474" lvl="0" indent="-236866" algn="l" defTabSz="914400" rtl="0" eaLnBrk="1" fontAlgn="auto" latinLnBrk="0" hangingPunct="1">
              <a:lnSpc>
                <a:spcPct val="102400"/>
              </a:lnSpc>
              <a:spcBef>
                <a:spcPts val="0"/>
              </a:spcBef>
              <a:spcAft>
                <a:spcPts val="0"/>
              </a:spcAft>
              <a:buClrTx/>
              <a:buSzTx/>
              <a:buFont typeface="Arial"/>
              <a:buChar char="•"/>
              <a:tabLst>
                <a:tab pos="626142" algn="l"/>
                <a:tab pos="626776" algn="l"/>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RD</a:t>
            </a:r>
            <a:r>
              <a:rPr kumimoji="0" lang="en-US" sz="2000" b="0" i="0" u="none" strike="noStrike" kern="1200" cap="none" spc="6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partners</a:t>
            </a:r>
            <a:r>
              <a:rPr kumimoji="0" lang="en-US" sz="2000" b="0" i="0" u="none" strike="noStrike" kern="1200" cap="none" spc="8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with</a:t>
            </a:r>
            <a:r>
              <a:rPr kumimoji="0" lang="en-US" sz="2000" b="0" i="0" u="none" strike="noStrike" kern="1200" cap="none" spc="8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rural</a:t>
            </a:r>
            <a:r>
              <a:rPr kumimoji="0" lang="en-US" sz="2000" b="0" i="0" u="none" strike="noStrike" kern="1200" cap="none" spc="6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families,</a:t>
            </a:r>
            <a:r>
              <a:rPr kumimoji="0" lang="en-US" sz="2000" b="0" i="0" u="none" strike="noStrike" kern="1200" cap="none" spc="6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businesses,</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25" normalizeH="0" baseline="0" noProof="0" dirty="0">
                <a:ln>
                  <a:noFill/>
                </a:ln>
                <a:solidFill>
                  <a:srgbClr val="FFFFFF"/>
                </a:solidFill>
                <a:effectLst/>
                <a:uLnTx/>
                <a:uFillTx/>
                <a:latin typeface="Calibri"/>
                <a:ea typeface="+mn-ea"/>
                <a:cs typeface="Calibri"/>
              </a:rPr>
              <a:t>and </a:t>
            </a:r>
            <a:r>
              <a:rPr kumimoji="0" lang="en-US" sz="2000" b="0" i="0" u="none" strike="noStrike" kern="1200" cap="none" spc="0" normalizeH="0" baseline="0" noProof="0" dirty="0">
                <a:ln>
                  <a:noFill/>
                </a:ln>
                <a:solidFill>
                  <a:srgbClr val="FFFFFF"/>
                </a:solidFill>
                <a:effectLst/>
                <a:uLnTx/>
                <a:uFillTx/>
                <a:latin typeface="Calibri"/>
                <a:ea typeface="+mn-ea"/>
                <a:cs typeface="Calibri"/>
              </a:rPr>
              <a:t>utilities</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p>
          <a:p>
            <a:pPr marL="389276" marR="164474" lvl="0" algn="l" defTabSz="914400" rtl="0" eaLnBrk="1" fontAlgn="auto" latinLnBrk="0" hangingPunct="1">
              <a:lnSpc>
                <a:spcPct val="102400"/>
              </a:lnSpc>
              <a:spcBef>
                <a:spcPts val="0"/>
              </a:spcBef>
              <a:spcAft>
                <a:spcPts val="0"/>
              </a:spcAft>
              <a:buClrTx/>
              <a:buSzTx/>
              <a:tabLst>
                <a:tab pos="626142" algn="l"/>
                <a:tab pos="626776" algn="l"/>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    to</a:t>
            </a:r>
            <a:r>
              <a:rPr kumimoji="0" lang="en-US" sz="2000" b="0" i="0" u="none" strike="noStrike" kern="1200" cap="none" spc="4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provide</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technical</a:t>
            </a:r>
            <a:r>
              <a:rPr kumimoji="0" lang="en-US" sz="2000" b="0" i="0" u="none" strike="noStrike" kern="1200" cap="none" spc="7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assistance</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and</a:t>
            </a:r>
            <a:r>
              <a:rPr kumimoji="0" lang="en-US" sz="2000" b="0" i="0" u="none" strike="noStrike" kern="1200" cap="none" spc="40" normalizeH="0" baseline="0" noProof="0" dirty="0">
                <a:ln>
                  <a:noFill/>
                </a:ln>
                <a:solidFill>
                  <a:srgbClr val="FFFFFF"/>
                </a:solidFill>
                <a:effectLst/>
                <a:uLnTx/>
                <a:uFillTx/>
                <a:latin typeface="Calibri"/>
                <a:ea typeface="+mn-ea"/>
                <a:cs typeface="Calibri"/>
              </a:rPr>
              <a:t> </a:t>
            </a:r>
            <a:r>
              <a:rPr kumimoji="0" lang="en-US" sz="2000" b="0" i="0" u="none" strike="noStrike" kern="1200" cap="none" spc="-11" normalizeH="0" baseline="0" noProof="0" dirty="0">
                <a:ln>
                  <a:noFill/>
                </a:ln>
                <a:solidFill>
                  <a:srgbClr val="FFFFFF"/>
                </a:solidFill>
                <a:effectLst/>
                <a:uLnTx/>
                <a:uFillTx/>
                <a:latin typeface="Calibri"/>
                <a:ea typeface="+mn-ea"/>
                <a:cs typeface="Calibri"/>
              </a:rPr>
              <a:t>financial support.</a:t>
            </a:r>
            <a:endParaRPr kumimoji="0" lang="en-US" sz="2000" b="0" i="0" u="none" strike="noStrike" kern="1200" cap="none" spc="0" normalizeH="0" baseline="0" noProof="0" dirty="0">
              <a:ln>
                <a:noFill/>
              </a:ln>
              <a:solidFill>
                <a:prstClr val="black"/>
              </a:solidFill>
              <a:effectLst/>
              <a:uLnTx/>
              <a:uFillTx/>
              <a:latin typeface="Calibri"/>
              <a:ea typeface="+mn-ea"/>
              <a:cs typeface="Calibri"/>
            </a:endParaRPr>
          </a:p>
          <a:p>
            <a:pPr marL="626142" marR="73664" lvl="0" indent="-236866" algn="l" defTabSz="914400" rtl="0" eaLnBrk="1" fontAlgn="auto" latinLnBrk="0" hangingPunct="1">
              <a:lnSpc>
                <a:spcPct val="102400"/>
              </a:lnSpc>
              <a:spcBef>
                <a:spcPts val="0"/>
              </a:spcBef>
              <a:spcAft>
                <a:spcPts val="0"/>
              </a:spcAft>
              <a:buClrTx/>
              <a:buSzTx/>
              <a:buFont typeface="Arial"/>
              <a:buChar char="•"/>
              <a:tabLst>
                <a:tab pos="626142" algn="l"/>
                <a:tab pos="626776" algn="l"/>
              </a:tabLst>
              <a:defRPr/>
            </a:pPr>
            <a:endParaRPr kumimoji="0" lang="en-US" sz="2000" b="0" i="0" u="none" strike="noStrike" kern="1200" cap="none" spc="-20" normalizeH="0" baseline="0" noProof="0" dirty="0">
              <a:ln>
                <a:noFill/>
              </a:ln>
              <a:solidFill>
                <a:srgbClr val="FFFFFF"/>
              </a:solidFill>
              <a:effectLst/>
              <a:uLnTx/>
              <a:uFillTx/>
              <a:latin typeface="Calibri"/>
              <a:ea typeface="+mn-ea"/>
              <a:cs typeface="Calibri"/>
            </a:endParaRPr>
          </a:p>
          <a:p>
            <a:pPr marL="626142" marR="73664" lvl="0" indent="-236866" algn="l" defTabSz="914400" rtl="0" eaLnBrk="1" fontAlgn="auto" latinLnBrk="0" hangingPunct="1">
              <a:lnSpc>
                <a:spcPct val="102400"/>
              </a:lnSpc>
              <a:spcBef>
                <a:spcPts val="0"/>
              </a:spcBef>
              <a:spcAft>
                <a:spcPts val="0"/>
              </a:spcAft>
              <a:buClrTx/>
              <a:buSzTx/>
              <a:buFont typeface="Arial"/>
              <a:buChar char="•"/>
              <a:tabLst>
                <a:tab pos="626142" algn="l"/>
                <a:tab pos="626776" algn="l"/>
              </a:tabLst>
              <a:defRPr/>
            </a:pPr>
            <a:r>
              <a:rPr kumimoji="0" lang="en-US" sz="2000" b="0" i="0" u="none" strike="noStrike" kern="1200" cap="none" spc="-20" normalizeH="0" baseline="0" noProof="0" dirty="0">
                <a:ln>
                  <a:noFill/>
                </a:ln>
                <a:solidFill>
                  <a:srgbClr val="FFFFFF"/>
                </a:solidFill>
                <a:effectLst/>
                <a:uLnTx/>
                <a:uFillTx/>
                <a:latin typeface="Calibri"/>
                <a:ea typeface="+mn-ea"/>
                <a:cs typeface="Calibri"/>
              </a:rPr>
              <a:t>Together,</a:t>
            </a:r>
            <a:r>
              <a:rPr kumimoji="0" lang="en-US" sz="2000" b="0" i="0" u="none" strike="noStrike" kern="1200" cap="none" spc="4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these</a:t>
            </a:r>
            <a:r>
              <a:rPr kumimoji="0" lang="en-US" sz="2000" b="0" i="0" u="none" strike="noStrike" kern="1200" cap="none" spc="4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programs</a:t>
            </a:r>
            <a:r>
              <a:rPr kumimoji="0" lang="en-US" sz="2000" b="0" i="0" u="none" strike="noStrike" kern="1200" cap="none" spc="4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help</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create</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jobs,</a:t>
            </a:r>
            <a:r>
              <a:rPr kumimoji="0" lang="en-US" sz="2000" b="0" i="0" u="none" strike="noStrike" kern="1200" cap="none" spc="40" normalizeH="0" baseline="0" noProof="0" dirty="0">
                <a:ln>
                  <a:noFill/>
                </a:ln>
                <a:solidFill>
                  <a:srgbClr val="FFFFFF"/>
                </a:solidFill>
                <a:effectLst/>
                <a:uLnTx/>
                <a:uFillTx/>
                <a:latin typeface="Calibri"/>
                <a:ea typeface="+mn-ea"/>
                <a:cs typeface="Calibri"/>
              </a:rPr>
              <a:t>         </a:t>
            </a:r>
          </a:p>
          <a:p>
            <a:pPr marL="389276" marR="73664" lvl="0" algn="l" defTabSz="914400" rtl="0" eaLnBrk="1" fontAlgn="auto" latinLnBrk="0" hangingPunct="1">
              <a:lnSpc>
                <a:spcPct val="102400"/>
              </a:lnSpc>
              <a:spcBef>
                <a:spcPts val="0"/>
              </a:spcBef>
              <a:spcAft>
                <a:spcPts val="0"/>
              </a:spcAft>
              <a:buClrTx/>
              <a:buSzTx/>
              <a:tabLst>
                <a:tab pos="626142" algn="l"/>
                <a:tab pos="626776" algn="l"/>
              </a:tabLst>
              <a:defRPr/>
            </a:pPr>
            <a:r>
              <a:rPr lang="en-US" sz="2000" spc="40" dirty="0">
                <a:solidFill>
                  <a:srgbClr val="FFFFFF"/>
                </a:solidFill>
                <a:latin typeface="Calibri"/>
                <a:cs typeface="Calibri"/>
              </a:rPr>
              <a:t>    </a:t>
            </a:r>
            <a:r>
              <a:rPr kumimoji="0" lang="en-US" sz="2000" b="0" i="0" u="none" strike="noStrike" kern="1200" cap="none" spc="-11" normalizeH="0" baseline="0" noProof="0" dirty="0">
                <a:ln>
                  <a:noFill/>
                </a:ln>
                <a:solidFill>
                  <a:srgbClr val="FFFFFF"/>
                </a:solidFill>
                <a:effectLst/>
                <a:uLnTx/>
                <a:uFillTx/>
                <a:latin typeface="Calibri"/>
                <a:ea typeface="+mn-ea"/>
                <a:cs typeface="Calibri"/>
              </a:rPr>
              <a:t>support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economic</a:t>
            </a:r>
            <a:r>
              <a:rPr kumimoji="0" lang="en-US" sz="2000" b="0" i="0" u="none" strike="noStrike" kern="1200" cap="none" spc="10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development,</a:t>
            </a:r>
            <a:r>
              <a:rPr kumimoji="0" lang="en-US" sz="2000" b="0" i="0" u="none" strike="noStrike" kern="1200" cap="none" spc="9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and</a:t>
            </a:r>
            <a:r>
              <a:rPr kumimoji="0" lang="en-US" sz="2000" b="0" i="0" u="none" strike="noStrike" kern="1200" cap="none" spc="8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build</a:t>
            </a:r>
            <a:r>
              <a:rPr kumimoji="0" lang="en-US" sz="2000" b="0" i="0" u="none" strike="noStrike" kern="1200" cap="none" spc="105" normalizeH="0" baseline="0" noProof="0" dirty="0">
                <a:ln>
                  <a:noFill/>
                </a:ln>
                <a:solidFill>
                  <a:srgbClr val="FFFFFF"/>
                </a:solidFill>
                <a:effectLst/>
                <a:uLnTx/>
                <a:uFillTx/>
                <a:latin typeface="Calibri"/>
                <a:ea typeface="+mn-ea"/>
                <a:cs typeface="Calibri"/>
              </a:rPr>
              <a:t> </a:t>
            </a:r>
            <a:endParaRPr lang="en-US" sz="2000" spc="105" dirty="0">
              <a:solidFill>
                <a:srgbClr val="FFFFFF"/>
              </a:solidFill>
              <a:latin typeface="Calibri"/>
              <a:cs typeface="Calibri"/>
            </a:endParaRPr>
          </a:p>
          <a:p>
            <a:pPr marL="389276" marR="73664" lvl="0" algn="l" defTabSz="914400" rtl="0" eaLnBrk="1" fontAlgn="auto" latinLnBrk="0" hangingPunct="1">
              <a:lnSpc>
                <a:spcPct val="102400"/>
              </a:lnSpc>
              <a:spcBef>
                <a:spcPts val="0"/>
              </a:spcBef>
              <a:spcAft>
                <a:spcPts val="0"/>
              </a:spcAft>
              <a:buClrTx/>
              <a:buSzTx/>
              <a:tabLst>
                <a:tab pos="626142" algn="l"/>
                <a:tab pos="626776" algn="l"/>
              </a:tabLst>
              <a:defRPr/>
            </a:pPr>
            <a:r>
              <a:rPr kumimoji="0" lang="en-US" sz="2000" b="0" i="0" u="none" strike="noStrike" kern="1200" cap="none" spc="10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essential</a:t>
            </a:r>
            <a:r>
              <a:rPr kumimoji="0" lang="en-US" sz="2000" b="0" i="0" u="none" strike="noStrike" kern="1200" cap="none" spc="80" normalizeH="0" baseline="0" noProof="0" dirty="0">
                <a:ln>
                  <a:noFill/>
                </a:ln>
                <a:solidFill>
                  <a:srgbClr val="FFFFFF"/>
                </a:solidFill>
                <a:effectLst/>
                <a:uLnTx/>
                <a:uFillTx/>
                <a:latin typeface="Calibri"/>
                <a:ea typeface="+mn-ea"/>
                <a:cs typeface="Calibri"/>
              </a:rPr>
              <a:t> s</a:t>
            </a:r>
            <a:r>
              <a:rPr kumimoji="0" lang="en-US" sz="2000" b="0" i="0" u="none" strike="noStrike" kern="1200" cap="none" spc="-11" normalizeH="0" baseline="0" noProof="0" dirty="0">
                <a:ln>
                  <a:noFill/>
                </a:ln>
                <a:solidFill>
                  <a:srgbClr val="FFFFFF"/>
                </a:solidFill>
                <a:effectLst/>
                <a:uLnTx/>
                <a:uFillTx/>
                <a:latin typeface="Calibri"/>
                <a:ea typeface="+mn-ea"/>
                <a:cs typeface="Calibri"/>
              </a:rPr>
              <a:t>ervices </a:t>
            </a:r>
            <a:r>
              <a:rPr kumimoji="0" lang="en-US" sz="2000" b="0" i="0" u="none" strike="noStrike" kern="1200" cap="none" spc="0" normalizeH="0" baseline="0" noProof="0" dirty="0">
                <a:ln>
                  <a:noFill/>
                </a:ln>
                <a:solidFill>
                  <a:srgbClr val="FFFFFF"/>
                </a:solidFill>
                <a:effectLst/>
                <a:uLnTx/>
                <a:uFillTx/>
                <a:latin typeface="Calibri"/>
                <a:ea typeface="+mn-ea"/>
                <a:cs typeface="Calibri"/>
              </a:rPr>
              <a:t>like</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housing,</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community</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p>
          <a:p>
            <a:pPr marL="389276" marR="73664" lvl="0" algn="l" defTabSz="914400" rtl="0" eaLnBrk="1" fontAlgn="auto" latinLnBrk="0" hangingPunct="1">
              <a:lnSpc>
                <a:spcPct val="102400"/>
              </a:lnSpc>
              <a:spcBef>
                <a:spcPts val="0"/>
              </a:spcBef>
              <a:spcAft>
                <a:spcPts val="0"/>
              </a:spcAft>
              <a:buClrTx/>
              <a:buSzTx/>
              <a:tabLst>
                <a:tab pos="626142" algn="l"/>
                <a:tab pos="626776" algn="l"/>
              </a:tabLst>
              <a:defRPr/>
            </a:pPr>
            <a:r>
              <a:rPr lang="en-US" sz="2000" spc="60" dirty="0">
                <a:solidFill>
                  <a:srgbClr val="FFFFFF"/>
                </a:solidFill>
                <a:latin typeface="Calibri"/>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facilities,</a:t>
            </a:r>
            <a:r>
              <a:rPr kumimoji="0" lang="en-US" sz="2000" b="0" i="0" u="none" strike="noStrike" kern="1200" cap="none" spc="7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and</a:t>
            </a:r>
            <a:r>
              <a:rPr kumimoji="0" lang="en-US" sz="2000" b="0" i="0" u="none" strike="noStrike" kern="1200" cap="none" spc="45" normalizeH="0" baseline="0" noProof="0" dirty="0">
                <a:ln>
                  <a:noFill/>
                </a:ln>
                <a:solidFill>
                  <a:srgbClr val="FFFFFF"/>
                </a:solidFill>
                <a:effectLst/>
                <a:uLnTx/>
                <a:uFillTx/>
                <a:latin typeface="Calibri"/>
                <a:ea typeface="+mn-ea"/>
                <a:cs typeface="Calibri"/>
              </a:rPr>
              <a:t> </a:t>
            </a:r>
            <a:r>
              <a:rPr kumimoji="0" lang="en-US" sz="2000" b="0" i="0" u="none" strike="noStrike" kern="1200" cap="none" spc="-11" normalizeH="0" baseline="0" noProof="0" dirty="0">
                <a:ln>
                  <a:noFill/>
                </a:ln>
                <a:solidFill>
                  <a:srgbClr val="FFFFFF"/>
                </a:solidFill>
                <a:effectLst/>
                <a:uLnTx/>
                <a:uFillTx/>
                <a:latin typeface="Calibri"/>
                <a:ea typeface="+mn-ea"/>
                <a:cs typeface="Calibri"/>
              </a:rPr>
              <a:t>infrastructure.</a:t>
            </a:r>
            <a:endParaRPr kumimoji="0" lang="en-US" sz="2000" b="0" i="0" u="none" strike="noStrike" kern="1200" cap="none" spc="0" normalizeH="0" baseline="0" noProof="0" dirty="0">
              <a:ln>
                <a:noFill/>
              </a:ln>
              <a:solidFill>
                <a:prstClr val="black"/>
              </a:solidFill>
              <a:effectLst/>
              <a:uLnTx/>
              <a:uFillTx/>
              <a:latin typeface="Calibri"/>
              <a:ea typeface="+mn-ea"/>
              <a:cs typeface="Calibri"/>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7B9DECE-7B60-F814-293D-85D2DCB41D42}"/>
              </a:ext>
            </a:extLst>
          </p:cNvPr>
          <p:cNvSpPr txBox="1"/>
          <p:nvPr/>
        </p:nvSpPr>
        <p:spPr>
          <a:xfrm>
            <a:off x="195895" y="245764"/>
            <a:ext cx="8646140" cy="1023357"/>
          </a:xfrm>
          <a:prstGeom prst="rect">
            <a:avLst/>
          </a:prstGeom>
          <a:noFill/>
        </p:spPr>
        <p:txBody>
          <a:bodyPr wrap="square">
            <a:spAutoFit/>
          </a:bodyPr>
          <a:lstStyle/>
          <a:p>
            <a:pPr marL="12700" marR="5080" lvl="0" indent="0" algn="l" defTabSz="914400" rtl="0" eaLnBrk="1" fontAlgn="auto" latinLnBrk="0" hangingPunct="1">
              <a:lnSpc>
                <a:spcPct val="102400"/>
              </a:lnSpc>
              <a:spcBef>
                <a:spcPts val="91"/>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Rural Development (RD)</a:t>
            </a:r>
            <a:r>
              <a:rPr kumimoji="0" lang="en-US" sz="2000" b="0" i="0" u="none" strike="noStrike" kern="1200" cap="none" spc="3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is</a:t>
            </a:r>
            <a:r>
              <a:rPr kumimoji="0" lang="en-US" sz="2000" b="0" i="0" u="none" strike="noStrike" kern="1200" cap="none" spc="3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a</a:t>
            </a:r>
            <a:r>
              <a:rPr kumimoji="0" lang="en-US" sz="2000" b="0" i="0" u="none" strike="noStrike" kern="1200" cap="none" spc="3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catalyst</a:t>
            </a:r>
            <a:r>
              <a:rPr kumimoji="0" lang="en-US" sz="2000" b="0" i="0" u="none" strike="noStrike" kern="1200" cap="none" spc="1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for</a:t>
            </a:r>
            <a:r>
              <a:rPr kumimoji="0" lang="en-US" sz="2000" b="0" i="0" u="none" strike="noStrike" kern="1200" cap="none" spc="3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rural</a:t>
            </a:r>
            <a:r>
              <a:rPr kumimoji="0" lang="en-US" sz="2000" b="0" i="0" u="none" strike="noStrike" kern="1200" cap="none" spc="2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prosperity.</a:t>
            </a:r>
            <a:r>
              <a:rPr kumimoji="0" lang="en-US" sz="2000" b="0" i="0" u="none" strike="noStrike" kern="1200" cap="none" spc="2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Through</a:t>
            </a:r>
            <a:r>
              <a:rPr kumimoji="0" lang="en-US" sz="2000" b="0" i="0" u="none" strike="noStrike" kern="1200" cap="none" spc="3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loans,</a:t>
            </a:r>
            <a:r>
              <a:rPr kumimoji="0" lang="en-US" sz="2000" b="0" i="0" u="none" strike="noStrike" kern="1200" cap="none" spc="2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grants,</a:t>
            </a:r>
            <a:r>
              <a:rPr kumimoji="0" lang="en-US" sz="2000" b="0" i="0" u="none" strike="noStrike" kern="1200" cap="none" spc="20" normalizeH="0" baseline="0" noProof="0" dirty="0">
                <a:ln>
                  <a:noFill/>
                </a:ln>
                <a:solidFill>
                  <a:srgbClr val="FFFFFF"/>
                </a:solidFill>
                <a:effectLst/>
                <a:uLnTx/>
                <a:uFillTx/>
                <a:latin typeface="Calibri"/>
                <a:ea typeface="+mn-ea"/>
                <a:cs typeface="Calibri"/>
              </a:rPr>
              <a:t> </a:t>
            </a:r>
            <a:r>
              <a:rPr kumimoji="0" lang="en-US" sz="2000" b="0" i="0" u="none" strike="noStrike" kern="1200" cap="none" spc="-25" normalizeH="0" baseline="0" noProof="0" dirty="0">
                <a:ln>
                  <a:noFill/>
                </a:ln>
                <a:solidFill>
                  <a:srgbClr val="FFFFFF"/>
                </a:solidFill>
                <a:effectLst/>
                <a:uLnTx/>
                <a:uFillTx/>
                <a:latin typeface="Calibri"/>
                <a:ea typeface="+mn-ea"/>
                <a:cs typeface="Calibri"/>
              </a:rPr>
              <a:t>and </a:t>
            </a:r>
            <a:r>
              <a:rPr kumimoji="0" lang="en-US" sz="2000" b="0" i="0" u="none" strike="noStrike" kern="1200" cap="none" spc="0" normalizeH="0" baseline="0" noProof="0" dirty="0">
                <a:ln>
                  <a:noFill/>
                </a:ln>
                <a:solidFill>
                  <a:srgbClr val="FFFFFF"/>
                </a:solidFill>
                <a:effectLst/>
                <a:uLnTx/>
                <a:uFillTx/>
                <a:latin typeface="Calibri"/>
                <a:ea typeface="+mn-ea"/>
                <a:cs typeface="Calibri"/>
              </a:rPr>
              <a:t>partnerships</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with</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local</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leaders,</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RD</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provides</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tools</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25" normalizeH="0" baseline="0" noProof="0" dirty="0">
                <a:ln>
                  <a:noFill/>
                </a:ln>
                <a:solidFill>
                  <a:srgbClr val="FFFFFF"/>
                </a:solidFill>
                <a:effectLst/>
                <a:uLnTx/>
                <a:uFillTx/>
                <a:latin typeface="Calibri"/>
                <a:ea typeface="+mn-ea"/>
                <a:cs typeface="Calibri"/>
              </a:rPr>
              <a:t>and </a:t>
            </a:r>
            <a:r>
              <a:rPr kumimoji="0" lang="en-US" sz="2000" b="0" i="0" u="none" strike="noStrike" kern="1200" cap="none" spc="0" normalizeH="0" baseline="0" noProof="0" dirty="0">
                <a:ln>
                  <a:noFill/>
                </a:ln>
                <a:solidFill>
                  <a:srgbClr val="FFFFFF"/>
                </a:solidFill>
                <a:effectLst/>
                <a:uLnTx/>
                <a:uFillTx/>
                <a:latin typeface="Calibri"/>
                <a:ea typeface="+mn-ea"/>
                <a:cs typeface="Calibri"/>
              </a:rPr>
              <a:t>resources</a:t>
            </a:r>
            <a:r>
              <a:rPr kumimoji="0" lang="en-US" sz="2000" b="0" i="0" u="none" strike="noStrike" kern="1200" cap="none" spc="6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that</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ensure</a:t>
            </a:r>
            <a:r>
              <a:rPr kumimoji="0" lang="en-US" sz="2000" b="0" i="0" u="none" strike="noStrike" kern="1200" cap="none" spc="6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rural</a:t>
            </a:r>
            <a:r>
              <a:rPr kumimoji="0" lang="en-US" sz="2000" b="0" i="0" u="none" strike="noStrike" kern="1200" cap="none" spc="7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families,</a:t>
            </a:r>
            <a:r>
              <a:rPr kumimoji="0" lang="en-US" sz="2000" b="0" i="0" u="none" strike="noStrike" kern="1200" cap="none" spc="7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businesses,</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25" normalizeH="0" baseline="0" noProof="0" dirty="0">
                <a:ln>
                  <a:noFill/>
                </a:ln>
                <a:solidFill>
                  <a:srgbClr val="FFFFFF"/>
                </a:solidFill>
                <a:effectLst/>
                <a:uLnTx/>
                <a:uFillTx/>
                <a:latin typeface="Calibri"/>
                <a:ea typeface="+mn-ea"/>
                <a:cs typeface="Calibri"/>
              </a:rPr>
              <a:t>and </a:t>
            </a:r>
            <a:r>
              <a:rPr kumimoji="0" lang="en-US" sz="2000" b="0" i="0" u="none" strike="noStrike" kern="1200" cap="none" spc="0" normalizeH="0" baseline="0" noProof="0" dirty="0">
                <a:ln>
                  <a:noFill/>
                </a:ln>
                <a:solidFill>
                  <a:srgbClr val="FFFFFF"/>
                </a:solidFill>
                <a:effectLst/>
                <a:uLnTx/>
                <a:uFillTx/>
                <a:latin typeface="Calibri"/>
                <a:ea typeface="+mn-ea"/>
                <a:cs typeface="Calibri"/>
              </a:rPr>
              <a:t>communities</a:t>
            </a:r>
            <a:r>
              <a:rPr kumimoji="0" lang="en-US" sz="2000" b="0" i="0" u="none" strike="noStrike" kern="1200" cap="none" spc="7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have</a:t>
            </a:r>
            <a:r>
              <a:rPr kumimoji="0" lang="en-US" sz="2000" b="0" i="0" u="none" strike="noStrike" kern="1200" cap="none" spc="51"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what</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they</a:t>
            </a:r>
            <a:r>
              <a:rPr kumimoji="0" lang="en-US" sz="2000" b="0" i="0" u="none" strike="noStrike" kern="1200" cap="none" spc="7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need</a:t>
            </a:r>
            <a:r>
              <a:rPr kumimoji="0" lang="en-US" sz="2000" b="0" i="0" u="none" strike="noStrike" kern="1200" cap="none" spc="55" normalizeH="0" baseline="0" noProof="0" dirty="0">
                <a:ln>
                  <a:noFill/>
                </a:ln>
                <a:solidFill>
                  <a:srgbClr val="FFFFFF"/>
                </a:solidFill>
                <a:effectLst/>
                <a:uLnTx/>
                <a:uFillTx/>
                <a:latin typeface="Calibri"/>
                <a:ea typeface="+mn-ea"/>
                <a:cs typeface="Calibri"/>
              </a:rPr>
              <a:t> </a:t>
            </a:r>
            <a:r>
              <a:rPr kumimoji="0" lang="en-US" sz="2000" b="0" i="0" u="none" strike="noStrike" kern="1200" cap="none" spc="0" normalizeH="0" baseline="0" noProof="0" dirty="0">
                <a:ln>
                  <a:noFill/>
                </a:ln>
                <a:solidFill>
                  <a:srgbClr val="FFFFFF"/>
                </a:solidFill>
                <a:effectLst/>
                <a:uLnTx/>
                <a:uFillTx/>
                <a:latin typeface="Calibri"/>
                <a:ea typeface="+mn-ea"/>
                <a:cs typeface="Calibri"/>
              </a:rPr>
              <a:t>to</a:t>
            </a:r>
            <a:r>
              <a:rPr kumimoji="0" lang="en-US" sz="2000" b="0" i="0" u="none" strike="noStrike" kern="1200" cap="none" spc="60" normalizeH="0" baseline="0" noProof="0" dirty="0">
                <a:ln>
                  <a:noFill/>
                </a:ln>
                <a:solidFill>
                  <a:srgbClr val="FFFFFF"/>
                </a:solidFill>
                <a:effectLst/>
                <a:uLnTx/>
                <a:uFillTx/>
                <a:latin typeface="Calibri"/>
                <a:ea typeface="+mn-ea"/>
                <a:cs typeface="Calibri"/>
              </a:rPr>
              <a:t> </a:t>
            </a:r>
            <a:r>
              <a:rPr kumimoji="0" lang="en-US" sz="2000" b="0" i="0" u="none" strike="noStrike" kern="1200" cap="none" spc="-11" normalizeH="0" baseline="0" noProof="0" dirty="0">
                <a:ln>
                  <a:noFill/>
                </a:ln>
                <a:solidFill>
                  <a:srgbClr val="FFFFFF"/>
                </a:solidFill>
                <a:effectLst/>
                <a:uLnTx/>
                <a:uFillTx/>
                <a:latin typeface="Calibri"/>
                <a:ea typeface="+mn-ea"/>
                <a:cs typeface="Calibri"/>
              </a:rPr>
              <a:t>prosper.</a:t>
            </a:r>
            <a:endParaRPr kumimoji="0" lang="en-US"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Slide Number Placeholder 11">
            <a:extLst>
              <a:ext uri="{FF2B5EF4-FFF2-40B4-BE49-F238E27FC236}">
                <a16:creationId xmlns:a16="http://schemas.microsoft.com/office/drawing/2014/main" id="{8DFE3A53-14AC-2388-3D4E-DDEA728961A5}"/>
              </a:ext>
            </a:extLst>
          </p:cNvPr>
          <p:cNvSpPr>
            <a:spLocks noGrp="1"/>
          </p:cNvSpPr>
          <p:nvPr>
            <p:ph type="sldNum" sz="quarter" idx="12"/>
          </p:nvPr>
        </p:nvSpPr>
        <p:spPr>
          <a:xfrm>
            <a:off x="11029950" y="6356350"/>
            <a:ext cx="323850" cy="365125"/>
          </a:xfrm>
        </p:spPr>
        <p:txBody>
          <a:bodyPr/>
          <a:lstStyle/>
          <a:p>
            <a:fld id="{262BAFDC-492D-CB4D-B02A-4A44B4604C8A}" type="slidenum">
              <a:rPr lang="en-US" sz="1400" smtClean="0">
                <a:solidFill>
                  <a:schemeClr val="bg1"/>
                </a:solidFill>
              </a:rPr>
              <a:t>2</a:t>
            </a:fld>
            <a:endParaRPr lang="en-US" sz="1400" dirty="0">
              <a:solidFill>
                <a:schemeClr val="bg1"/>
              </a:solidFill>
            </a:endParaRPr>
          </a:p>
        </p:txBody>
      </p:sp>
    </p:spTree>
    <p:extLst>
      <p:ext uri="{BB962C8B-B14F-4D97-AF65-F5344CB8AC3E}">
        <p14:creationId xmlns:p14="http://schemas.microsoft.com/office/powerpoint/2010/main" val="3202393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D34D-48A0-D431-9C73-FCC2F397830C}"/>
              </a:ext>
            </a:extLst>
          </p:cNvPr>
          <p:cNvSpPr>
            <a:spLocks noGrp="1"/>
          </p:cNvSpPr>
          <p:nvPr>
            <p:ph type="ctrTitle"/>
          </p:nvPr>
        </p:nvSpPr>
        <p:spPr>
          <a:xfrm>
            <a:off x="1524000" y="-581891"/>
            <a:ext cx="9144000" cy="493294"/>
          </a:xfrm>
        </p:spPr>
        <p:txBody>
          <a:bodyPr vert="horz" lIns="91440" tIns="45720" rIns="91440" bIns="45720" rtlCol="0" anchor="b">
            <a:normAutofit/>
          </a:bodyPr>
          <a:lstStyle/>
          <a:p>
            <a:r>
              <a:rPr lang="en-US" sz="1800" dirty="0">
                <a:solidFill>
                  <a:schemeClr val="tx2">
                    <a:lumMod val="10000"/>
                    <a:lumOff val="90000"/>
                  </a:schemeClr>
                </a:solidFill>
              </a:rPr>
              <a:t>Project funded by a Rural Economic Development Loan</a:t>
            </a:r>
          </a:p>
        </p:txBody>
      </p:sp>
      <p:pic>
        <p:nvPicPr>
          <p:cNvPr id="10" name="Picture 9" descr="Photo of a man in front of an industrial machine.">
            <a:extLst>
              <a:ext uri="{FF2B5EF4-FFF2-40B4-BE49-F238E27FC236}">
                <a16:creationId xmlns:a16="http://schemas.microsoft.com/office/drawing/2014/main" id="{1075DAC4-F55B-4B98-9DB9-08C816BE6FFD}"/>
              </a:ext>
            </a:extLst>
          </p:cNvPr>
          <p:cNvPicPr/>
          <p:nvPr/>
        </p:nvPicPr>
        <p:blipFill rotWithShape="1">
          <a:blip r:embed="rId3">
            <a:extLst>
              <a:ext uri="{28A0092B-C50C-407E-A947-70E740481C1C}">
                <a14:useLocalDpi xmlns:a14="http://schemas.microsoft.com/office/drawing/2010/main" val="0"/>
              </a:ext>
            </a:extLst>
          </a:blip>
          <a:srcRect t="-4794" b="25921"/>
          <a:stretch/>
        </p:blipFill>
        <p:spPr bwMode="auto">
          <a:xfrm>
            <a:off x="0" y="470010"/>
            <a:ext cx="12192000" cy="638799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E4904497-F4A2-492E-A5D3-AAD467FECE71}"/>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9" name="Rectangle 8">
              <a:extLst>
                <a:ext uri="{FF2B5EF4-FFF2-40B4-BE49-F238E27FC236}">
                  <a16:creationId xmlns:a16="http://schemas.microsoft.com/office/drawing/2014/main" id="{7B9C2FA1-031E-42A4-BA7B-927E2B47A687}"/>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C29427A-E4A2-413D-B007-DAFBD32D9CDA}"/>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473503" y="470010"/>
            <a:ext cx="5161753"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Percival Scientific, Iowa</a:t>
            </a:r>
          </a:p>
          <a:p>
            <a:r>
              <a:rPr lang="en-US" sz="2000" dirty="0">
                <a:solidFill>
                  <a:schemeClr val="bg1"/>
                </a:solidFill>
                <a:latin typeface="Source Sans Pro Light" panose="020B0403030403020204" pitchFamily="34" charset="0"/>
              </a:rPr>
              <a:t>$2 Million Rural Economic Development Loans </a:t>
            </a:r>
          </a:p>
        </p:txBody>
      </p:sp>
      <p:sp>
        <p:nvSpPr>
          <p:cNvPr id="5" name="Slide Number Placeholder 4">
            <a:extLst>
              <a:ext uri="{FF2B5EF4-FFF2-40B4-BE49-F238E27FC236}">
                <a16:creationId xmlns:a16="http://schemas.microsoft.com/office/drawing/2014/main" id="{8C22203D-2430-BDB6-BAC1-619FDA84D475}"/>
              </a:ext>
            </a:extLst>
          </p:cNvPr>
          <p:cNvSpPr>
            <a:spLocks noGrp="1"/>
          </p:cNvSpPr>
          <p:nvPr>
            <p:ph type="sldNum" sz="quarter" idx="12"/>
          </p:nvPr>
        </p:nvSpPr>
        <p:spPr>
          <a:xfrm>
            <a:off x="10877550" y="6356350"/>
            <a:ext cx="476250" cy="365125"/>
          </a:xfrm>
        </p:spPr>
        <p:txBody>
          <a:bodyPr/>
          <a:lstStyle/>
          <a:p>
            <a:fld id="{9E7EA72C-7BB9-4B63-B86A-AF6EBEFF7647}" type="slidenum">
              <a:rPr lang="en-US" sz="1400" smtClean="0">
                <a:solidFill>
                  <a:schemeClr val="bg1"/>
                </a:solidFill>
              </a:rPr>
              <a:t>20</a:t>
            </a:fld>
            <a:endParaRPr lang="en-US" sz="1400" dirty="0">
              <a:solidFill>
                <a:schemeClr val="bg1"/>
              </a:solidFill>
            </a:endParaRPr>
          </a:p>
        </p:txBody>
      </p:sp>
    </p:spTree>
    <p:extLst>
      <p:ext uri="{BB962C8B-B14F-4D97-AF65-F5344CB8AC3E}">
        <p14:creationId xmlns:p14="http://schemas.microsoft.com/office/powerpoint/2010/main" val="961970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7349-6D41-BAB1-9A5E-DE35A6023E7A}"/>
              </a:ext>
            </a:extLst>
          </p:cNvPr>
          <p:cNvSpPr>
            <a:spLocks noGrp="1"/>
          </p:cNvSpPr>
          <p:nvPr>
            <p:ph type="ctrTitle"/>
          </p:nvPr>
        </p:nvSpPr>
        <p:spPr>
          <a:xfrm>
            <a:off x="1524000" y="-648171"/>
            <a:ext cx="9144000" cy="539181"/>
          </a:xfrm>
        </p:spPr>
        <p:txBody>
          <a:bodyPr vert="horz" lIns="91440" tIns="45720" rIns="91440" bIns="45720" rtlCol="0" anchor="b">
            <a:normAutofit/>
          </a:bodyPr>
          <a:lstStyle/>
          <a:p>
            <a:r>
              <a:rPr lang="en-US" sz="1800" dirty="0">
                <a:solidFill>
                  <a:schemeClr val="tx2">
                    <a:lumMod val="10000"/>
                    <a:lumOff val="90000"/>
                  </a:schemeClr>
                </a:solidFill>
              </a:rPr>
              <a:t>Project funded by a Community Facilities Loan</a:t>
            </a:r>
          </a:p>
        </p:txBody>
      </p:sp>
      <p:pic>
        <p:nvPicPr>
          <p:cNvPr id="8" name="Picture 7" descr="Photo of two helicopters on a pad.">
            <a:extLst>
              <a:ext uri="{FF2B5EF4-FFF2-40B4-BE49-F238E27FC236}">
                <a16:creationId xmlns:a16="http://schemas.microsoft.com/office/drawing/2014/main" id="{7F81E352-A00F-4352-AD6C-01CD93AA3120}"/>
              </a:ext>
            </a:extLst>
          </p:cNvPr>
          <p:cNvPicPr>
            <a:picLocks noChangeAspect="1"/>
          </p:cNvPicPr>
          <p:nvPr/>
        </p:nvPicPr>
        <p:blipFill rotWithShape="1">
          <a:blip r:embed="rId3">
            <a:extLst>
              <a:ext uri="{28A0092B-C50C-407E-A947-70E740481C1C}">
                <a14:useLocalDpi xmlns:a14="http://schemas.microsoft.com/office/drawing/2010/main" val="0"/>
              </a:ext>
            </a:extLst>
          </a:blip>
          <a:srcRect t="4458" b="10891"/>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556A89B-5AC9-44F3-88FE-9D7A77BCAF7E}"/>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10" name="Rectangle 9">
              <a:extLst>
                <a:ext uri="{FF2B5EF4-FFF2-40B4-BE49-F238E27FC236}">
                  <a16:creationId xmlns:a16="http://schemas.microsoft.com/office/drawing/2014/main" id="{D4D20CDB-AE45-40A3-A056-2B602537BE07}"/>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F511A67-1E76-4728-B8DF-D919E78CF972}"/>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493486" y="387754"/>
            <a:ext cx="5194933"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Mercy Flight Western, New York</a:t>
            </a:r>
          </a:p>
          <a:p>
            <a:r>
              <a:rPr lang="en-US" sz="2000" dirty="0">
                <a:solidFill>
                  <a:schemeClr val="bg1"/>
                </a:solidFill>
                <a:latin typeface="Source Sans Pro Light" panose="020B0403030403020204" pitchFamily="34" charset="0"/>
              </a:rPr>
              <a:t>$23 million Community Facilities Loan</a:t>
            </a:r>
          </a:p>
        </p:txBody>
      </p:sp>
      <p:sp>
        <p:nvSpPr>
          <p:cNvPr id="5" name="Slide Number Placeholder 4">
            <a:extLst>
              <a:ext uri="{FF2B5EF4-FFF2-40B4-BE49-F238E27FC236}">
                <a16:creationId xmlns:a16="http://schemas.microsoft.com/office/drawing/2014/main" id="{DD7B7E5D-E03C-31E3-0186-0F68EF1EF05D}"/>
              </a:ext>
            </a:extLst>
          </p:cNvPr>
          <p:cNvSpPr>
            <a:spLocks noGrp="1"/>
          </p:cNvSpPr>
          <p:nvPr>
            <p:ph type="sldNum" sz="quarter" idx="12"/>
          </p:nvPr>
        </p:nvSpPr>
        <p:spPr>
          <a:xfrm>
            <a:off x="10915650" y="6356350"/>
            <a:ext cx="438150" cy="365125"/>
          </a:xfrm>
        </p:spPr>
        <p:txBody>
          <a:bodyPr/>
          <a:lstStyle/>
          <a:p>
            <a:fld id="{9E7EA72C-7BB9-4B63-B86A-AF6EBEFF7647}" type="slidenum">
              <a:rPr lang="en-US" sz="1400" smtClean="0">
                <a:solidFill>
                  <a:schemeClr val="bg1"/>
                </a:solidFill>
              </a:rPr>
              <a:t>21</a:t>
            </a:fld>
            <a:endParaRPr lang="en-US" sz="1400" dirty="0">
              <a:solidFill>
                <a:schemeClr val="bg1"/>
              </a:solidFill>
            </a:endParaRPr>
          </a:p>
        </p:txBody>
      </p:sp>
    </p:spTree>
    <p:extLst>
      <p:ext uri="{BB962C8B-B14F-4D97-AF65-F5344CB8AC3E}">
        <p14:creationId xmlns:p14="http://schemas.microsoft.com/office/powerpoint/2010/main" val="3482861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9E48-6870-339B-D48C-955DB381E9C7}"/>
              </a:ext>
            </a:extLst>
          </p:cNvPr>
          <p:cNvSpPr>
            <a:spLocks noGrp="1"/>
          </p:cNvSpPr>
          <p:nvPr>
            <p:ph type="ctrTitle"/>
          </p:nvPr>
        </p:nvSpPr>
        <p:spPr>
          <a:xfrm>
            <a:off x="1524000" y="-558141"/>
            <a:ext cx="9144000" cy="466037"/>
          </a:xfrm>
        </p:spPr>
        <p:txBody>
          <a:bodyPr vert="horz" lIns="91440" tIns="45720" rIns="91440" bIns="45720" rtlCol="0" anchor="b">
            <a:normAutofit/>
          </a:bodyPr>
          <a:lstStyle/>
          <a:p>
            <a:r>
              <a:rPr lang="en-US" sz="1800" dirty="0">
                <a:solidFill>
                  <a:schemeClr val="tx2">
                    <a:lumMod val="10000"/>
                    <a:lumOff val="90000"/>
                  </a:schemeClr>
                </a:solidFill>
              </a:rPr>
              <a:t>Project funded by a Community Facilities Direct Loan</a:t>
            </a:r>
          </a:p>
        </p:txBody>
      </p:sp>
      <p:pic>
        <p:nvPicPr>
          <p:cNvPr id="8" name="Picture 7" descr="Two photos, one of a woman posting in front of a cabinet filled with arts and crafts items, the other of two middle-aged men talking in a room.">
            <a:extLst>
              <a:ext uri="{FF2B5EF4-FFF2-40B4-BE49-F238E27FC236}">
                <a16:creationId xmlns:a16="http://schemas.microsoft.com/office/drawing/2014/main" id="{7F81E352-A00F-4352-AD6C-01CD93AA3120}"/>
              </a:ext>
            </a:extLst>
          </p:cNvPr>
          <p:cNvPicPr>
            <a:picLocks noChangeAspect="1"/>
          </p:cNvPicPr>
          <p:nvPr/>
        </p:nvPicPr>
        <p:blipFill rotWithShape="1">
          <a:blip r:embed="rId3"/>
          <a:srcRect l="5791" b="6633"/>
          <a:stretch/>
        </p:blipFill>
        <p:spPr>
          <a:xfrm>
            <a:off x="0" y="413659"/>
            <a:ext cx="12192001" cy="6444341"/>
          </a:xfrm>
          <a:prstGeom prst="rect">
            <a:avLst/>
          </a:prstGeom>
        </p:spPr>
      </p:pic>
      <p:grpSp>
        <p:nvGrpSpPr>
          <p:cNvPr id="9" name="Group 8">
            <a:extLst>
              <a:ext uri="{FF2B5EF4-FFF2-40B4-BE49-F238E27FC236}">
                <a16:creationId xmlns:a16="http://schemas.microsoft.com/office/drawing/2014/main" id="{ACD6C123-2C9D-47B4-B14A-51514F3A597C}"/>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10" name="Rectangle 9">
              <a:extLst>
                <a:ext uri="{FF2B5EF4-FFF2-40B4-BE49-F238E27FC236}">
                  <a16:creationId xmlns:a16="http://schemas.microsoft.com/office/drawing/2014/main" id="{4463D689-192A-4588-A262-4CAF8BC8AD61}"/>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B5E65EF-C586-4BF1-8E8C-4E14832B9058}"/>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432280" y="442753"/>
            <a:ext cx="7393283"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Welcome Home Alliance for Veterans, Colorado</a:t>
            </a:r>
          </a:p>
          <a:p>
            <a:r>
              <a:rPr lang="en-US" sz="2000" dirty="0">
                <a:solidFill>
                  <a:schemeClr val="bg1"/>
                </a:solidFill>
                <a:latin typeface="Source Sans Pro Light" panose="020B0403030403020204" pitchFamily="34" charset="0"/>
              </a:rPr>
              <a:t>$528,000 Community Facilities Direct Loan</a:t>
            </a:r>
          </a:p>
        </p:txBody>
      </p:sp>
      <p:pic>
        <p:nvPicPr>
          <p:cNvPr id="3" name="Picture 2" descr="picture showing two men in a room talking to each other and a woman standing in the background looking at books">
            <a:extLst>
              <a:ext uri="{FF2B5EF4-FFF2-40B4-BE49-F238E27FC236}">
                <a16:creationId xmlns:a16="http://schemas.microsoft.com/office/drawing/2014/main" id="{D16D1259-DBDA-4C19-9809-6383B75893BE}"/>
              </a:ext>
            </a:extLst>
          </p:cNvPr>
          <p:cNvPicPr>
            <a:picLocks noChangeAspect="1"/>
          </p:cNvPicPr>
          <p:nvPr/>
        </p:nvPicPr>
        <p:blipFill rotWithShape="1">
          <a:blip r:embed="rId5"/>
          <a:srcRect t="2263" b="24567"/>
          <a:stretch/>
        </p:blipFill>
        <p:spPr>
          <a:xfrm>
            <a:off x="6951746" y="1716505"/>
            <a:ext cx="5240254" cy="5141495"/>
          </a:xfrm>
          <a:prstGeom prst="rect">
            <a:avLst/>
          </a:prstGeom>
        </p:spPr>
      </p:pic>
      <p:cxnSp>
        <p:nvCxnSpPr>
          <p:cNvPr id="5" name="Straight Connector 4" descr="picture showing three people standing in a room and talking to each other">
            <a:extLst>
              <a:ext uri="{FF2B5EF4-FFF2-40B4-BE49-F238E27FC236}">
                <a16:creationId xmlns:a16="http://schemas.microsoft.com/office/drawing/2014/main" id="{32F43B8C-1BE0-4052-8C62-AC06E67A505A}"/>
              </a:ext>
            </a:extLst>
          </p:cNvPr>
          <p:cNvCxnSpPr/>
          <p:nvPr/>
        </p:nvCxnSpPr>
        <p:spPr>
          <a:xfrm>
            <a:off x="6951746" y="1716505"/>
            <a:ext cx="0" cy="5141495"/>
          </a:xfrm>
          <a:prstGeom prst="line">
            <a:avLst/>
          </a:prstGeom>
          <a:ln/>
        </p:spPr>
        <p:style>
          <a:lnRef idx="3">
            <a:schemeClr val="dk1"/>
          </a:lnRef>
          <a:fillRef idx="0">
            <a:schemeClr val="dk1"/>
          </a:fillRef>
          <a:effectRef idx="2">
            <a:schemeClr val="dk1"/>
          </a:effectRef>
          <a:fontRef idx="minor">
            <a:schemeClr val="tx1"/>
          </a:fontRef>
        </p:style>
      </p:cxnSp>
      <p:sp>
        <p:nvSpPr>
          <p:cNvPr id="7" name="Slide Number Placeholder 6">
            <a:extLst>
              <a:ext uri="{FF2B5EF4-FFF2-40B4-BE49-F238E27FC236}">
                <a16:creationId xmlns:a16="http://schemas.microsoft.com/office/drawing/2014/main" id="{1012AF3C-3F50-E37B-A7C5-3C944E8DF676}"/>
              </a:ext>
            </a:extLst>
          </p:cNvPr>
          <p:cNvSpPr>
            <a:spLocks noGrp="1"/>
          </p:cNvSpPr>
          <p:nvPr>
            <p:ph type="sldNum" sz="quarter" idx="12"/>
          </p:nvPr>
        </p:nvSpPr>
        <p:spPr>
          <a:xfrm>
            <a:off x="10934700" y="6356350"/>
            <a:ext cx="419099" cy="365125"/>
          </a:xfrm>
        </p:spPr>
        <p:txBody>
          <a:bodyPr/>
          <a:lstStyle/>
          <a:p>
            <a:fld id="{9E7EA72C-7BB9-4B63-B86A-AF6EBEFF7647}" type="slidenum">
              <a:rPr lang="en-US" sz="1400" smtClean="0">
                <a:solidFill>
                  <a:schemeClr val="bg1"/>
                </a:solidFill>
              </a:rPr>
              <a:t>22</a:t>
            </a:fld>
            <a:endParaRPr lang="en-US" sz="1400" dirty="0">
              <a:solidFill>
                <a:schemeClr val="bg1"/>
              </a:solidFill>
            </a:endParaRPr>
          </a:p>
        </p:txBody>
      </p:sp>
    </p:spTree>
    <p:extLst>
      <p:ext uri="{BB962C8B-B14F-4D97-AF65-F5344CB8AC3E}">
        <p14:creationId xmlns:p14="http://schemas.microsoft.com/office/powerpoint/2010/main" val="226353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8D79A-A179-973E-51A6-4ABF83F9B594}"/>
              </a:ext>
            </a:extLst>
          </p:cNvPr>
          <p:cNvSpPr>
            <a:spLocks noGrp="1"/>
          </p:cNvSpPr>
          <p:nvPr>
            <p:ph type="ctrTitle"/>
          </p:nvPr>
        </p:nvSpPr>
        <p:spPr>
          <a:xfrm>
            <a:off x="1523999" y="-442755"/>
            <a:ext cx="9144000" cy="419579"/>
          </a:xfrm>
        </p:spPr>
        <p:txBody>
          <a:bodyPr vert="horz" lIns="91440" tIns="45720" rIns="91440" bIns="45720" rtlCol="0" anchor="b">
            <a:normAutofit/>
          </a:bodyPr>
          <a:lstStyle/>
          <a:p>
            <a:r>
              <a:rPr lang="en-US" sz="1800" dirty="0">
                <a:solidFill>
                  <a:schemeClr val="tx2">
                    <a:lumMod val="10000"/>
                    <a:lumOff val="90000"/>
                  </a:schemeClr>
                </a:solidFill>
              </a:rPr>
              <a:t>Project funded by a ReConnect Grant</a:t>
            </a:r>
          </a:p>
        </p:txBody>
      </p:sp>
      <p:grpSp>
        <p:nvGrpSpPr>
          <p:cNvPr id="9" name="Group 8">
            <a:extLst>
              <a:ext uri="{FF2B5EF4-FFF2-40B4-BE49-F238E27FC236}">
                <a16:creationId xmlns:a16="http://schemas.microsoft.com/office/drawing/2014/main" id="{C949FECD-517F-4AEC-BB1F-135D7F5BBA33}"/>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10" name="Rectangle 9">
              <a:extLst>
                <a:ext uri="{FF2B5EF4-FFF2-40B4-BE49-F238E27FC236}">
                  <a16:creationId xmlns:a16="http://schemas.microsoft.com/office/drawing/2014/main" id="{E5D983E1-B8B6-4537-B1D8-1CDD51211EFC}"/>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04C6F76-70D9-4356-BC0D-60E82A1A1B1D}"/>
                </a:ext>
              </a:extLst>
            </p:cNvPr>
            <p:cNvPicPr>
              <a:picLocks noChangeAspect="1"/>
            </p:cNvPicPr>
            <p:nvPr/>
          </p:nvPicPr>
          <p:blipFill rotWithShape="1">
            <a:blip r:embed="rId3">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546699" y="442753"/>
            <a:ext cx="5915062"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A Moment of Freedom, North Dakota</a:t>
            </a:r>
          </a:p>
          <a:p>
            <a:r>
              <a:rPr lang="en-US" sz="2000" dirty="0">
                <a:solidFill>
                  <a:schemeClr val="bg1"/>
                </a:solidFill>
                <a:latin typeface="Source Sans Pro Light" panose="020B0403030403020204" pitchFamily="34" charset="0"/>
              </a:rPr>
              <a:t>ReConnect Grant</a:t>
            </a:r>
          </a:p>
        </p:txBody>
      </p:sp>
      <p:pic>
        <p:nvPicPr>
          <p:cNvPr id="8" name="Picture 7" descr="Two photos, one of a child on a horse, with three women standing, the other of a woman posing with a horse.">
            <a:extLst>
              <a:ext uri="{FF2B5EF4-FFF2-40B4-BE49-F238E27FC236}">
                <a16:creationId xmlns:a16="http://schemas.microsoft.com/office/drawing/2014/main" id="{7F81E352-A00F-4352-AD6C-01CD93AA3120}"/>
              </a:ext>
            </a:extLst>
          </p:cNvPr>
          <p:cNvPicPr>
            <a:picLocks noChangeAspect="1"/>
          </p:cNvPicPr>
          <p:nvPr/>
        </p:nvPicPr>
        <p:blipFill rotWithShape="1">
          <a:blip r:embed="rId4"/>
          <a:srcRect l="23595" t="10317" r="22618" b="14713"/>
          <a:stretch/>
        </p:blipFill>
        <p:spPr>
          <a:xfrm>
            <a:off x="0" y="1716503"/>
            <a:ext cx="7588103" cy="5141497"/>
          </a:xfrm>
          <a:prstGeom prst="rect">
            <a:avLst/>
          </a:prstGeom>
        </p:spPr>
      </p:pic>
      <p:sp>
        <p:nvSpPr>
          <p:cNvPr id="3" name="TextBox 2">
            <a:extLst>
              <a:ext uri="{FF2B5EF4-FFF2-40B4-BE49-F238E27FC236}">
                <a16:creationId xmlns:a16="http://schemas.microsoft.com/office/drawing/2014/main" id="{55584AC1-9AFF-4ACC-949F-274E024589C1}"/>
              </a:ext>
            </a:extLst>
          </p:cNvPr>
          <p:cNvSpPr txBox="1"/>
          <p:nvPr/>
        </p:nvSpPr>
        <p:spPr>
          <a:xfrm>
            <a:off x="4111382" y="6202461"/>
            <a:ext cx="3476721" cy="307777"/>
          </a:xfrm>
          <a:prstGeom prst="rect">
            <a:avLst/>
          </a:prstGeom>
          <a:solidFill>
            <a:srgbClr val="16254C"/>
          </a:solid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Photos courtesy of A Moment of Freedom</a:t>
            </a:r>
          </a:p>
        </p:txBody>
      </p:sp>
      <p:pic>
        <p:nvPicPr>
          <p:cNvPr id="5" name="Picture 4" descr="picture of a woman standing next to a horse">
            <a:extLst>
              <a:ext uri="{FF2B5EF4-FFF2-40B4-BE49-F238E27FC236}">
                <a16:creationId xmlns:a16="http://schemas.microsoft.com/office/drawing/2014/main" id="{B6490D3E-922F-4DCE-880F-81DBF3D70AF9}"/>
              </a:ext>
            </a:extLst>
          </p:cNvPr>
          <p:cNvPicPr>
            <a:picLocks noChangeAspect="1"/>
          </p:cNvPicPr>
          <p:nvPr/>
        </p:nvPicPr>
        <p:blipFill rotWithShape="1">
          <a:blip r:embed="rId5"/>
          <a:srcRect l="-3112" r="10176"/>
          <a:stretch/>
        </p:blipFill>
        <p:spPr>
          <a:xfrm>
            <a:off x="7413674" y="1716505"/>
            <a:ext cx="4778326" cy="5141495"/>
          </a:xfrm>
          <a:prstGeom prst="rect">
            <a:avLst/>
          </a:prstGeom>
        </p:spPr>
      </p:pic>
      <p:sp>
        <p:nvSpPr>
          <p:cNvPr id="12" name="Slide Number Placeholder 11">
            <a:extLst>
              <a:ext uri="{FF2B5EF4-FFF2-40B4-BE49-F238E27FC236}">
                <a16:creationId xmlns:a16="http://schemas.microsoft.com/office/drawing/2014/main" id="{40BCD936-0CCB-FAD3-F34A-6DE0491F4F1B}"/>
              </a:ext>
            </a:extLst>
          </p:cNvPr>
          <p:cNvSpPr>
            <a:spLocks noGrp="1"/>
          </p:cNvSpPr>
          <p:nvPr>
            <p:ph type="sldNum" sz="quarter" idx="12"/>
          </p:nvPr>
        </p:nvSpPr>
        <p:spPr>
          <a:xfrm>
            <a:off x="10890396" y="6356350"/>
            <a:ext cx="463404" cy="365125"/>
          </a:xfrm>
        </p:spPr>
        <p:txBody>
          <a:bodyPr/>
          <a:lstStyle/>
          <a:p>
            <a:fld id="{9E7EA72C-7BB9-4B63-B86A-AF6EBEFF7647}" type="slidenum">
              <a:rPr lang="en-US" sz="1400" smtClean="0">
                <a:solidFill>
                  <a:schemeClr val="bg1"/>
                </a:solidFill>
              </a:rPr>
              <a:t>23</a:t>
            </a:fld>
            <a:endParaRPr lang="en-US" sz="1400" dirty="0">
              <a:solidFill>
                <a:schemeClr val="bg1"/>
              </a:solidFill>
            </a:endParaRPr>
          </a:p>
        </p:txBody>
      </p:sp>
    </p:spTree>
    <p:extLst>
      <p:ext uri="{BB962C8B-B14F-4D97-AF65-F5344CB8AC3E}">
        <p14:creationId xmlns:p14="http://schemas.microsoft.com/office/powerpoint/2010/main" val="3180313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83FF-F22A-EC9A-B46A-5A93681ECCB9}"/>
              </a:ext>
            </a:extLst>
          </p:cNvPr>
          <p:cNvSpPr>
            <a:spLocks noGrp="1"/>
          </p:cNvSpPr>
          <p:nvPr>
            <p:ph type="ctrTitle"/>
          </p:nvPr>
        </p:nvSpPr>
        <p:spPr>
          <a:xfrm>
            <a:off x="1666504" y="-568644"/>
            <a:ext cx="9144000" cy="568643"/>
          </a:xfrm>
        </p:spPr>
        <p:txBody>
          <a:bodyPr vert="horz" lIns="91440" tIns="45720" rIns="91440" bIns="45720" rtlCol="0" anchor="b">
            <a:normAutofit/>
          </a:bodyPr>
          <a:lstStyle/>
          <a:p>
            <a:r>
              <a:rPr lang="en-US" sz="1800" dirty="0">
                <a:solidFill>
                  <a:schemeClr val="tx2">
                    <a:lumMod val="10000"/>
                    <a:lumOff val="90000"/>
                  </a:schemeClr>
                </a:solidFill>
              </a:rPr>
              <a:t>Family home funded by a Single Family Housing Direct Loan</a:t>
            </a:r>
          </a:p>
        </p:txBody>
      </p:sp>
      <p:pic>
        <p:nvPicPr>
          <p:cNvPr id="8" name="Picture 7" descr="Photo of a young mother and two children in front of their house, holding a sign that says &quot;Welcome&quot;.">
            <a:extLst>
              <a:ext uri="{FF2B5EF4-FFF2-40B4-BE49-F238E27FC236}">
                <a16:creationId xmlns:a16="http://schemas.microsoft.com/office/drawing/2014/main" id="{7F81E352-A00F-4352-AD6C-01CD93AA3120}"/>
              </a:ext>
            </a:extLst>
          </p:cNvPr>
          <p:cNvPicPr>
            <a:picLocks noChangeAspect="1"/>
          </p:cNvPicPr>
          <p:nvPr/>
        </p:nvPicPr>
        <p:blipFill rotWithShape="1">
          <a:blip r:embed="rId3"/>
          <a:srcRect t="12155" b="17468"/>
          <a:stretch/>
        </p:blipFill>
        <p:spPr>
          <a:xfrm>
            <a:off x="0" y="1137783"/>
            <a:ext cx="12192000" cy="5720217"/>
          </a:xfrm>
          <a:prstGeom prst="rect">
            <a:avLst/>
          </a:prstGeom>
        </p:spPr>
      </p:pic>
      <p:grpSp>
        <p:nvGrpSpPr>
          <p:cNvPr id="9" name="Group 8">
            <a:extLst>
              <a:ext uri="{FF2B5EF4-FFF2-40B4-BE49-F238E27FC236}">
                <a16:creationId xmlns:a16="http://schemas.microsoft.com/office/drawing/2014/main" id="{CD3611A6-E964-4AA7-8E31-18639996218F}"/>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10" name="Rectangle 9">
              <a:extLst>
                <a:ext uri="{FF2B5EF4-FFF2-40B4-BE49-F238E27FC236}">
                  <a16:creationId xmlns:a16="http://schemas.microsoft.com/office/drawing/2014/main" id="{715EF6F2-E32A-48CC-9CE8-6A733F01CAEA}"/>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722136E-B32B-452F-863B-BEE9FCCA5874}"/>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463135" y="488920"/>
            <a:ext cx="4373026" cy="738664"/>
          </a:xfrm>
          <a:prstGeom prst="rect">
            <a:avLst/>
          </a:prstGeom>
          <a:noFill/>
        </p:spPr>
        <p:txBody>
          <a:bodyPr wrap="square" rtlCol="0">
            <a:spAutoFit/>
          </a:bodyPr>
          <a:lstStyle/>
          <a:p>
            <a:r>
              <a:rPr lang="en-US" sz="2400" dirty="0">
                <a:solidFill>
                  <a:schemeClr val="bg1"/>
                </a:solidFill>
                <a:latin typeface="Source Sans Pro Semibold" panose="020B0603030403020204" pitchFamily="34" charset="0"/>
              </a:rPr>
              <a:t>Desiree Thomas, Louisiana</a:t>
            </a:r>
          </a:p>
          <a:p>
            <a:r>
              <a:rPr lang="en-US" dirty="0">
                <a:solidFill>
                  <a:schemeClr val="bg1"/>
                </a:solidFill>
                <a:latin typeface="Source Sans Pro Light" panose="020B0403030403020204" pitchFamily="34" charset="0"/>
              </a:rPr>
              <a:t>$140,000 Single Family Housing Direct Loan</a:t>
            </a:r>
          </a:p>
        </p:txBody>
      </p:sp>
      <p:sp>
        <p:nvSpPr>
          <p:cNvPr id="5" name="Slide Number Placeholder 4">
            <a:extLst>
              <a:ext uri="{FF2B5EF4-FFF2-40B4-BE49-F238E27FC236}">
                <a16:creationId xmlns:a16="http://schemas.microsoft.com/office/drawing/2014/main" id="{1C8C5E84-B0F4-3D30-E0CB-E407161E380F}"/>
              </a:ext>
            </a:extLst>
          </p:cNvPr>
          <p:cNvSpPr>
            <a:spLocks noGrp="1"/>
          </p:cNvSpPr>
          <p:nvPr>
            <p:ph type="sldNum" sz="quarter" idx="12"/>
          </p:nvPr>
        </p:nvSpPr>
        <p:spPr>
          <a:xfrm>
            <a:off x="10896600" y="6356350"/>
            <a:ext cx="457200" cy="365125"/>
          </a:xfrm>
        </p:spPr>
        <p:txBody>
          <a:bodyPr/>
          <a:lstStyle/>
          <a:p>
            <a:fld id="{9E7EA72C-7BB9-4B63-B86A-AF6EBEFF7647}" type="slidenum">
              <a:rPr lang="en-US" sz="1400" smtClean="0">
                <a:solidFill>
                  <a:schemeClr val="bg1"/>
                </a:solidFill>
              </a:rPr>
              <a:t>24</a:t>
            </a:fld>
            <a:endParaRPr lang="en-US" sz="1400" dirty="0">
              <a:solidFill>
                <a:schemeClr val="bg1"/>
              </a:solidFill>
            </a:endParaRPr>
          </a:p>
        </p:txBody>
      </p:sp>
    </p:spTree>
    <p:extLst>
      <p:ext uri="{BB962C8B-B14F-4D97-AF65-F5344CB8AC3E}">
        <p14:creationId xmlns:p14="http://schemas.microsoft.com/office/powerpoint/2010/main" val="2036218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EE89-6E1A-2C80-8902-A05E26D4AD23}"/>
              </a:ext>
            </a:extLst>
          </p:cNvPr>
          <p:cNvSpPr>
            <a:spLocks noGrp="1"/>
          </p:cNvSpPr>
          <p:nvPr>
            <p:ph type="ctrTitle"/>
          </p:nvPr>
        </p:nvSpPr>
        <p:spPr>
          <a:xfrm>
            <a:off x="1642752" y="-546265"/>
            <a:ext cx="9144000" cy="495726"/>
          </a:xfrm>
        </p:spPr>
        <p:txBody>
          <a:bodyPr vert="horz" lIns="91440" tIns="45720" rIns="91440" bIns="45720" rtlCol="0" anchor="b">
            <a:normAutofit/>
          </a:bodyPr>
          <a:lstStyle/>
          <a:p>
            <a:r>
              <a:rPr lang="en-US" sz="1800" dirty="0">
                <a:solidFill>
                  <a:schemeClr val="tx2">
                    <a:lumMod val="10000"/>
                    <a:lumOff val="90000"/>
                  </a:schemeClr>
                </a:solidFill>
              </a:rPr>
              <a:t>Farming equipment funded through the ReConnect Program</a:t>
            </a:r>
          </a:p>
        </p:txBody>
      </p:sp>
      <p:pic>
        <p:nvPicPr>
          <p:cNvPr id="9" name="Picture 8" descr="Photo of three men and a woman standing in front of a large agricultural tractor.">
            <a:extLst>
              <a:ext uri="{FF2B5EF4-FFF2-40B4-BE49-F238E27FC236}">
                <a16:creationId xmlns:a16="http://schemas.microsoft.com/office/drawing/2014/main" id="{293E6952-8CB9-4677-9D9D-F023E3AA653F}"/>
              </a:ext>
            </a:extLst>
          </p:cNvPr>
          <p:cNvPicPr>
            <a:picLocks noChangeAspect="1"/>
          </p:cNvPicPr>
          <p:nvPr/>
        </p:nvPicPr>
        <p:blipFill rotWithShape="1">
          <a:blip r:embed="rId3"/>
          <a:srcRect l="289" t="-8157" r="289" b="24336"/>
          <a:stretch/>
        </p:blipFill>
        <p:spPr>
          <a:xfrm>
            <a:off x="1" y="0"/>
            <a:ext cx="12191999" cy="6858000"/>
          </a:xfrm>
          <a:prstGeom prst="rect">
            <a:avLst/>
          </a:prstGeom>
        </p:spPr>
      </p:pic>
      <p:grpSp>
        <p:nvGrpSpPr>
          <p:cNvPr id="8" name="Group 7">
            <a:extLst>
              <a:ext uri="{FF2B5EF4-FFF2-40B4-BE49-F238E27FC236}">
                <a16:creationId xmlns:a16="http://schemas.microsoft.com/office/drawing/2014/main" id="{53EBBA0F-60D2-4CB6-9B0E-035B2652BF21}"/>
              </a:ext>
              <a:ext uri="{C183D7F6-B498-43B3-948B-1728B52AA6E4}">
                <adec:decorative xmlns:adec="http://schemas.microsoft.com/office/drawing/2017/decorative" val="1"/>
              </a:ext>
            </a:extLst>
          </p:cNvPr>
          <p:cNvGrpSpPr/>
          <p:nvPr/>
        </p:nvGrpSpPr>
        <p:grpSpPr>
          <a:xfrm>
            <a:off x="0" y="0"/>
            <a:ext cx="12192000" cy="1716505"/>
            <a:chOff x="0" y="0"/>
            <a:chExt cx="12192000" cy="1716505"/>
          </a:xfrm>
        </p:grpSpPr>
        <p:sp>
          <p:nvSpPr>
            <p:cNvPr id="10" name="Rectangle 9">
              <a:extLst>
                <a:ext uri="{FF2B5EF4-FFF2-40B4-BE49-F238E27FC236}">
                  <a16:creationId xmlns:a16="http://schemas.microsoft.com/office/drawing/2014/main" id="{E717CD84-1A8A-4ACD-A3A1-FCB20ACF382E}"/>
                </a:ext>
              </a:extLst>
            </p:cNvPr>
            <p:cNvSpPr/>
            <p:nvPr/>
          </p:nvSpPr>
          <p:spPr>
            <a:xfrm>
              <a:off x="0" y="0"/>
              <a:ext cx="12192000" cy="1716505"/>
            </a:xfrm>
            <a:prstGeom prst="rect">
              <a:avLst/>
            </a:prstGeom>
            <a:solidFill>
              <a:srgbClr val="162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62251FC-9398-4490-8211-A33B8F7D5BC8}"/>
                </a:ext>
              </a:extLst>
            </p:cNvPr>
            <p:cNvPicPr>
              <a:picLocks noChangeAspect="1"/>
            </p:cNvPicPr>
            <p:nvPr/>
          </p:nvPicPr>
          <p:blipFill rotWithShape="1">
            <a:blip r:embed="rId4">
              <a:alphaModFix amt="13000"/>
            </a:blip>
            <a:srcRect l="7691" t="22660" r="5541" b="24631"/>
            <a:stretch/>
          </p:blipFill>
          <p:spPr>
            <a:xfrm flipH="1">
              <a:off x="7668126" y="0"/>
              <a:ext cx="4523874" cy="1716505"/>
            </a:xfrm>
            <a:prstGeom prst="rect">
              <a:avLst/>
            </a:prstGeom>
          </p:spPr>
        </p:pic>
      </p:grpSp>
      <p:sp>
        <p:nvSpPr>
          <p:cNvPr id="13" name="TextBox 12">
            <a:extLst>
              <a:ext uri="{FF2B5EF4-FFF2-40B4-BE49-F238E27FC236}">
                <a16:creationId xmlns:a16="http://schemas.microsoft.com/office/drawing/2014/main" id="{57CCE9BA-E893-4093-A68C-04FF4E9BEE8F}"/>
              </a:ext>
            </a:extLst>
          </p:cNvPr>
          <p:cNvSpPr txBox="1"/>
          <p:nvPr/>
        </p:nvSpPr>
        <p:spPr>
          <a:xfrm>
            <a:off x="410706" y="442753"/>
            <a:ext cx="5309374" cy="830997"/>
          </a:xfrm>
          <a:prstGeom prst="rect">
            <a:avLst/>
          </a:prstGeom>
          <a:noFill/>
        </p:spPr>
        <p:txBody>
          <a:bodyPr wrap="square" rtlCol="0">
            <a:spAutoFit/>
          </a:bodyPr>
          <a:lstStyle/>
          <a:p>
            <a:r>
              <a:rPr lang="en-US" sz="2800" dirty="0">
                <a:solidFill>
                  <a:schemeClr val="bg1"/>
                </a:solidFill>
                <a:latin typeface="Source Sans Pro Semibold" panose="020B0603030403020204" pitchFamily="34" charset="0"/>
              </a:rPr>
              <a:t>Till Family Farm, South  Carolina</a:t>
            </a:r>
          </a:p>
          <a:p>
            <a:r>
              <a:rPr lang="en-US" sz="2000" dirty="0">
                <a:solidFill>
                  <a:schemeClr val="bg1"/>
                </a:solidFill>
                <a:latin typeface="Source Sans Pro Light" panose="020B0403030403020204" pitchFamily="34" charset="0"/>
              </a:rPr>
              <a:t>ReConnect Program</a:t>
            </a:r>
          </a:p>
        </p:txBody>
      </p:sp>
      <p:sp>
        <p:nvSpPr>
          <p:cNvPr id="5" name="Slide Number Placeholder 4">
            <a:extLst>
              <a:ext uri="{FF2B5EF4-FFF2-40B4-BE49-F238E27FC236}">
                <a16:creationId xmlns:a16="http://schemas.microsoft.com/office/drawing/2014/main" id="{0347EB67-3E8C-3771-FC42-8105BD368CE1}"/>
              </a:ext>
            </a:extLst>
          </p:cNvPr>
          <p:cNvSpPr>
            <a:spLocks noGrp="1"/>
          </p:cNvSpPr>
          <p:nvPr>
            <p:ph type="sldNum" sz="quarter" idx="12"/>
          </p:nvPr>
        </p:nvSpPr>
        <p:spPr>
          <a:xfrm>
            <a:off x="10925174" y="6356350"/>
            <a:ext cx="428625" cy="365125"/>
          </a:xfrm>
        </p:spPr>
        <p:txBody>
          <a:bodyPr/>
          <a:lstStyle/>
          <a:p>
            <a:fld id="{9E7EA72C-7BB9-4B63-B86A-AF6EBEFF7647}" type="slidenum">
              <a:rPr lang="en-US" sz="1400" smtClean="0">
                <a:solidFill>
                  <a:schemeClr val="bg1"/>
                </a:solidFill>
              </a:rPr>
              <a:t>25</a:t>
            </a:fld>
            <a:endParaRPr lang="en-US" sz="1400" dirty="0">
              <a:solidFill>
                <a:schemeClr val="bg1"/>
              </a:solidFill>
            </a:endParaRPr>
          </a:p>
        </p:txBody>
      </p:sp>
    </p:spTree>
    <p:extLst>
      <p:ext uri="{BB962C8B-B14F-4D97-AF65-F5344CB8AC3E}">
        <p14:creationId xmlns:p14="http://schemas.microsoft.com/office/powerpoint/2010/main" val="243328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94631A-615B-2B27-3D33-7B856BDDA95F}"/>
              </a:ext>
            </a:extLst>
          </p:cNvPr>
          <p:cNvSpPr>
            <a:spLocks noGrp="1"/>
          </p:cNvSpPr>
          <p:nvPr>
            <p:ph type="title" idx="4294967295"/>
          </p:nvPr>
        </p:nvSpPr>
        <p:spPr>
          <a:xfrm>
            <a:off x="838200" y="-506413"/>
            <a:ext cx="10515600" cy="375537"/>
          </a:xfrm>
        </p:spPr>
        <p:txBody>
          <a:bodyPr vert="horz" lIns="91440" tIns="45720" rIns="91440" bIns="45720" rtlCol="0" anchor="b">
            <a:normAutofit/>
          </a:bodyPr>
          <a:lstStyle/>
          <a:p>
            <a:r>
              <a:rPr lang="en-US" sz="1800" dirty="0">
                <a:solidFill>
                  <a:schemeClr val="tx2">
                    <a:lumMod val="10000"/>
                    <a:lumOff val="90000"/>
                  </a:schemeClr>
                </a:solidFill>
              </a:rPr>
              <a:t>Final Presentation slide</a:t>
            </a:r>
          </a:p>
        </p:txBody>
      </p:sp>
      <p:pic>
        <p:nvPicPr>
          <p:cNvPr id="10242" name="Picture 2" descr="USDA Rural Development U.S. Department of Agricultu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3038475"/>
            <a:ext cx="41719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68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 name="Rectangle 1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988004" y="1704773"/>
            <a:ext cx="3488303" cy="3515814"/>
          </a:xfrm>
        </p:spPr>
        <p:txBody>
          <a:bodyPr vert="horz" lIns="91440" tIns="45720" rIns="91440" bIns="45720" rtlCol="0" anchor="ctr">
            <a:normAutofit/>
          </a:bodyPr>
          <a:lstStyle/>
          <a:p>
            <a:r>
              <a:rPr lang="en-US" sz="4400" kern="1200" dirty="0">
                <a:solidFill>
                  <a:schemeClr val="accent1"/>
                </a:solidFill>
                <a:latin typeface="+mj-lt"/>
                <a:ea typeface="+mj-ea"/>
                <a:cs typeface="+mj-cs"/>
              </a:rPr>
              <a:t>RD Employee Value Proposition Statement – WIIFM??</a:t>
            </a:r>
          </a:p>
        </p:txBody>
      </p:sp>
      <p:sp>
        <p:nvSpPr>
          <p:cNvPr id="4" name="TextBox 3">
            <a:extLst>
              <a:ext uri="{FF2B5EF4-FFF2-40B4-BE49-F238E27FC236}">
                <a16:creationId xmlns:a16="http://schemas.microsoft.com/office/drawing/2014/main" id="{C4295D49-DE8D-8D3F-D6C7-C6B511911884}"/>
              </a:ext>
            </a:extLst>
          </p:cNvPr>
          <p:cNvSpPr txBox="1"/>
          <p:nvPr/>
        </p:nvSpPr>
        <p:spPr>
          <a:xfrm>
            <a:off x="4476307" y="757647"/>
            <a:ext cx="7071259" cy="546858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91440" tIns="45720" rIns="91440" bIns="45720" rtlCol="0" anchor="ctr">
            <a:noAutofit/>
          </a:bodyPr>
          <a:lstStyle/>
          <a:p>
            <a:pPr>
              <a:lnSpc>
                <a:spcPct val="90000"/>
              </a:lnSpc>
              <a:spcAft>
                <a:spcPts val="600"/>
              </a:spcAft>
            </a:pPr>
            <a:r>
              <a:rPr lang="en-US" sz="1600" b="0" i="0" dirty="0">
                <a:effectLst/>
                <a:highlight>
                  <a:srgbClr val="FFFFFF"/>
                </a:highlight>
              </a:rPr>
              <a:t>How do you make change in the world?  Join the team that’s investing in a strong future for the people of rural America.</a:t>
            </a:r>
          </a:p>
          <a:p>
            <a:pPr>
              <a:lnSpc>
                <a:spcPct val="90000"/>
              </a:lnSpc>
              <a:spcAft>
                <a:spcPts val="600"/>
              </a:spcAft>
            </a:pPr>
            <a:r>
              <a:rPr lang="en-US" sz="1600" b="0" i="0" dirty="0">
                <a:effectLst/>
                <a:highlight>
                  <a:srgbClr val="FFFFFF"/>
                </a:highlight>
              </a:rPr>
              <a:t>A strong community is rooted in its people. USDA Rural Development invests in rural America with grants and relending programs so first responders can put people’s safety first, schools can teach kids, and hospitals can care for everyone. Our partnerships support infrastructure so the people of rural America get connected to new markets and jobs of the future. Together, with local leaders and partners, we promote growth and prosperity in communities.  </a:t>
            </a:r>
          </a:p>
          <a:p>
            <a:pPr>
              <a:lnSpc>
                <a:spcPct val="90000"/>
              </a:lnSpc>
              <a:spcAft>
                <a:spcPts val="600"/>
              </a:spcAft>
            </a:pPr>
            <a:r>
              <a:rPr lang="en-US" sz="1600" b="0" i="0" dirty="0">
                <a:effectLst/>
                <a:highlight>
                  <a:srgbClr val="FFFFFF"/>
                </a:highlight>
              </a:rPr>
              <a:t>Rural Development is an </a:t>
            </a:r>
            <a:r>
              <a:rPr lang="en-US" sz="1600" b="0" i="1" dirty="0">
                <a:effectLst/>
                <a:highlight>
                  <a:srgbClr val="FFFFFF"/>
                </a:highlight>
              </a:rPr>
              <a:t>on the ground, place-based, community driven government agency</a:t>
            </a:r>
            <a:r>
              <a:rPr lang="en-US" sz="1600" b="0" i="0" dirty="0">
                <a:effectLst/>
                <a:highlight>
                  <a:srgbClr val="FFFFFF"/>
                </a:highlight>
              </a:rPr>
              <a:t> – we are here to make tomorrow’s Rural America a better, stronger place to live, work and play. </a:t>
            </a:r>
          </a:p>
          <a:p>
            <a:pPr>
              <a:lnSpc>
                <a:spcPct val="90000"/>
              </a:lnSpc>
              <a:spcAft>
                <a:spcPts val="600"/>
              </a:spcAft>
            </a:pPr>
            <a:r>
              <a:rPr lang="en-US" sz="1600" b="0" i="0" dirty="0">
                <a:effectLst/>
                <a:highlight>
                  <a:srgbClr val="FFFFFF"/>
                </a:highlight>
              </a:rPr>
              <a:t>Join us! RD offers employees good pay, training and development opportunities, coaching and mentoring programs, flexible schedules for work/life balance, and an employee assistance program. </a:t>
            </a:r>
          </a:p>
          <a:p>
            <a:pPr>
              <a:lnSpc>
                <a:spcPct val="90000"/>
              </a:lnSpc>
              <a:spcAft>
                <a:spcPts val="600"/>
              </a:spcAft>
            </a:pPr>
            <a:r>
              <a:rPr lang="en-US" sz="1600" b="0" i="0" dirty="0">
                <a:effectLst/>
                <a:highlight>
                  <a:srgbClr val="FFFFFF"/>
                </a:highlight>
              </a:rPr>
              <a:t>We recognize our dedicated teams with career development opportunities and awards for their excellence and for the difference they make in local</a:t>
            </a:r>
            <a:r>
              <a:rPr lang="en-US" sz="1600" dirty="0">
                <a:highlight>
                  <a:srgbClr val="FFFFFF"/>
                </a:highlight>
              </a:rPr>
              <a:t> communities.</a:t>
            </a:r>
            <a:r>
              <a:rPr lang="en-US" sz="1600" b="0" i="0" dirty="0">
                <a:effectLst/>
                <a:highlight>
                  <a:srgbClr val="FFFFFF"/>
                </a:highlight>
              </a:rPr>
              <a:t> Rural D</a:t>
            </a:r>
            <a:r>
              <a:rPr lang="en-US" sz="1600" dirty="0">
                <a:highlight>
                  <a:srgbClr val="FFFFFF"/>
                </a:highlight>
              </a:rPr>
              <a:t>evelopment</a:t>
            </a:r>
            <a:r>
              <a:rPr lang="en-US" sz="1600" b="0" i="0" dirty="0">
                <a:effectLst/>
                <a:highlight>
                  <a:srgbClr val="FFFFFF"/>
                </a:highlight>
              </a:rPr>
              <a:t> also offers a variety of benefits to include retirement, matching retirement savings and investment plans, health and life insurance, supplemental dental and vision insurance, flexible spending accounts, accrued leave programs, paid family leave, and Federal holidays. </a:t>
            </a:r>
          </a:p>
          <a:p>
            <a:pPr>
              <a:lnSpc>
                <a:spcPct val="90000"/>
              </a:lnSpc>
              <a:spcAft>
                <a:spcPts val="600"/>
              </a:spcAft>
            </a:pPr>
            <a:r>
              <a:rPr lang="en-US" sz="1600" b="0" i="0" dirty="0">
                <a:effectLst/>
                <a:highlight>
                  <a:srgbClr val="FFFFFF"/>
                </a:highlight>
              </a:rPr>
              <a:t>When you’re a part of USDA Rural Development, you’re a part of an organization that puts rural people and rural communities first.</a:t>
            </a:r>
          </a:p>
        </p:txBody>
      </p:sp>
      <p:sp>
        <p:nvSpPr>
          <p:cNvPr id="6" name="Slide Number Placeholder 5">
            <a:extLst>
              <a:ext uri="{FF2B5EF4-FFF2-40B4-BE49-F238E27FC236}">
                <a16:creationId xmlns:a16="http://schemas.microsoft.com/office/drawing/2014/main" id="{4EC97FAE-05D3-A6C0-ED00-73BFBEDB3257}"/>
              </a:ext>
            </a:extLst>
          </p:cNvPr>
          <p:cNvSpPr>
            <a:spLocks noGrp="1"/>
          </p:cNvSpPr>
          <p:nvPr>
            <p:ph type="sldNum" sz="quarter" idx="12"/>
          </p:nvPr>
        </p:nvSpPr>
        <p:spPr>
          <a:xfrm>
            <a:off x="10934700" y="6356350"/>
            <a:ext cx="419100" cy="365125"/>
          </a:xfrm>
        </p:spPr>
        <p:txBody>
          <a:bodyPr/>
          <a:lstStyle/>
          <a:p>
            <a:fld id="{262BAFDC-492D-CB4D-B02A-4A44B4604C8A}" type="slidenum">
              <a:rPr lang="en-US" sz="1400" smtClean="0">
                <a:solidFill>
                  <a:schemeClr val="bg1"/>
                </a:solidFill>
              </a:rPr>
              <a:t>3</a:t>
            </a:fld>
            <a:endParaRPr lang="en-US" sz="1400" dirty="0">
              <a:solidFill>
                <a:schemeClr val="bg1"/>
              </a:solidFill>
            </a:endParaRPr>
          </a:p>
        </p:txBody>
      </p:sp>
    </p:spTree>
    <p:extLst>
      <p:ext uri="{BB962C8B-B14F-4D97-AF65-F5344CB8AC3E}">
        <p14:creationId xmlns:p14="http://schemas.microsoft.com/office/powerpoint/2010/main" val="343632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5506" y="494588"/>
            <a:ext cx="5173448" cy="830998"/>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Rural Development Offices</a:t>
            </a:r>
          </a:p>
        </p:txBody>
      </p:sp>
      <p:sp>
        <p:nvSpPr>
          <p:cNvPr id="8" name="object 4">
            <a:extLst>
              <a:ext uri="{FF2B5EF4-FFF2-40B4-BE49-F238E27FC236}">
                <a16:creationId xmlns:a16="http://schemas.microsoft.com/office/drawing/2014/main" id="{EE4F451F-897A-46C0-9782-6DBB73E549AC}"/>
              </a:ext>
            </a:extLst>
          </p:cNvPr>
          <p:cNvSpPr txBox="1"/>
          <p:nvPr/>
        </p:nvSpPr>
        <p:spPr>
          <a:xfrm>
            <a:off x="505506" y="2104294"/>
            <a:ext cx="5590494" cy="4001095"/>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1200"/>
              </a:spcBef>
              <a:spcAft>
                <a:spcPts val="0"/>
              </a:spcAft>
              <a:buClrTx/>
              <a:buSzPct val="150000"/>
              <a:buFont typeface="Arial" panose="020B0604020202020204" pitchFamily="34" charset="0"/>
              <a:buChar char="•"/>
              <a:tabLst/>
              <a:defRPr/>
            </a:pPr>
            <a:r>
              <a:rPr lang="en-US" sz="2000" dirty="0">
                <a:solidFill>
                  <a:srgbClr val="4472C4">
                    <a:lumMod val="50000"/>
                  </a:srgbClr>
                </a:solidFill>
                <a:ea typeface="Source Sans Pro" panose="020B0503030403020204" pitchFamily="34" charset="0"/>
                <a:cs typeface="Arial" panose="020B0604020202020204" pitchFamily="34" charset="0"/>
              </a:rPr>
              <a:t>Employ @ 4500 employees</a:t>
            </a:r>
            <a:endParaRPr kumimoji="0" lang="en-US"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endParaRPr>
          </a:p>
          <a:p>
            <a:pPr marL="469900" marR="0" lvl="0" indent="-457200" algn="l" defTabSz="914400" rtl="0" eaLnBrk="1" fontAlgn="auto" latinLnBrk="0" hangingPunct="1">
              <a:lnSpc>
                <a:spcPct val="100000"/>
              </a:lnSpc>
              <a:spcBef>
                <a:spcPts val="1200"/>
              </a:spcBef>
              <a:spcAft>
                <a:spcPts val="0"/>
              </a:spcAft>
              <a:buClrTx/>
              <a:buSzPct val="150000"/>
              <a:buFont typeface="Arial" panose="020B0604020202020204" pitchFamily="34" charset="0"/>
              <a:buChar char="•"/>
              <a:tabLst/>
              <a:defRPr/>
            </a:pP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47</a:t>
            </a:r>
            <a:r>
              <a:rPr kumimoji="0" sz="2000" b="0" i="0" u="none" strike="noStrike" kern="1200" cap="none" spc="-1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 </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S</a:t>
            </a:r>
            <a:r>
              <a:rPr kumimoji="0" sz="2000" b="0" i="0" u="none" strike="noStrike" kern="1200" cap="none" spc="-4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t</a:t>
            </a:r>
            <a:r>
              <a:rPr kumimoji="0" sz="2000" b="0" i="0" u="none" strike="noStrike" kern="1200" cap="none" spc="-3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at</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e</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 </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O</a:t>
            </a:r>
            <a:r>
              <a:rPr kumimoji="0" sz="2000" b="0" i="0" u="none" strike="noStrike" kern="1200" cap="none" spc="-5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f</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fi</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c</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es</a:t>
            </a:r>
            <a:endParaRPr kumimoji="0" lang="en-US"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endParaRPr>
          </a:p>
          <a:p>
            <a:pPr marL="1143000" lvl="2" indent="-457200">
              <a:spcBef>
                <a:spcPts val="1200"/>
              </a:spcBef>
              <a:buFont typeface="Wingdings" panose="05000000000000000000" pitchFamily="2" charset="2"/>
              <a:buChar char="§"/>
              <a:defRPr/>
            </a:pPr>
            <a:r>
              <a:rPr lang="en-US" sz="2000" spc="-5" dirty="0">
                <a:solidFill>
                  <a:srgbClr val="4472C4">
                    <a:lumMod val="50000"/>
                  </a:srgbClr>
                </a:solidFill>
                <a:ea typeface="Source Sans Pro" panose="020B0503030403020204" pitchFamily="34" charset="0"/>
                <a:cs typeface="Arial" panose="020B0604020202020204" pitchFamily="34" charset="0"/>
              </a:rPr>
              <a:t>4 Regions</a:t>
            </a:r>
            <a:endPar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endParaRPr>
          </a:p>
          <a:p>
            <a:pPr marL="1143000" lvl="2" indent="-457200">
              <a:spcBef>
                <a:spcPts val="1200"/>
              </a:spcBef>
              <a:buFont typeface="Wingdings" panose="05000000000000000000" pitchFamily="2" charset="2"/>
              <a:buChar char="§"/>
              <a:defRPr/>
            </a:pP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400</a:t>
            </a:r>
            <a:r>
              <a:rPr kumimoji="0" sz="2000" b="0" i="0" u="none" strike="noStrike" kern="1200" cap="none" spc="-1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 </a:t>
            </a:r>
            <a:r>
              <a:rPr kumimoji="0" sz="2000" b="0" i="0" u="none" strike="noStrike" kern="1200" cap="none" spc="-1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A</a:t>
            </a:r>
            <a:r>
              <a:rPr kumimoji="0" sz="2000" b="0" i="0" u="none" strike="noStrike" kern="1200" cap="none" spc="-5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r</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e</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a O</a:t>
            </a:r>
            <a:r>
              <a:rPr kumimoji="0" sz="2000" b="0" i="0" u="none" strike="noStrike" kern="1200" cap="none" spc="-5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f</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fi</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c</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es</a:t>
            </a:r>
            <a:endPar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endParaRPr>
          </a:p>
          <a:p>
            <a:pPr marL="469900" marR="0" lvl="0" indent="-457200" algn="l" defTabSz="914400" rtl="0" eaLnBrk="1" fontAlgn="auto" latinLnBrk="0" hangingPunct="1">
              <a:lnSpc>
                <a:spcPct val="100000"/>
              </a:lnSpc>
              <a:spcBef>
                <a:spcPts val="1200"/>
              </a:spcBef>
              <a:spcAft>
                <a:spcPts val="0"/>
              </a:spcAft>
              <a:buClrTx/>
              <a:buSzPct val="150000"/>
              <a:buFont typeface="Arial" panose="020B0604020202020204" pitchFamily="34" charset="0"/>
              <a:buChar char="•"/>
              <a:tabLst/>
              <a:defRPr/>
            </a:pP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N</a:t>
            </a:r>
            <a:r>
              <a:rPr kumimoji="0" sz="2000" b="0" i="0" u="none" strike="noStrike" kern="1200" cap="none" spc="-3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a</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tiona</a:t>
            </a:r>
            <a:r>
              <a:rPr kumimoji="0" sz="2000" b="0" i="0" u="none" strike="noStrike" kern="1200" cap="none" spc="-1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l</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 </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O</a:t>
            </a:r>
            <a:r>
              <a:rPr kumimoji="0" sz="2000" b="0" i="0" u="none" strike="noStrike" kern="1200" cap="none" spc="-5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f</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fi</a:t>
            </a:r>
            <a:r>
              <a:rPr kumimoji="0" sz="2000" b="0" i="0" u="none" strike="noStrike" kern="1200" cap="none" spc="5"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c</a:t>
            </a:r>
            <a:r>
              <a:rPr kumimoji="0"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e</a:t>
            </a:r>
            <a:endParaRPr kumimoji="0" lang="en-US"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endParaRPr>
          </a:p>
          <a:p>
            <a:pPr marL="1143000" lvl="2" indent="-457200">
              <a:spcBef>
                <a:spcPts val="1200"/>
              </a:spcBef>
              <a:buFont typeface="Wingdings" panose="05000000000000000000" pitchFamily="2" charset="2"/>
              <a:buChar char="§"/>
              <a:defRPr/>
            </a:pPr>
            <a:r>
              <a:rPr lang="en-US" sz="2000" dirty="0">
                <a:solidFill>
                  <a:srgbClr val="4472C4">
                    <a:lumMod val="50000"/>
                  </a:srgbClr>
                </a:solidFill>
                <a:ea typeface="Source Sans Pro" panose="020B0503030403020204" pitchFamily="34" charset="0"/>
                <a:cs typeface="Arial" panose="020B0604020202020204" pitchFamily="34" charset="0"/>
              </a:rPr>
              <a:t>Rural Housing Service</a:t>
            </a:r>
          </a:p>
          <a:p>
            <a:pPr marL="1143000" lvl="2" indent="-457200">
              <a:spcBef>
                <a:spcPts val="1200"/>
              </a:spcBef>
              <a:buFont typeface="Wingdings" panose="05000000000000000000" pitchFamily="2" charset="2"/>
              <a:buChar char="§"/>
              <a:defRPr/>
            </a:pPr>
            <a:r>
              <a:rPr kumimoji="0" lang="en-US"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Rural Utilities Service</a:t>
            </a:r>
          </a:p>
          <a:p>
            <a:pPr marL="1143000" lvl="2" indent="-457200">
              <a:spcBef>
                <a:spcPts val="1200"/>
              </a:spcBef>
              <a:buFont typeface="Wingdings" panose="05000000000000000000" pitchFamily="2" charset="2"/>
              <a:buChar char="§"/>
              <a:defRPr/>
            </a:pPr>
            <a:r>
              <a:rPr lang="en-US" sz="2000" dirty="0">
                <a:solidFill>
                  <a:srgbClr val="4472C4">
                    <a:lumMod val="50000"/>
                  </a:srgbClr>
                </a:solidFill>
                <a:ea typeface="Source Sans Pro" panose="020B0503030403020204" pitchFamily="34" charset="0"/>
                <a:cs typeface="Arial" panose="020B0604020202020204" pitchFamily="34" charset="0"/>
              </a:rPr>
              <a:t>Rural Business - Cooperative Service </a:t>
            </a:r>
          </a:p>
          <a:p>
            <a:pPr marL="1143000" lvl="2" indent="-457200">
              <a:spcBef>
                <a:spcPts val="1200"/>
              </a:spcBef>
              <a:buFont typeface="Wingdings" panose="05000000000000000000" pitchFamily="2" charset="2"/>
              <a:buChar char="§"/>
              <a:defRPr/>
            </a:pPr>
            <a:r>
              <a:rPr kumimoji="0" lang="en-US" sz="2000" b="0" i="0" u="none" strike="noStrike" kern="1200" cap="none" spc="0" normalizeH="0" baseline="0" noProof="0" dirty="0">
                <a:ln>
                  <a:noFill/>
                </a:ln>
                <a:solidFill>
                  <a:srgbClr val="4472C4">
                    <a:lumMod val="50000"/>
                  </a:srgbClr>
                </a:solidFill>
                <a:effectLst/>
                <a:uLnTx/>
                <a:uFillTx/>
                <a:ea typeface="Source Sans Pro" panose="020B0503030403020204" pitchFamily="34" charset="0"/>
                <a:cs typeface="Arial" panose="020B0604020202020204" pitchFamily="34" charset="0"/>
              </a:rPr>
              <a:t>Business Center and Other Support Offices</a:t>
            </a:r>
          </a:p>
        </p:txBody>
      </p:sp>
      <p:sp>
        <p:nvSpPr>
          <p:cNvPr id="2" name="TextBox 1">
            <a:extLst>
              <a:ext uri="{FF2B5EF4-FFF2-40B4-BE49-F238E27FC236}">
                <a16:creationId xmlns:a16="http://schemas.microsoft.com/office/drawing/2014/main" id="{7D008BCF-43B8-B2EA-5326-EAED3C1D686C}"/>
              </a:ext>
            </a:extLst>
          </p:cNvPr>
          <p:cNvSpPr txBox="1"/>
          <p:nvPr/>
        </p:nvSpPr>
        <p:spPr>
          <a:xfrm>
            <a:off x="4896593" y="1922162"/>
            <a:ext cx="72954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accent4">
                    <a:lumMod val="75000"/>
                  </a:schemeClr>
                </a:solidFill>
                <a:effectLst/>
                <a:uLnTx/>
                <a:uFillTx/>
                <a:ea typeface="+mn-ea"/>
                <a:cs typeface="Arial"/>
              </a:rPr>
              <a:t>We</a:t>
            </a:r>
            <a:r>
              <a:rPr kumimoji="0" lang="en-US" sz="2400" b="1" i="1" u="none" strike="noStrike" kern="1200" cap="none" spc="5" normalizeH="0" baseline="0" noProof="0" dirty="0">
                <a:ln>
                  <a:noFill/>
                </a:ln>
                <a:solidFill>
                  <a:schemeClr val="accent4">
                    <a:lumMod val="75000"/>
                  </a:schemeClr>
                </a:solidFill>
                <a:effectLst/>
                <a:uLnTx/>
                <a:uFillTx/>
                <a:ea typeface="+mn-ea"/>
                <a:cs typeface="Arial"/>
              </a:rPr>
              <a:t> </a:t>
            </a:r>
            <a:r>
              <a:rPr kumimoji="0" lang="en-US" sz="2400" b="1" i="1" u="none" strike="noStrike" kern="1200" cap="none" spc="0" normalizeH="0" baseline="0" noProof="0" dirty="0">
                <a:ln>
                  <a:noFill/>
                </a:ln>
                <a:solidFill>
                  <a:schemeClr val="accent4">
                    <a:lumMod val="75000"/>
                  </a:schemeClr>
                </a:solidFill>
                <a:effectLst/>
                <a:uLnTx/>
                <a:uFillTx/>
                <a:ea typeface="+mn-ea"/>
                <a:cs typeface="Arial"/>
              </a:rPr>
              <a:t>have</a:t>
            </a:r>
            <a:r>
              <a:rPr kumimoji="0" lang="en-US" sz="2400" b="1" i="1" u="none" strike="noStrike" kern="1200" cap="none" spc="5" normalizeH="0" baseline="0" noProof="0" dirty="0">
                <a:ln>
                  <a:noFill/>
                </a:ln>
                <a:solidFill>
                  <a:schemeClr val="accent4">
                    <a:lumMod val="75000"/>
                  </a:schemeClr>
                </a:solidFill>
                <a:effectLst/>
                <a:uLnTx/>
                <a:uFillTx/>
                <a:ea typeface="+mn-ea"/>
                <a:cs typeface="Arial"/>
              </a:rPr>
              <a:t> </a:t>
            </a:r>
            <a:r>
              <a:rPr kumimoji="0" lang="en-US" sz="2400" b="1" i="1" u="none" strike="noStrike" kern="1200" cap="none" spc="0" normalizeH="0" baseline="0" noProof="0" dirty="0">
                <a:ln>
                  <a:noFill/>
                </a:ln>
                <a:solidFill>
                  <a:schemeClr val="accent4">
                    <a:lumMod val="75000"/>
                  </a:schemeClr>
                </a:solidFill>
                <a:effectLst/>
                <a:uLnTx/>
                <a:uFillTx/>
                <a:ea typeface="+mn-ea"/>
                <a:cs typeface="Arial"/>
              </a:rPr>
              <a:t>staff in</a:t>
            </a:r>
            <a:r>
              <a:rPr kumimoji="0" lang="en-US" sz="2400" b="1" i="1" u="none" strike="noStrike" kern="1200" cap="none" spc="5" normalizeH="0" baseline="0" noProof="0" dirty="0">
                <a:ln>
                  <a:noFill/>
                </a:ln>
                <a:solidFill>
                  <a:schemeClr val="accent4">
                    <a:lumMod val="75000"/>
                  </a:schemeClr>
                </a:solidFill>
                <a:effectLst/>
                <a:uLnTx/>
                <a:uFillTx/>
                <a:ea typeface="+mn-ea"/>
                <a:cs typeface="Arial"/>
              </a:rPr>
              <a:t> </a:t>
            </a:r>
            <a:r>
              <a:rPr kumimoji="0" lang="en-US" sz="2400" b="1" i="1" u="none" strike="noStrike" kern="1200" cap="none" spc="0" normalizeH="0" baseline="0" noProof="0" dirty="0">
                <a:ln>
                  <a:noFill/>
                </a:ln>
                <a:solidFill>
                  <a:schemeClr val="accent4">
                    <a:lumMod val="75000"/>
                  </a:schemeClr>
                </a:solidFill>
                <a:effectLst/>
                <a:uLnTx/>
                <a:uFillTx/>
                <a:ea typeface="+mn-ea"/>
                <a:cs typeface="Arial"/>
              </a:rPr>
              <a:t>every State</a:t>
            </a:r>
            <a:r>
              <a:rPr kumimoji="0" lang="en-US" sz="2400" b="1" i="1" u="none" strike="noStrike" kern="1200" cap="none" spc="5" normalizeH="0" baseline="0" noProof="0" dirty="0">
                <a:ln>
                  <a:noFill/>
                </a:ln>
                <a:solidFill>
                  <a:schemeClr val="accent4">
                    <a:lumMod val="75000"/>
                  </a:schemeClr>
                </a:solidFill>
                <a:effectLst/>
                <a:uLnTx/>
                <a:uFillTx/>
                <a:ea typeface="+mn-ea"/>
                <a:cs typeface="Arial"/>
              </a:rPr>
              <a:t> </a:t>
            </a:r>
            <a:r>
              <a:rPr kumimoji="0" lang="en-US" sz="2400" b="1" i="1" u="none" strike="noStrike" kern="1200" cap="none" spc="0" normalizeH="0" baseline="0" noProof="0" dirty="0">
                <a:ln>
                  <a:noFill/>
                </a:ln>
                <a:solidFill>
                  <a:schemeClr val="accent4">
                    <a:lumMod val="75000"/>
                  </a:schemeClr>
                </a:solidFill>
                <a:effectLst/>
                <a:uLnTx/>
                <a:uFillTx/>
                <a:ea typeface="+mn-ea"/>
                <a:cs typeface="Arial"/>
              </a:rPr>
              <a:t>across the</a:t>
            </a:r>
            <a:r>
              <a:rPr kumimoji="0" lang="en-US" sz="2400" b="1" i="1" u="none" strike="noStrike" kern="1200" cap="none" spc="5" normalizeH="0" baseline="0" noProof="0" dirty="0">
                <a:ln>
                  <a:noFill/>
                </a:ln>
                <a:solidFill>
                  <a:schemeClr val="accent4">
                    <a:lumMod val="75000"/>
                  </a:schemeClr>
                </a:solidFill>
                <a:effectLst/>
                <a:uLnTx/>
                <a:uFillTx/>
                <a:ea typeface="+mn-ea"/>
                <a:cs typeface="Arial"/>
              </a:rPr>
              <a:t> </a:t>
            </a:r>
            <a:r>
              <a:rPr kumimoji="0" lang="en-US" sz="2400" b="1" i="1" u="none" strike="noStrike" kern="1200" cap="none" spc="-11" normalizeH="0" baseline="0" noProof="0" dirty="0">
                <a:ln>
                  <a:noFill/>
                </a:ln>
                <a:solidFill>
                  <a:schemeClr val="accent4">
                    <a:lumMod val="75000"/>
                  </a:schemeClr>
                </a:solidFill>
                <a:effectLst/>
                <a:uLnTx/>
                <a:uFillTx/>
                <a:ea typeface="+mn-ea"/>
                <a:cs typeface="Arial"/>
              </a:rPr>
              <a:t>nation, as well as U.S. Territories</a:t>
            </a:r>
            <a:endParaRPr kumimoji="0" lang="en-US" sz="2400" b="0" i="1" u="none" strike="noStrike" kern="1200" cap="none" spc="0" normalizeH="0" baseline="0" noProof="0" dirty="0">
              <a:ln>
                <a:noFill/>
              </a:ln>
              <a:solidFill>
                <a:schemeClr val="accent4">
                  <a:lumMod val="75000"/>
                </a:schemeClr>
              </a:solidFill>
              <a:effectLst/>
              <a:uLnTx/>
              <a:uFillTx/>
              <a:ea typeface="+mn-ea"/>
              <a:cs typeface="Arial"/>
            </a:endParaRPr>
          </a:p>
        </p:txBody>
      </p:sp>
      <p:pic>
        <p:nvPicPr>
          <p:cNvPr id="7" name="Picture 6" descr="Map showing 4 Rural Development regions: West, South, Midwest, and Northeast.">
            <a:extLst>
              <a:ext uri="{FF2B5EF4-FFF2-40B4-BE49-F238E27FC236}">
                <a16:creationId xmlns:a16="http://schemas.microsoft.com/office/drawing/2014/main" id="{E595F06D-F610-454B-9407-7308935B9486}"/>
              </a:ext>
            </a:extLst>
          </p:cNvPr>
          <p:cNvPicPr>
            <a:picLocks noChangeAspect="1"/>
          </p:cNvPicPr>
          <p:nvPr/>
        </p:nvPicPr>
        <p:blipFill>
          <a:blip r:embed="rId3"/>
          <a:stretch>
            <a:fillRect/>
          </a:stretch>
        </p:blipFill>
        <p:spPr>
          <a:xfrm>
            <a:off x="5527040" y="2280832"/>
            <a:ext cx="6250658" cy="4534178"/>
          </a:xfrm>
          <a:prstGeom prst="rect">
            <a:avLst/>
          </a:prstGeom>
        </p:spPr>
      </p:pic>
      <p:sp>
        <p:nvSpPr>
          <p:cNvPr id="6" name="Slide Number Placeholder 5">
            <a:extLst>
              <a:ext uri="{FF2B5EF4-FFF2-40B4-BE49-F238E27FC236}">
                <a16:creationId xmlns:a16="http://schemas.microsoft.com/office/drawing/2014/main" id="{4FDB6CC7-253E-BB60-3472-33340D884C4E}"/>
              </a:ext>
            </a:extLst>
          </p:cNvPr>
          <p:cNvSpPr>
            <a:spLocks noGrp="1"/>
          </p:cNvSpPr>
          <p:nvPr>
            <p:ph type="sldNum" sz="quarter" idx="12"/>
          </p:nvPr>
        </p:nvSpPr>
        <p:spPr>
          <a:xfrm>
            <a:off x="10953750" y="6356350"/>
            <a:ext cx="400050" cy="365125"/>
          </a:xfrm>
        </p:spPr>
        <p:txBody>
          <a:bodyPr/>
          <a:lstStyle/>
          <a:p>
            <a:fld id="{262BAFDC-492D-CB4D-B02A-4A44B4604C8A}" type="slidenum">
              <a:rPr lang="en-US" sz="1400" smtClean="0"/>
              <a:t>4</a:t>
            </a:fld>
            <a:endParaRPr lang="en-US" sz="1400" dirty="0"/>
          </a:p>
        </p:txBody>
      </p:sp>
    </p:spTree>
    <p:extLst>
      <p:ext uri="{BB962C8B-B14F-4D97-AF65-F5344CB8AC3E}">
        <p14:creationId xmlns:p14="http://schemas.microsoft.com/office/powerpoint/2010/main" val="145940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6558-3F74-0109-72F8-9E159471AC13}"/>
              </a:ext>
            </a:extLst>
          </p:cNvPr>
          <p:cNvSpPr>
            <a:spLocks noGrp="1"/>
          </p:cNvSpPr>
          <p:nvPr>
            <p:ph type="ctrTitle"/>
          </p:nvPr>
        </p:nvSpPr>
        <p:spPr>
          <a:xfrm>
            <a:off x="1524000" y="-510640"/>
            <a:ext cx="9144000" cy="510639"/>
          </a:xfrm>
        </p:spPr>
        <p:txBody>
          <a:bodyPr vert="horz" lIns="91440" tIns="45720" rIns="91440" bIns="45720" rtlCol="0" anchor="b">
            <a:normAutofit/>
          </a:bodyPr>
          <a:lstStyle/>
          <a:p>
            <a:r>
              <a:rPr lang="en-US" sz="1800" dirty="0">
                <a:solidFill>
                  <a:schemeClr val="tx2">
                    <a:lumMod val="10000"/>
                    <a:lumOff val="90000"/>
                  </a:schemeClr>
                </a:solidFill>
              </a:rPr>
              <a:t>Rural Development Programs</a:t>
            </a:r>
          </a:p>
        </p:txBody>
      </p:sp>
      <p:sp>
        <p:nvSpPr>
          <p:cNvPr id="9" name="Rectangle 8">
            <a:extLst>
              <a:ext uri="{FF2B5EF4-FFF2-40B4-BE49-F238E27FC236}">
                <a16:creationId xmlns:a16="http://schemas.microsoft.com/office/drawing/2014/main" id="{2F02443D-0B29-4E4A-B77A-338412F5E2F7}"/>
              </a:ext>
              <a:ext uri="{C183D7F6-B498-43B3-948B-1728B52AA6E4}">
                <adec:decorative xmlns:adec="http://schemas.microsoft.com/office/drawing/2017/decorative" val="1"/>
              </a:ext>
            </a:extLst>
          </p:cNvPr>
          <p:cNvSpPr/>
          <p:nvPr/>
        </p:nvSpPr>
        <p:spPr>
          <a:xfrm>
            <a:off x="0" y="0"/>
            <a:ext cx="2835480" cy="6858000"/>
          </a:xfrm>
          <a:prstGeom prst="rect">
            <a:avLst/>
          </a:prstGeom>
          <a:solidFill>
            <a:srgbClr val="16254C"/>
          </a:solidFill>
          <a:ln>
            <a:solidFill>
              <a:srgbClr val="1625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707BAF0-C383-4273-BD0D-40C858A83939}"/>
              </a:ext>
            </a:extLst>
          </p:cNvPr>
          <p:cNvSpPr txBox="1"/>
          <p:nvPr/>
        </p:nvSpPr>
        <p:spPr>
          <a:xfrm>
            <a:off x="200297" y="2015811"/>
            <a:ext cx="2647406" cy="2031325"/>
          </a:xfrm>
          <a:prstGeom prst="rect">
            <a:avLst/>
          </a:prstGeom>
          <a:noFill/>
        </p:spPr>
        <p:txBody>
          <a:bodyPr wrap="square" rtlCol="0">
            <a:spAutoFit/>
          </a:bodyPr>
          <a:lstStyle/>
          <a:p>
            <a:r>
              <a:rPr lang="en-US" sz="3400" dirty="0">
                <a:solidFill>
                  <a:schemeClr val="bg1"/>
                </a:solidFill>
                <a:latin typeface="Calibri" panose="020F0502020204030204" pitchFamily="34" charset="0"/>
                <a:ea typeface="Calibri" panose="020F0502020204030204" pitchFamily="34" charset="0"/>
                <a:cs typeface="Calibri" panose="020F0502020204030204" pitchFamily="34" charset="0"/>
              </a:rPr>
              <a:t>Rural Development</a:t>
            </a:r>
          </a:p>
          <a:p>
            <a:endParaRPr lang="en-US" dirty="0">
              <a:solidFill>
                <a:schemeClr val="bg1"/>
              </a:solidFill>
              <a:latin typeface="Arial MT Std Light" panose="020B0302030403020204" pitchFamily="34" charset="0"/>
            </a:endParaRPr>
          </a:p>
          <a:p>
            <a:r>
              <a:rPr lang="en-US" sz="2000" dirty="0">
                <a:solidFill>
                  <a:schemeClr val="bg1"/>
                </a:solidFill>
                <a:latin typeface="Arial MT Std Light" panose="020B0302030403020204" pitchFamily="34" charset="0"/>
              </a:rPr>
              <a:t>Together, America Prospers</a:t>
            </a:r>
          </a:p>
        </p:txBody>
      </p:sp>
      <p:pic>
        <p:nvPicPr>
          <p:cNvPr id="3" name="Picture 2" descr="diagram showing images of programs managed by Rural Development">
            <a:extLst>
              <a:ext uri="{FF2B5EF4-FFF2-40B4-BE49-F238E27FC236}">
                <a16:creationId xmlns:a16="http://schemas.microsoft.com/office/drawing/2014/main" id="{E2C4821E-48FE-48CA-A9D3-0C9BC531F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480" y="125343"/>
            <a:ext cx="9345565" cy="6607314"/>
          </a:xfrm>
          <a:prstGeom prst="rect">
            <a:avLst/>
          </a:prstGeom>
        </p:spPr>
      </p:pic>
      <p:sp>
        <p:nvSpPr>
          <p:cNvPr id="5" name="Slide Number Placeholder 4">
            <a:extLst>
              <a:ext uri="{FF2B5EF4-FFF2-40B4-BE49-F238E27FC236}">
                <a16:creationId xmlns:a16="http://schemas.microsoft.com/office/drawing/2014/main" id="{F1CDE8E7-E2D0-F2DC-5310-943973209CA1}"/>
              </a:ext>
            </a:extLst>
          </p:cNvPr>
          <p:cNvSpPr>
            <a:spLocks noGrp="1"/>
          </p:cNvSpPr>
          <p:nvPr>
            <p:ph type="sldNum" sz="quarter" idx="12"/>
          </p:nvPr>
        </p:nvSpPr>
        <p:spPr>
          <a:xfrm>
            <a:off x="11020424" y="6356350"/>
            <a:ext cx="333375" cy="365125"/>
          </a:xfrm>
        </p:spPr>
        <p:txBody>
          <a:bodyPr/>
          <a:lstStyle/>
          <a:p>
            <a:fld id="{E0446EF5-D51F-460E-A114-AFBCEAACA552}" type="slidenum">
              <a:rPr lang="en-US" sz="1400" smtClean="0"/>
              <a:t>5</a:t>
            </a:fld>
            <a:endParaRPr lang="en-US" sz="1400" dirty="0"/>
          </a:p>
        </p:txBody>
      </p:sp>
    </p:spTree>
    <p:extLst>
      <p:ext uri="{BB962C8B-B14F-4D97-AF65-F5344CB8AC3E}">
        <p14:creationId xmlns:p14="http://schemas.microsoft.com/office/powerpoint/2010/main" val="416044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838200" y="181402"/>
            <a:ext cx="7015480" cy="1325563"/>
          </a:xfrm>
        </p:spPr>
        <p:txBody>
          <a:bodyPr/>
          <a:lstStyle/>
          <a:p>
            <a:r>
              <a:rPr lang="en-US" sz="3600" dirty="0">
                <a:latin typeface="+mn-lt"/>
              </a:rPr>
              <a:t>Rural Development Programs </a:t>
            </a:r>
            <a:br>
              <a:rPr lang="en-US" dirty="0">
                <a:latin typeface="+mn-lt"/>
              </a:rPr>
            </a:br>
            <a:r>
              <a:rPr lang="en-US" sz="2000" dirty="0">
                <a:solidFill>
                  <a:schemeClr val="accent5">
                    <a:lumMod val="60000"/>
                    <a:lumOff val="40000"/>
                  </a:schemeClr>
                </a:solidFill>
                <a:latin typeface="+mn-lt"/>
              </a:rPr>
              <a:t>(</a:t>
            </a:r>
            <a:r>
              <a:rPr lang="en-US" sz="2000" dirty="0">
                <a:solidFill>
                  <a:schemeClr val="accent5">
                    <a:lumMod val="60000"/>
                    <a:lumOff val="40000"/>
                  </a:schemeClr>
                </a:solidFill>
                <a:latin typeface="+mn-lt"/>
                <a:hlinkClick r:id="rId3">
                  <a:extLst>
                    <a:ext uri="{A12FA001-AC4F-418D-AE19-62706E023703}">
                      <ahyp:hlinkClr xmlns:ahyp="http://schemas.microsoft.com/office/drawing/2018/hyperlinkcolor" val="tx"/>
                    </a:ext>
                  </a:extLst>
                </a:hlinkClick>
              </a:rPr>
              <a:t>https://www.rd.usda.gov/programs-services/all-programs</a:t>
            </a:r>
            <a:r>
              <a:rPr lang="en-US" sz="2000" dirty="0">
                <a:solidFill>
                  <a:schemeClr val="accent5">
                    <a:lumMod val="60000"/>
                    <a:lumOff val="40000"/>
                  </a:schemeClr>
                </a:solidFill>
                <a:latin typeface="+mn-lt"/>
              </a:rPr>
              <a:t>) </a:t>
            </a:r>
            <a:endParaRPr lang="en-US" dirty="0">
              <a:solidFill>
                <a:schemeClr val="accent5">
                  <a:lumMod val="60000"/>
                  <a:lumOff val="40000"/>
                </a:schemeClr>
              </a:solidFill>
              <a:latin typeface="+mn-lt"/>
            </a:endParaRP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a:xfrm>
            <a:off x="2652778" y="1916041"/>
            <a:ext cx="7739916" cy="463736"/>
          </a:xfrm>
        </p:spPr>
        <p:txBody>
          <a:bodyPr>
            <a:normAutofit/>
          </a:bodyPr>
          <a:lstStyle/>
          <a:p>
            <a:pPr marL="0" marR="5080" indent="0">
              <a:lnSpc>
                <a:spcPct val="102400"/>
              </a:lnSpc>
              <a:spcBef>
                <a:spcPts val="91"/>
              </a:spcBef>
              <a:buNone/>
            </a:pPr>
            <a:r>
              <a:rPr lang="en-US" sz="2000" b="1" dirty="0">
                <a:solidFill>
                  <a:srgbClr val="231F20"/>
                </a:solidFill>
                <a:latin typeface="+mn-lt"/>
                <a:cs typeface="Arial"/>
              </a:rPr>
              <a:t>WE</a:t>
            </a:r>
            <a:r>
              <a:rPr lang="en-US" sz="2000" b="1" spc="11" dirty="0">
                <a:solidFill>
                  <a:srgbClr val="231F20"/>
                </a:solidFill>
                <a:latin typeface="+mn-lt"/>
                <a:cs typeface="Arial"/>
              </a:rPr>
              <a:t> </a:t>
            </a:r>
            <a:r>
              <a:rPr lang="en-US" sz="2000" b="1" dirty="0">
                <a:solidFill>
                  <a:srgbClr val="231F20"/>
                </a:solidFill>
                <a:latin typeface="+mn-lt"/>
                <a:cs typeface="Arial"/>
              </a:rPr>
              <a:t>HAVE</a:t>
            </a:r>
            <a:r>
              <a:rPr lang="en-US" sz="2000" b="1" spc="75" dirty="0">
                <a:solidFill>
                  <a:srgbClr val="231F20"/>
                </a:solidFill>
                <a:latin typeface="+mn-lt"/>
                <a:cs typeface="Arial"/>
              </a:rPr>
              <a:t> MORE THAN</a:t>
            </a:r>
            <a:r>
              <a:rPr lang="en-US" sz="2000" b="1" dirty="0">
                <a:solidFill>
                  <a:srgbClr val="231F20"/>
                </a:solidFill>
                <a:latin typeface="+mn-lt"/>
                <a:cs typeface="Arial"/>
              </a:rPr>
              <a:t> 70</a:t>
            </a:r>
            <a:r>
              <a:rPr lang="en-US" sz="2000" b="1" spc="35" dirty="0">
                <a:solidFill>
                  <a:srgbClr val="231F20"/>
                </a:solidFill>
                <a:latin typeface="+mn-lt"/>
                <a:cs typeface="Arial"/>
              </a:rPr>
              <a:t> </a:t>
            </a:r>
            <a:r>
              <a:rPr lang="en-US" sz="2000" b="1" spc="-11" dirty="0">
                <a:solidFill>
                  <a:srgbClr val="231F20"/>
                </a:solidFill>
                <a:latin typeface="+mn-lt"/>
                <a:cs typeface="Arial"/>
              </a:rPr>
              <a:t>PROGRAMS </a:t>
            </a:r>
            <a:r>
              <a:rPr lang="en-US" sz="2000" b="1" dirty="0">
                <a:solidFill>
                  <a:srgbClr val="231F20"/>
                </a:solidFill>
                <a:latin typeface="+mn-lt"/>
                <a:cs typeface="Arial"/>
              </a:rPr>
              <a:t>TO</a:t>
            </a:r>
            <a:r>
              <a:rPr lang="en-US" sz="2000" b="1" spc="60" dirty="0">
                <a:solidFill>
                  <a:srgbClr val="231F20"/>
                </a:solidFill>
                <a:latin typeface="+mn-lt"/>
                <a:cs typeface="Arial"/>
              </a:rPr>
              <a:t> </a:t>
            </a:r>
            <a:r>
              <a:rPr lang="en-US" sz="2000" b="1" dirty="0">
                <a:solidFill>
                  <a:srgbClr val="231F20"/>
                </a:solidFill>
                <a:latin typeface="+mn-lt"/>
                <a:cs typeface="Arial"/>
              </a:rPr>
              <a:t>SUPPORT</a:t>
            </a:r>
            <a:r>
              <a:rPr lang="en-US" sz="2000" b="1" spc="65" dirty="0">
                <a:solidFill>
                  <a:srgbClr val="231F20"/>
                </a:solidFill>
                <a:latin typeface="+mn-lt"/>
                <a:cs typeface="Arial"/>
              </a:rPr>
              <a:t> </a:t>
            </a:r>
            <a:r>
              <a:rPr lang="en-US" sz="2000" b="1" dirty="0">
                <a:solidFill>
                  <a:srgbClr val="231F20"/>
                </a:solidFill>
                <a:latin typeface="+mn-lt"/>
                <a:cs typeface="Arial"/>
              </a:rPr>
              <a:t>RURAL</a:t>
            </a:r>
            <a:r>
              <a:rPr lang="en-US" sz="2000" b="1" spc="25" dirty="0">
                <a:solidFill>
                  <a:srgbClr val="231F20"/>
                </a:solidFill>
                <a:latin typeface="+mn-lt"/>
                <a:cs typeface="Arial"/>
              </a:rPr>
              <a:t> </a:t>
            </a:r>
            <a:r>
              <a:rPr lang="en-US" sz="2000" b="1" spc="-11" dirty="0">
                <a:solidFill>
                  <a:srgbClr val="231F20"/>
                </a:solidFill>
                <a:latin typeface="+mn-lt"/>
                <a:cs typeface="Arial"/>
              </a:rPr>
              <a:t>AMERICA</a:t>
            </a:r>
          </a:p>
          <a:p>
            <a:pPr marL="12700" marR="5080">
              <a:lnSpc>
                <a:spcPct val="102400"/>
              </a:lnSpc>
              <a:spcBef>
                <a:spcPts val="91"/>
              </a:spcBef>
            </a:pPr>
            <a:endParaRPr lang="en-US" sz="1800" dirty="0">
              <a:latin typeface="Arial"/>
              <a:cs typeface="Arial"/>
            </a:endParaRPr>
          </a:p>
        </p:txBody>
      </p:sp>
      <p:grpSp>
        <p:nvGrpSpPr>
          <p:cNvPr id="5" name="object 9" descr="image of a man standing outdoors, surrounded by containers of water, holding a garden hose that is spraying water">
            <a:extLst>
              <a:ext uri="{FF2B5EF4-FFF2-40B4-BE49-F238E27FC236}">
                <a16:creationId xmlns:a16="http://schemas.microsoft.com/office/drawing/2014/main" id="{48D5287E-D168-799A-045B-663F1728909D}"/>
              </a:ext>
            </a:extLst>
          </p:cNvPr>
          <p:cNvGrpSpPr/>
          <p:nvPr/>
        </p:nvGrpSpPr>
        <p:grpSpPr>
          <a:xfrm>
            <a:off x="689473" y="2424892"/>
            <a:ext cx="6705240" cy="4157271"/>
            <a:chOff x="15062" y="3016148"/>
            <a:chExt cx="6271895" cy="3699510"/>
          </a:xfrm>
        </p:grpSpPr>
        <p:pic>
          <p:nvPicPr>
            <p:cNvPr id="6" name="object 10">
              <a:extLst>
                <a:ext uri="{FF2B5EF4-FFF2-40B4-BE49-F238E27FC236}">
                  <a16:creationId xmlns:a16="http://schemas.microsoft.com/office/drawing/2014/main" id="{9CE73164-50FD-41A5-60BD-A9D14EB7244B}"/>
                </a:ext>
              </a:extLst>
            </p:cNvPr>
            <p:cNvPicPr/>
            <p:nvPr/>
          </p:nvPicPr>
          <p:blipFill>
            <a:blip r:embed="rId4" cstate="print"/>
            <a:stretch>
              <a:fillRect/>
            </a:stretch>
          </p:blipFill>
          <p:spPr>
            <a:xfrm>
              <a:off x="5910554" y="3124288"/>
              <a:ext cx="211226" cy="440054"/>
            </a:xfrm>
            <a:prstGeom prst="rect">
              <a:avLst/>
            </a:prstGeom>
          </p:spPr>
        </p:pic>
        <p:sp>
          <p:nvSpPr>
            <p:cNvPr id="7" name="object 11">
              <a:extLst>
                <a:ext uri="{FF2B5EF4-FFF2-40B4-BE49-F238E27FC236}">
                  <a16:creationId xmlns:a16="http://schemas.microsoft.com/office/drawing/2014/main" id="{8763F5F3-5FA9-4CAF-20CE-416F14288182}"/>
                </a:ext>
              </a:extLst>
            </p:cNvPr>
            <p:cNvSpPr/>
            <p:nvPr/>
          </p:nvSpPr>
          <p:spPr>
            <a:xfrm>
              <a:off x="5910554" y="4487202"/>
              <a:ext cx="211454" cy="321945"/>
            </a:xfrm>
            <a:custGeom>
              <a:avLst/>
              <a:gdLst/>
              <a:ahLst/>
              <a:cxnLst/>
              <a:rect l="l" t="t" r="r" b="b"/>
              <a:pathLst>
                <a:path w="211454" h="321945">
                  <a:moveTo>
                    <a:pt x="0" y="216319"/>
                  </a:moveTo>
                  <a:lnTo>
                    <a:pt x="8356" y="257073"/>
                  </a:lnTo>
                  <a:lnTo>
                    <a:pt x="30848" y="291033"/>
                  </a:lnTo>
                  <a:lnTo>
                    <a:pt x="64312" y="313512"/>
                  </a:lnTo>
                  <a:lnTo>
                    <a:pt x="105613" y="321868"/>
                  </a:lnTo>
                  <a:lnTo>
                    <a:pt x="146913" y="313512"/>
                  </a:lnTo>
                  <a:lnTo>
                    <a:pt x="180378" y="291033"/>
                  </a:lnTo>
                  <a:lnTo>
                    <a:pt x="202869" y="257073"/>
                  </a:lnTo>
                  <a:lnTo>
                    <a:pt x="211226" y="216319"/>
                  </a:lnTo>
                  <a:lnTo>
                    <a:pt x="194487" y="157797"/>
                  </a:lnTo>
                  <a:lnTo>
                    <a:pt x="158419" y="86207"/>
                  </a:lnTo>
                  <a:lnTo>
                    <a:pt x="122351" y="25603"/>
                  </a:lnTo>
                  <a:lnTo>
                    <a:pt x="105613" y="0"/>
                  </a:lnTo>
                  <a:lnTo>
                    <a:pt x="44449" y="91960"/>
                  </a:lnTo>
                  <a:lnTo>
                    <a:pt x="13068" y="145262"/>
                  </a:lnTo>
                  <a:lnTo>
                    <a:pt x="1574" y="180263"/>
                  </a:lnTo>
                  <a:lnTo>
                    <a:pt x="0" y="216319"/>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object 12">
              <a:extLst>
                <a:ext uri="{FF2B5EF4-FFF2-40B4-BE49-F238E27FC236}">
                  <a16:creationId xmlns:a16="http://schemas.microsoft.com/office/drawing/2014/main" id="{90E41B72-9D0E-E262-C771-E195BD498F9E}"/>
                </a:ext>
              </a:extLst>
            </p:cNvPr>
            <p:cNvPicPr/>
            <p:nvPr/>
          </p:nvPicPr>
          <p:blipFill>
            <a:blip r:embed="rId5" cstate="print"/>
            <a:stretch>
              <a:fillRect/>
            </a:stretch>
          </p:blipFill>
          <p:spPr>
            <a:xfrm>
              <a:off x="5897981" y="4927257"/>
              <a:ext cx="341985" cy="259003"/>
            </a:xfrm>
            <a:prstGeom prst="rect">
              <a:avLst/>
            </a:prstGeom>
          </p:spPr>
        </p:pic>
        <p:sp>
          <p:nvSpPr>
            <p:cNvPr id="9" name="object 13">
              <a:extLst>
                <a:ext uri="{FF2B5EF4-FFF2-40B4-BE49-F238E27FC236}">
                  <a16:creationId xmlns:a16="http://schemas.microsoft.com/office/drawing/2014/main" id="{BD9DEA59-C874-4FAF-26C7-FB42B2BA7AB8}"/>
                </a:ext>
              </a:extLst>
            </p:cNvPr>
            <p:cNvSpPr/>
            <p:nvPr/>
          </p:nvSpPr>
          <p:spPr>
            <a:xfrm>
              <a:off x="5933185" y="5061788"/>
              <a:ext cx="213995" cy="125095"/>
            </a:xfrm>
            <a:custGeom>
              <a:avLst/>
              <a:gdLst/>
              <a:ahLst/>
              <a:cxnLst/>
              <a:rect l="l" t="t" r="r" b="b"/>
              <a:pathLst>
                <a:path w="213995" h="125095">
                  <a:moveTo>
                    <a:pt x="0" y="122897"/>
                  </a:moveTo>
                  <a:lnTo>
                    <a:pt x="0" y="0"/>
                  </a:lnTo>
                  <a:lnTo>
                    <a:pt x="213740" y="0"/>
                  </a:lnTo>
                  <a:lnTo>
                    <a:pt x="213740" y="124472"/>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00387795-0824-AFE1-F475-1722BA9FC5F4}"/>
                </a:ext>
              </a:extLst>
            </p:cNvPr>
            <p:cNvSpPr/>
            <p:nvPr/>
          </p:nvSpPr>
          <p:spPr>
            <a:xfrm>
              <a:off x="5930671" y="5081905"/>
              <a:ext cx="219075" cy="0"/>
            </a:xfrm>
            <a:custGeom>
              <a:avLst/>
              <a:gdLst/>
              <a:ahLst/>
              <a:cxnLst/>
              <a:rect l="l" t="t" r="r" b="b"/>
              <a:pathLst>
                <a:path w="219075">
                  <a:moveTo>
                    <a:pt x="0" y="0"/>
                  </a:moveTo>
                  <a:lnTo>
                    <a:pt x="218770" y="0"/>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bject 15">
              <a:extLst>
                <a:ext uri="{FF2B5EF4-FFF2-40B4-BE49-F238E27FC236}">
                  <a16:creationId xmlns:a16="http://schemas.microsoft.com/office/drawing/2014/main" id="{14294171-C847-2138-9073-9791FFB45F19}"/>
                </a:ext>
              </a:extLst>
            </p:cNvPr>
            <p:cNvSpPr/>
            <p:nvPr/>
          </p:nvSpPr>
          <p:spPr>
            <a:xfrm>
              <a:off x="5987249" y="5083162"/>
              <a:ext cx="0" cy="103505"/>
            </a:xfrm>
            <a:custGeom>
              <a:avLst/>
              <a:gdLst/>
              <a:ahLst/>
              <a:cxnLst/>
              <a:rect l="l" t="t" r="r" b="b"/>
              <a:pathLst>
                <a:path h="103504">
                  <a:moveTo>
                    <a:pt x="0" y="0"/>
                  </a:moveTo>
                  <a:lnTo>
                    <a:pt x="0" y="103098"/>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object 16">
              <a:extLst>
                <a:ext uri="{FF2B5EF4-FFF2-40B4-BE49-F238E27FC236}">
                  <a16:creationId xmlns:a16="http://schemas.microsoft.com/office/drawing/2014/main" id="{F77A3239-5556-1BEF-5CB5-458A45245693}"/>
                </a:ext>
              </a:extLst>
            </p:cNvPr>
            <p:cNvSpPr/>
            <p:nvPr/>
          </p:nvSpPr>
          <p:spPr>
            <a:xfrm>
              <a:off x="6211049" y="4971262"/>
              <a:ext cx="0" cy="22860"/>
            </a:xfrm>
            <a:custGeom>
              <a:avLst/>
              <a:gdLst/>
              <a:ahLst/>
              <a:cxnLst/>
              <a:rect l="l" t="t" r="r" b="b"/>
              <a:pathLst>
                <a:path h="22860">
                  <a:moveTo>
                    <a:pt x="0" y="0"/>
                  </a:moveTo>
                  <a:lnTo>
                    <a:pt x="0" y="22631"/>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bject 17">
              <a:extLst>
                <a:ext uri="{FF2B5EF4-FFF2-40B4-BE49-F238E27FC236}">
                  <a16:creationId xmlns:a16="http://schemas.microsoft.com/office/drawing/2014/main" id="{4EC66E8B-774A-9776-AC05-35B6BAF60C8F}"/>
                </a:ext>
              </a:extLst>
            </p:cNvPr>
            <p:cNvSpPr/>
            <p:nvPr/>
          </p:nvSpPr>
          <p:spPr>
            <a:xfrm>
              <a:off x="6194704" y="4995151"/>
              <a:ext cx="33020" cy="35560"/>
            </a:xfrm>
            <a:custGeom>
              <a:avLst/>
              <a:gdLst/>
              <a:ahLst/>
              <a:cxnLst/>
              <a:rect l="l" t="t" r="r" b="b"/>
              <a:pathLst>
                <a:path w="33020" h="35560">
                  <a:moveTo>
                    <a:pt x="0" y="35204"/>
                  </a:moveTo>
                  <a:lnTo>
                    <a:pt x="0" y="0"/>
                  </a:lnTo>
                  <a:lnTo>
                    <a:pt x="32689" y="0"/>
                  </a:lnTo>
                  <a:lnTo>
                    <a:pt x="32689" y="35204"/>
                  </a:lnTo>
                  <a:lnTo>
                    <a:pt x="0" y="35204"/>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bject 18">
              <a:extLst>
                <a:ext uri="{FF2B5EF4-FFF2-40B4-BE49-F238E27FC236}">
                  <a16:creationId xmlns:a16="http://schemas.microsoft.com/office/drawing/2014/main" id="{54C0DF38-C21F-9077-7156-B5EE117EE8E3}"/>
                </a:ext>
              </a:extLst>
            </p:cNvPr>
            <p:cNvSpPr/>
            <p:nvPr/>
          </p:nvSpPr>
          <p:spPr>
            <a:xfrm>
              <a:off x="5975934" y="5127167"/>
              <a:ext cx="0" cy="21590"/>
            </a:xfrm>
            <a:custGeom>
              <a:avLst/>
              <a:gdLst/>
              <a:ahLst/>
              <a:cxnLst/>
              <a:rect l="l" t="t" r="r" b="b"/>
              <a:pathLst>
                <a:path h="21589">
                  <a:moveTo>
                    <a:pt x="0" y="0"/>
                  </a:moveTo>
                  <a:lnTo>
                    <a:pt x="0" y="21374"/>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19">
              <a:extLst>
                <a:ext uri="{FF2B5EF4-FFF2-40B4-BE49-F238E27FC236}">
                  <a16:creationId xmlns:a16="http://schemas.microsoft.com/office/drawing/2014/main" id="{B8CD23B4-0AC5-14BE-A035-EA8A2DA77A1A}"/>
                </a:ext>
              </a:extLst>
            </p:cNvPr>
            <p:cNvSpPr/>
            <p:nvPr/>
          </p:nvSpPr>
          <p:spPr>
            <a:xfrm>
              <a:off x="5890437" y="4933543"/>
              <a:ext cx="306070" cy="0"/>
            </a:xfrm>
            <a:custGeom>
              <a:avLst/>
              <a:gdLst/>
              <a:ahLst/>
              <a:cxnLst/>
              <a:rect l="l" t="t" r="r" b="b"/>
              <a:pathLst>
                <a:path w="306070">
                  <a:moveTo>
                    <a:pt x="0" y="0"/>
                  </a:moveTo>
                  <a:lnTo>
                    <a:pt x="305523" y="0"/>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20">
              <a:extLst>
                <a:ext uri="{FF2B5EF4-FFF2-40B4-BE49-F238E27FC236}">
                  <a16:creationId xmlns:a16="http://schemas.microsoft.com/office/drawing/2014/main" id="{72EBF117-E12A-C515-7F12-8CB8767D7F2A}"/>
                </a:ext>
              </a:extLst>
            </p:cNvPr>
            <p:cNvSpPr/>
            <p:nvPr/>
          </p:nvSpPr>
          <p:spPr>
            <a:xfrm>
              <a:off x="5906782" y="5022812"/>
              <a:ext cx="0" cy="163830"/>
            </a:xfrm>
            <a:custGeom>
              <a:avLst/>
              <a:gdLst/>
              <a:ahLst/>
              <a:cxnLst/>
              <a:rect l="l" t="t" r="r" b="b"/>
              <a:pathLst>
                <a:path h="163829">
                  <a:moveTo>
                    <a:pt x="0" y="0"/>
                  </a:moveTo>
                  <a:lnTo>
                    <a:pt x="0" y="163449"/>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object 21">
              <a:extLst>
                <a:ext uri="{FF2B5EF4-FFF2-40B4-BE49-F238E27FC236}">
                  <a16:creationId xmlns:a16="http://schemas.microsoft.com/office/drawing/2014/main" id="{42A3CAE7-B20E-3DE9-2140-0DEDC96D6C5D}"/>
                </a:ext>
              </a:extLst>
            </p:cNvPr>
            <p:cNvSpPr/>
            <p:nvPr/>
          </p:nvSpPr>
          <p:spPr>
            <a:xfrm>
              <a:off x="5862777" y="5183746"/>
              <a:ext cx="354965" cy="0"/>
            </a:xfrm>
            <a:custGeom>
              <a:avLst/>
              <a:gdLst/>
              <a:ahLst/>
              <a:cxnLst/>
              <a:rect l="l" t="t" r="r" b="b"/>
              <a:pathLst>
                <a:path w="354964">
                  <a:moveTo>
                    <a:pt x="0" y="0"/>
                  </a:moveTo>
                  <a:lnTo>
                    <a:pt x="354558" y="0"/>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bject 22">
              <a:extLst>
                <a:ext uri="{FF2B5EF4-FFF2-40B4-BE49-F238E27FC236}">
                  <a16:creationId xmlns:a16="http://schemas.microsoft.com/office/drawing/2014/main" id="{8C9BCB36-A67F-A681-2238-C5CDE4DAE637}"/>
                </a:ext>
              </a:extLst>
            </p:cNvPr>
            <p:cNvSpPr/>
            <p:nvPr/>
          </p:nvSpPr>
          <p:spPr>
            <a:xfrm>
              <a:off x="5865291" y="5694210"/>
              <a:ext cx="377190" cy="0"/>
            </a:xfrm>
            <a:custGeom>
              <a:avLst/>
              <a:gdLst/>
              <a:ahLst/>
              <a:cxnLst/>
              <a:rect l="l" t="t" r="r" b="b"/>
              <a:pathLst>
                <a:path w="377189">
                  <a:moveTo>
                    <a:pt x="0" y="0"/>
                  </a:moveTo>
                  <a:lnTo>
                    <a:pt x="377190" y="0"/>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bject 23">
              <a:extLst>
                <a:ext uri="{FF2B5EF4-FFF2-40B4-BE49-F238E27FC236}">
                  <a16:creationId xmlns:a16="http://schemas.microsoft.com/office/drawing/2014/main" id="{13FDB024-0C6F-C955-130B-181C844B1A49}"/>
                </a:ext>
              </a:extLst>
            </p:cNvPr>
            <p:cNvSpPr/>
            <p:nvPr/>
          </p:nvSpPr>
          <p:spPr>
            <a:xfrm>
              <a:off x="6008623" y="5672836"/>
              <a:ext cx="88900" cy="20320"/>
            </a:xfrm>
            <a:custGeom>
              <a:avLst/>
              <a:gdLst/>
              <a:ahLst/>
              <a:cxnLst/>
              <a:rect l="l" t="t" r="r" b="b"/>
              <a:pathLst>
                <a:path w="88900" h="20320">
                  <a:moveTo>
                    <a:pt x="0" y="20116"/>
                  </a:moveTo>
                  <a:lnTo>
                    <a:pt x="0" y="0"/>
                  </a:lnTo>
                  <a:lnTo>
                    <a:pt x="88747" y="0"/>
                  </a:lnTo>
                  <a:lnTo>
                    <a:pt x="88747" y="20116"/>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object 24">
              <a:extLst>
                <a:ext uri="{FF2B5EF4-FFF2-40B4-BE49-F238E27FC236}">
                  <a16:creationId xmlns:a16="http://schemas.microsoft.com/office/drawing/2014/main" id="{C0291A8B-D6D9-8848-0EFD-A4F3952B503F}"/>
                </a:ext>
              </a:extLst>
            </p:cNvPr>
            <p:cNvSpPr/>
            <p:nvPr/>
          </p:nvSpPr>
          <p:spPr>
            <a:xfrm>
              <a:off x="6144412" y="5368569"/>
              <a:ext cx="42545" cy="31115"/>
            </a:xfrm>
            <a:custGeom>
              <a:avLst/>
              <a:gdLst/>
              <a:ahLst/>
              <a:cxnLst/>
              <a:rect l="l" t="t" r="r" b="b"/>
              <a:pathLst>
                <a:path w="42545" h="31114">
                  <a:moveTo>
                    <a:pt x="0" y="30403"/>
                  </a:moveTo>
                  <a:lnTo>
                    <a:pt x="0" y="0"/>
                  </a:lnTo>
                  <a:lnTo>
                    <a:pt x="42227" y="0"/>
                  </a:lnTo>
                  <a:lnTo>
                    <a:pt x="42227" y="30911"/>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object 25">
              <a:extLst>
                <a:ext uri="{FF2B5EF4-FFF2-40B4-BE49-F238E27FC236}">
                  <a16:creationId xmlns:a16="http://schemas.microsoft.com/office/drawing/2014/main" id="{A421F3FE-B799-0AA1-44BD-2C13BE96A690}"/>
                </a:ext>
              </a:extLst>
            </p:cNvPr>
            <p:cNvSpPr/>
            <p:nvPr/>
          </p:nvSpPr>
          <p:spPr>
            <a:xfrm>
              <a:off x="5885294" y="5379783"/>
              <a:ext cx="335915" cy="130810"/>
            </a:xfrm>
            <a:custGeom>
              <a:avLst/>
              <a:gdLst/>
              <a:ahLst/>
              <a:cxnLst/>
              <a:rect l="l" t="t" r="r" b="b"/>
              <a:pathLst>
                <a:path w="335914" h="130810">
                  <a:moveTo>
                    <a:pt x="153150" y="14020"/>
                  </a:moveTo>
                  <a:lnTo>
                    <a:pt x="2628" y="14020"/>
                  </a:lnTo>
                  <a:lnTo>
                    <a:pt x="774" y="14795"/>
                  </a:lnTo>
                  <a:lnTo>
                    <a:pt x="0" y="16649"/>
                  </a:lnTo>
                  <a:lnTo>
                    <a:pt x="0" y="127825"/>
                  </a:lnTo>
                  <a:lnTo>
                    <a:pt x="774" y="129679"/>
                  </a:lnTo>
                  <a:lnTo>
                    <a:pt x="2628" y="130454"/>
                  </a:lnTo>
                  <a:lnTo>
                    <a:pt x="5245" y="130454"/>
                  </a:lnTo>
                  <a:lnTo>
                    <a:pt x="5245" y="19265"/>
                  </a:lnTo>
                  <a:lnTo>
                    <a:pt x="148021" y="19265"/>
                  </a:lnTo>
                  <a:lnTo>
                    <a:pt x="153150" y="14020"/>
                  </a:lnTo>
                  <a:close/>
                </a:path>
                <a:path w="335914" h="130810">
                  <a:moveTo>
                    <a:pt x="155342" y="19265"/>
                  </a:moveTo>
                  <a:lnTo>
                    <a:pt x="148021" y="19265"/>
                  </a:lnTo>
                  <a:lnTo>
                    <a:pt x="44424" y="125209"/>
                  </a:lnTo>
                  <a:lnTo>
                    <a:pt x="5245" y="125209"/>
                  </a:lnTo>
                  <a:lnTo>
                    <a:pt x="5245" y="130454"/>
                  </a:lnTo>
                  <a:lnTo>
                    <a:pt x="45529" y="130454"/>
                  </a:lnTo>
                  <a:lnTo>
                    <a:pt x="47396" y="129666"/>
                  </a:lnTo>
                  <a:lnTo>
                    <a:pt x="155342" y="19265"/>
                  </a:lnTo>
                  <a:close/>
                </a:path>
                <a:path w="335914" h="130810">
                  <a:moveTo>
                    <a:pt x="155409" y="19196"/>
                  </a:moveTo>
                  <a:lnTo>
                    <a:pt x="155409" y="14020"/>
                  </a:lnTo>
                  <a:lnTo>
                    <a:pt x="153150" y="14020"/>
                  </a:lnTo>
                  <a:lnTo>
                    <a:pt x="148021" y="19265"/>
                  </a:lnTo>
                  <a:lnTo>
                    <a:pt x="155409" y="19196"/>
                  </a:lnTo>
                  <a:close/>
                </a:path>
                <a:path w="335914" h="130810">
                  <a:moveTo>
                    <a:pt x="185989" y="16624"/>
                  </a:moveTo>
                  <a:lnTo>
                    <a:pt x="169786" y="736"/>
                  </a:lnTo>
                  <a:lnTo>
                    <a:pt x="167932" y="0"/>
                  </a:lnTo>
                  <a:lnTo>
                    <a:pt x="166090" y="787"/>
                  </a:lnTo>
                  <a:lnTo>
                    <a:pt x="153150" y="14020"/>
                  </a:lnTo>
                  <a:lnTo>
                    <a:pt x="155409" y="14020"/>
                  </a:lnTo>
                  <a:lnTo>
                    <a:pt x="155409" y="19196"/>
                  </a:lnTo>
                  <a:lnTo>
                    <a:pt x="167995" y="6324"/>
                  </a:lnTo>
                  <a:lnTo>
                    <a:pt x="184188" y="22200"/>
                  </a:lnTo>
                  <a:lnTo>
                    <a:pt x="184188" y="16624"/>
                  </a:lnTo>
                  <a:lnTo>
                    <a:pt x="185989" y="16624"/>
                  </a:lnTo>
                  <a:close/>
                </a:path>
                <a:path w="335914" h="130810">
                  <a:moveTo>
                    <a:pt x="155409" y="19265"/>
                  </a:moveTo>
                  <a:close/>
                </a:path>
                <a:path w="335914" h="130810">
                  <a:moveTo>
                    <a:pt x="191326" y="21856"/>
                  </a:moveTo>
                  <a:lnTo>
                    <a:pt x="185989" y="16624"/>
                  </a:lnTo>
                  <a:lnTo>
                    <a:pt x="184188" y="16624"/>
                  </a:lnTo>
                  <a:lnTo>
                    <a:pt x="184188" y="21856"/>
                  </a:lnTo>
                  <a:lnTo>
                    <a:pt x="191326" y="21856"/>
                  </a:lnTo>
                  <a:close/>
                </a:path>
                <a:path w="335914" h="130810">
                  <a:moveTo>
                    <a:pt x="330669" y="127330"/>
                  </a:moveTo>
                  <a:lnTo>
                    <a:pt x="330669" y="122085"/>
                  </a:lnTo>
                  <a:lnTo>
                    <a:pt x="293547" y="122085"/>
                  </a:lnTo>
                  <a:lnTo>
                    <a:pt x="191326" y="21856"/>
                  </a:lnTo>
                  <a:lnTo>
                    <a:pt x="184188" y="21856"/>
                  </a:lnTo>
                  <a:lnTo>
                    <a:pt x="184188" y="22200"/>
                  </a:lnTo>
                  <a:lnTo>
                    <a:pt x="290652" y="126580"/>
                  </a:lnTo>
                  <a:lnTo>
                    <a:pt x="292481" y="127330"/>
                  </a:lnTo>
                  <a:lnTo>
                    <a:pt x="330669" y="127330"/>
                  </a:lnTo>
                  <a:close/>
                </a:path>
                <a:path w="335914" h="130810">
                  <a:moveTo>
                    <a:pt x="335915" y="124713"/>
                  </a:moveTo>
                  <a:lnTo>
                    <a:pt x="335915" y="19240"/>
                  </a:lnTo>
                  <a:lnTo>
                    <a:pt x="335140" y="17386"/>
                  </a:lnTo>
                  <a:lnTo>
                    <a:pt x="333298" y="16624"/>
                  </a:lnTo>
                  <a:lnTo>
                    <a:pt x="185989" y="16624"/>
                  </a:lnTo>
                  <a:lnTo>
                    <a:pt x="191326" y="21856"/>
                  </a:lnTo>
                  <a:lnTo>
                    <a:pt x="330669" y="21856"/>
                  </a:lnTo>
                  <a:lnTo>
                    <a:pt x="330669" y="127330"/>
                  </a:lnTo>
                  <a:lnTo>
                    <a:pt x="333298" y="127330"/>
                  </a:lnTo>
                  <a:lnTo>
                    <a:pt x="335140" y="126555"/>
                  </a:lnTo>
                  <a:lnTo>
                    <a:pt x="335915" y="124713"/>
                  </a:lnTo>
                  <a:close/>
                </a:path>
              </a:pathLst>
            </a:custGeom>
            <a:solidFill>
              <a:srgbClr val="004F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bject 26">
              <a:extLst>
                <a:ext uri="{FF2B5EF4-FFF2-40B4-BE49-F238E27FC236}">
                  <a16:creationId xmlns:a16="http://schemas.microsoft.com/office/drawing/2014/main" id="{88FEE346-3D02-3179-E9AA-D427DA91299C}"/>
                </a:ext>
              </a:extLst>
            </p:cNvPr>
            <p:cNvSpPr/>
            <p:nvPr/>
          </p:nvSpPr>
          <p:spPr>
            <a:xfrm>
              <a:off x="5903010" y="5506872"/>
              <a:ext cx="0" cy="191135"/>
            </a:xfrm>
            <a:custGeom>
              <a:avLst/>
              <a:gdLst/>
              <a:ahLst/>
              <a:cxnLst/>
              <a:rect l="l" t="t" r="r" b="b"/>
              <a:pathLst>
                <a:path h="191135">
                  <a:moveTo>
                    <a:pt x="0" y="0"/>
                  </a:moveTo>
                  <a:lnTo>
                    <a:pt x="0" y="191109"/>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bject 27">
              <a:extLst>
                <a:ext uri="{FF2B5EF4-FFF2-40B4-BE49-F238E27FC236}">
                  <a16:creationId xmlns:a16="http://schemas.microsoft.com/office/drawing/2014/main" id="{36B0F351-1996-0E86-01C6-9EADA27F7E5A}"/>
                </a:ext>
              </a:extLst>
            </p:cNvPr>
            <p:cNvSpPr/>
            <p:nvPr/>
          </p:nvSpPr>
          <p:spPr>
            <a:xfrm>
              <a:off x="6206019" y="5506872"/>
              <a:ext cx="0" cy="191135"/>
            </a:xfrm>
            <a:custGeom>
              <a:avLst/>
              <a:gdLst/>
              <a:ahLst/>
              <a:cxnLst/>
              <a:rect l="l" t="t" r="r" b="b"/>
              <a:pathLst>
                <a:path h="191135">
                  <a:moveTo>
                    <a:pt x="0" y="0"/>
                  </a:moveTo>
                  <a:lnTo>
                    <a:pt x="0" y="191109"/>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object 28">
              <a:extLst>
                <a:ext uri="{FF2B5EF4-FFF2-40B4-BE49-F238E27FC236}">
                  <a16:creationId xmlns:a16="http://schemas.microsoft.com/office/drawing/2014/main" id="{426E244F-DA26-2873-5FE3-6F136961EEFC}"/>
                </a:ext>
              </a:extLst>
            </p:cNvPr>
            <p:cNvSpPr/>
            <p:nvPr/>
          </p:nvSpPr>
          <p:spPr>
            <a:xfrm>
              <a:off x="6023711" y="5573509"/>
              <a:ext cx="60960" cy="99695"/>
            </a:xfrm>
            <a:custGeom>
              <a:avLst/>
              <a:gdLst/>
              <a:ahLst/>
              <a:cxnLst/>
              <a:rect l="l" t="t" r="r" b="b"/>
              <a:pathLst>
                <a:path w="60960" h="99695">
                  <a:moveTo>
                    <a:pt x="0" y="99326"/>
                  </a:moveTo>
                  <a:lnTo>
                    <a:pt x="0" y="0"/>
                  </a:lnTo>
                  <a:lnTo>
                    <a:pt x="60350" y="0"/>
                  </a:lnTo>
                  <a:lnTo>
                    <a:pt x="60350" y="99326"/>
                  </a:lnTo>
                  <a:lnTo>
                    <a:pt x="0" y="99326"/>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bject 29">
              <a:extLst>
                <a:ext uri="{FF2B5EF4-FFF2-40B4-BE49-F238E27FC236}">
                  <a16:creationId xmlns:a16="http://schemas.microsoft.com/office/drawing/2014/main" id="{80A64017-0E49-F2D3-5D86-ACFEF9CFF52F}"/>
                </a:ext>
              </a:extLst>
            </p:cNvPr>
            <p:cNvSpPr/>
            <p:nvPr/>
          </p:nvSpPr>
          <p:spPr>
            <a:xfrm>
              <a:off x="5926899" y="5573509"/>
              <a:ext cx="254000" cy="58419"/>
            </a:xfrm>
            <a:custGeom>
              <a:avLst/>
              <a:gdLst/>
              <a:ahLst/>
              <a:cxnLst/>
              <a:rect l="l" t="t" r="r" b="b"/>
              <a:pathLst>
                <a:path w="254000" h="58420">
                  <a:moveTo>
                    <a:pt x="196494" y="0"/>
                  </a:moveTo>
                  <a:lnTo>
                    <a:pt x="196494" y="57835"/>
                  </a:lnTo>
                  <a:lnTo>
                    <a:pt x="253974" y="57835"/>
                  </a:lnTo>
                  <a:lnTo>
                    <a:pt x="253974" y="0"/>
                  </a:lnTo>
                  <a:lnTo>
                    <a:pt x="196494" y="0"/>
                  </a:lnTo>
                  <a:close/>
                </a:path>
                <a:path w="254000" h="58420">
                  <a:moveTo>
                    <a:pt x="0" y="0"/>
                  </a:moveTo>
                  <a:lnTo>
                    <a:pt x="0" y="57835"/>
                  </a:lnTo>
                  <a:lnTo>
                    <a:pt x="57480" y="57835"/>
                  </a:lnTo>
                  <a:lnTo>
                    <a:pt x="57480" y="0"/>
                  </a:lnTo>
                  <a:lnTo>
                    <a:pt x="0" y="0"/>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object 30">
              <a:extLst>
                <a:ext uri="{FF2B5EF4-FFF2-40B4-BE49-F238E27FC236}">
                  <a16:creationId xmlns:a16="http://schemas.microsoft.com/office/drawing/2014/main" id="{30668063-4D8A-D99F-9913-E1152BE31142}"/>
                </a:ext>
              </a:extLst>
            </p:cNvPr>
            <p:cNvPicPr/>
            <p:nvPr/>
          </p:nvPicPr>
          <p:blipFill>
            <a:blip r:embed="rId6" cstate="print"/>
            <a:stretch>
              <a:fillRect/>
            </a:stretch>
          </p:blipFill>
          <p:spPr>
            <a:xfrm>
              <a:off x="6014910" y="5454065"/>
              <a:ext cx="77952" cy="76695"/>
            </a:xfrm>
            <a:prstGeom prst="rect">
              <a:avLst/>
            </a:prstGeom>
          </p:spPr>
        </p:pic>
        <p:sp>
          <p:nvSpPr>
            <p:cNvPr id="27" name="object 31">
              <a:extLst>
                <a:ext uri="{FF2B5EF4-FFF2-40B4-BE49-F238E27FC236}">
                  <a16:creationId xmlns:a16="http://schemas.microsoft.com/office/drawing/2014/main" id="{62A46E4D-9D74-C3E0-1D4B-BAE34272C7B7}"/>
                </a:ext>
              </a:extLst>
            </p:cNvPr>
            <p:cNvSpPr/>
            <p:nvPr/>
          </p:nvSpPr>
          <p:spPr>
            <a:xfrm>
              <a:off x="5926899" y="5894120"/>
              <a:ext cx="278130" cy="323215"/>
            </a:xfrm>
            <a:custGeom>
              <a:avLst/>
              <a:gdLst/>
              <a:ahLst/>
              <a:cxnLst/>
              <a:rect l="l" t="t" r="r" b="b"/>
              <a:pathLst>
                <a:path w="278129" h="323214">
                  <a:moveTo>
                    <a:pt x="277863" y="322605"/>
                  </a:moveTo>
                  <a:lnTo>
                    <a:pt x="277863" y="0"/>
                  </a:lnTo>
                  <a:lnTo>
                    <a:pt x="0" y="0"/>
                  </a:lnTo>
                  <a:lnTo>
                    <a:pt x="0" y="322605"/>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object 32">
              <a:extLst>
                <a:ext uri="{FF2B5EF4-FFF2-40B4-BE49-F238E27FC236}">
                  <a16:creationId xmlns:a16="http://schemas.microsoft.com/office/drawing/2014/main" id="{063D0269-C3A7-FD54-3B85-40CFB74CB243}"/>
                </a:ext>
              </a:extLst>
            </p:cNvPr>
            <p:cNvSpPr/>
            <p:nvPr/>
          </p:nvSpPr>
          <p:spPr>
            <a:xfrm>
              <a:off x="5910554" y="5933097"/>
              <a:ext cx="308610" cy="107314"/>
            </a:xfrm>
            <a:custGeom>
              <a:avLst/>
              <a:gdLst/>
              <a:ahLst/>
              <a:cxnLst/>
              <a:rect l="l" t="t" r="r" b="b"/>
              <a:pathLst>
                <a:path w="308610" h="107314">
                  <a:moveTo>
                    <a:pt x="0" y="106870"/>
                  </a:moveTo>
                  <a:lnTo>
                    <a:pt x="308038" y="106870"/>
                  </a:lnTo>
                </a:path>
                <a:path w="308610" h="107314">
                  <a:moveTo>
                    <a:pt x="128511" y="0"/>
                  </a:moveTo>
                  <a:lnTo>
                    <a:pt x="128511" y="81191"/>
                  </a:lnTo>
                  <a:lnTo>
                    <a:pt x="180987" y="81191"/>
                  </a:lnTo>
                  <a:lnTo>
                    <a:pt x="180987" y="0"/>
                  </a:lnTo>
                  <a:lnTo>
                    <a:pt x="128511" y="0"/>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bject 33">
              <a:extLst>
                <a:ext uri="{FF2B5EF4-FFF2-40B4-BE49-F238E27FC236}">
                  <a16:creationId xmlns:a16="http://schemas.microsoft.com/office/drawing/2014/main" id="{E8B5B910-506C-9533-C4AE-B7E265DE9379}"/>
                </a:ext>
              </a:extLst>
            </p:cNvPr>
            <p:cNvSpPr/>
            <p:nvPr/>
          </p:nvSpPr>
          <p:spPr>
            <a:xfrm>
              <a:off x="6124079" y="5933097"/>
              <a:ext cx="52705" cy="81280"/>
            </a:xfrm>
            <a:custGeom>
              <a:avLst/>
              <a:gdLst/>
              <a:ahLst/>
              <a:cxnLst/>
              <a:rect l="l" t="t" r="r" b="b"/>
              <a:pathLst>
                <a:path w="52704" h="81279">
                  <a:moveTo>
                    <a:pt x="0" y="0"/>
                  </a:moveTo>
                  <a:lnTo>
                    <a:pt x="0" y="81191"/>
                  </a:lnTo>
                  <a:lnTo>
                    <a:pt x="52489" y="81191"/>
                  </a:lnTo>
                  <a:lnTo>
                    <a:pt x="52489" y="0"/>
                  </a:lnTo>
                  <a:lnTo>
                    <a:pt x="0" y="0"/>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object 34">
              <a:extLst>
                <a:ext uri="{FF2B5EF4-FFF2-40B4-BE49-F238E27FC236}">
                  <a16:creationId xmlns:a16="http://schemas.microsoft.com/office/drawing/2014/main" id="{78287C27-A999-B3F1-D18B-C48EC20AF396}"/>
                </a:ext>
              </a:extLst>
            </p:cNvPr>
            <p:cNvSpPr/>
            <p:nvPr/>
          </p:nvSpPr>
          <p:spPr>
            <a:xfrm>
              <a:off x="5954560" y="5933097"/>
              <a:ext cx="53340" cy="81280"/>
            </a:xfrm>
            <a:custGeom>
              <a:avLst/>
              <a:gdLst/>
              <a:ahLst/>
              <a:cxnLst/>
              <a:rect l="l" t="t" r="r" b="b"/>
              <a:pathLst>
                <a:path w="53339" h="81279">
                  <a:moveTo>
                    <a:pt x="0" y="0"/>
                  </a:moveTo>
                  <a:lnTo>
                    <a:pt x="0" y="81191"/>
                  </a:lnTo>
                  <a:lnTo>
                    <a:pt x="53009" y="81191"/>
                  </a:lnTo>
                  <a:lnTo>
                    <a:pt x="53009" y="0"/>
                  </a:lnTo>
                  <a:lnTo>
                    <a:pt x="0" y="0"/>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bject 35">
              <a:extLst>
                <a:ext uri="{FF2B5EF4-FFF2-40B4-BE49-F238E27FC236}">
                  <a16:creationId xmlns:a16="http://schemas.microsoft.com/office/drawing/2014/main" id="{B24E00BC-2A8D-E4CF-0B04-E733ED9468E6}"/>
                </a:ext>
              </a:extLst>
            </p:cNvPr>
            <p:cNvSpPr/>
            <p:nvPr/>
          </p:nvSpPr>
          <p:spPr>
            <a:xfrm>
              <a:off x="6065202" y="6107861"/>
              <a:ext cx="0" cy="98425"/>
            </a:xfrm>
            <a:custGeom>
              <a:avLst/>
              <a:gdLst/>
              <a:ahLst/>
              <a:cxnLst/>
              <a:rect l="l" t="t" r="r" b="b"/>
              <a:pathLst>
                <a:path h="98425">
                  <a:moveTo>
                    <a:pt x="0" y="0"/>
                  </a:moveTo>
                  <a:lnTo>
                    <a:pt x="0" y="98069"/>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bject 36">
              <a:extLst>
                <a:ext uri="{FF2B5EF4-FFF2-40B4-BE49-F238E27FC236}">
                  <a16:creationId xmlns:a16="http://schemas.microsoft.com/office/drawing/2014/main" id="{849DDB44-EAB6-823A-E60A-94A644397FBE}"/>
                </a:ext>
              </a:extLst>
            </p:cNvPr>
            <p:cNvSpPr/>
            <p:nvPr/>
          </p:nvSpPr>
          <p:spPr>
            <a:xfrm>
              <a:off x="6011138" y="6095288"/>
              <a:ext cx="112395" cy="13970"/>
            </a:xfrm>
            <a:custGeom>
              <a:avLst/>
              <a:gdLst/>
              <a:ahLst/>
              <a:cxnLst/>
              <a:rect l="l" t="t" r="r" b="b"/>
              <a:pathLst>
                <a:path w="112395" h="13970">
                  <a:moveTo>
                    <a:pt x="0" y="13830"/>
                  </a:moveTo>
                  <a:lnTo>
                    <a:pt x="0" y="0"/>
                  </a:lnTo>
                  <a:lnTo>
                    <a:pt x="111899" y="0"/>
                  </a:lnTo>
                  <a:lnTo>
                    <a:pt x="111899" y="13830"/>
                  </a:lnTo>
                  <a:lnTo>
                    <a:pt x="0" y="13830"/>
                  </a:lnTo>
                  <a:close/>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object 37">
              <a:extLst>
                <a:ext uri="{FF2B5EF4-FFF2-40B4-BE49-F238E27FC236}">
                  <a16:creationId xmlns:a16="http://schemas.microsoft.com/office/drawing/2014/main" id="{00BD0BF9-A9D1-1D72-1E25-D87496C9DCEC}"/>
                </a:ext>
              </a:extLst>
            </p:cNvPr>
            <p:cNvSpPr/>
            <p:nvPr/>
          </p:nvSpPr>
          <p:spPr>
            <a:xfrm>
              <a:off x="5926899" y="5799823"/>
              <a:ext cx="278130" cy="95250"/>
            </a:xfrm>
            <a:custGeom>
              <a:avLst/>
              <a:gdLst/>
              <a:ahLst/>
              <a:cxnLst/>
              <a:rect l="l" t="t" r="r" b="b"/>
              <a:pathLst>
                <a:path w="278129" h="95250">
                  <a:moveTo>
                    <a:pt x="277863" y="95034"/>
                  </a:moveTo>
                  <a:lnTo>
                    <a:pt x="277863" y="80327"/>
                  </a:lnTo>
                  <a:lnTo>
                    <a:pt x="137617" y="0"/>
                  </a:lnTo>
                  <a:lnTo>
                    <a:pt x="0" y="80327"/>
                  </a:lnTo>
                  <a:lnTo>
                    <a:pt x="0" y="95034"/>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object 38">
              <a:extLst>
                <a:ext uri="{FF2B5EF4-FFF2-40B4-BE49-F238E27FC236}">
                  <a16:creationId xmlns:a16="http://schemas.microsoft.com/office/drawing/2014/main" id="{DB9CA78D-8CE9-E8E1-7BB4-F23EE625A52F}"/>
                </a:ext>
              </a:extLst>
            </p:cNvPr>
            <p:cNvSpPr/>
            <p:nvPr/>
          </p:nvSpPr>
          <p:spPr>
            <a:xfrm>
              <a:off x="6037541" y="6095288"/>
              <a:ext cx="89535" cy="96520"/>
            </a:xfrm>
            <a:custGeom>
              <a:avLst/>
              <a:gdLst/>
              <a:ahLst/>
              <a:cxnLst/>
              <a:rect l="l" t="t" r="r" b="b"/>
              <a:pathLst>
                <a:path w="89535" h="96520">
                  <a:moveTo>
                    <a:pt x="89268" y="96278"/>
                  </a:moveTo>
                  <a:lnTo>
                    <a:pt x="89268" y="0"/>
                  </a:lnTo>
                  <a:lnTo>
                    <a:pt x="0" y="0"/>
                  </a:lnTo>
                  <a:lnTo>
                    <a:pt x="0" y="96278"/>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object 39">
              <a:extLst>
                <a:ext uri="{FF2B5EF4-FFF2-40B4-BE49-F238E27FC236}">
                  <a16:creationId xmlns:a16="http://schemas.microsoft.com/office/drawing/2014/main" id="{21C18A36-7356-F07C-9948-38A705324C39}"/>
                </a:ext>
              </a:extLst>
            </p:cNvPr>
            <p:cNvSpPr/>
            <p:nvPr/>
          </p:nvSpPr>
          <p:spPr>
            <a:xfrm>
              <a:off x="5897981" y="6205931"/>
              <a:ext cx="362585" cy="0"/>
            </a:xfrm>
            <a:custGeom>
              <a:avLst/>
              <a:gdLst/>
              <a:ahLst/>
              <a:cxnLst/>
              <a:rect l="l" t="t" r="r" b="b"/>
              <a:pathLst>
                <a:path w="362585">
                  <a:moveTo>
                    <a:pt x="0" y="0"/>
                  </a:moveTo>
                  <a:lnTo>
                    <a:pt x="362102" y="0"/>
                  </a:lnTo>
                </a:path>
              </a:pathLst>
            </a:custGeom>
            <a:ln w="5245">
              <a:solidFill>
                <a:srgbClr val="004F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bject 40">
              <a:extLst>
                <a:ext uri="{FF2B5EF4-FFF2-40B4-BE49-F238E27FC236}">
                  <a16:creationId xmlns:a16="http://schemas.microsoft.com/office/drawing/2014/main" id="{0C91D1F3-14F3-64B3-73FF-17ADE98BA1CC}"/>
                </a:ext>
              </a:extLst>
            </p:cNvPr>
            <p:cNvSpPr/>
            <p:nvPr/>
          </p:nvSpPr>
          <p:spPr>
            <a:xfrm>
              <a:off x="5952045" y="3605834"/>
              <a:ext cx="188595" cy="422275"/>
            </a:xfrm>
            <a:custGeom>
              <a:avLst/>
              <a:gdLst/>
              <a:ahLst/>
              <a:cxnLst/>
              <a:rect l="l" t="t" r="r" b="b"/>
              <a:pathLst>
                <a:path w="188595" h="422275">
                  <a:moveTo>
                    <a:pt x="1054" y="60623"/>
                  </a:moveTo>
                  <a:lnTo>
                    <a:pt x="1054" y="58115"/>
                  </a:lnTo>
                  <a:lnTo>
                    <a:pt x="533" y="58115"/>
                  </a:lnTo>
                  <a:lnTo>
                    <a:pt x="0" y="59156"/>
                  </a:lnTo>
                  <a:lnTo>
                    <a:pt x="533" y="60210"/>
                  </a:lnTo>
                  <a:lnTo>
                    <a:pt x="1054" y="60623"/>
                  </a:lnTo>
                  <a:close/>
                </a:path>
                <a:path w="188595" h="422275">
                  <a:moveTo>
                    <a:pt x="16332" y="43980"/>
                  </a:moveTo>
                  <a:lnTo>
                    <a:pt x="16332" y="42925"/>
                  </a:lnTo>
                  <a:lnTo>
                    <a:pt x="12636" y="39789"/>
                  </a:lnTo>
                  <a:lnTo>
                    <a:pt x="4203" y="39789"/>
                  </a:lnTo>
                  <a:lnTo>
                    <a:pt x="533" y="42925"/>
                  </a:lnTo>
                  <a:lnTo>
                    <a:pt x="533" y="57061"/>
                  </a:lnTo>
                  <a:lnTo>
                    <a:pt x="1054" y="57581"/>
                  </a:lnTo>
                  <a:lnTo>
                    <a:pt x="1054" y="60623"/>
                  </a:lnTo>
                  <a:lnTo>
                    <a:pt x="5270" y="63967"/>
                  </a:lnTo>
                  <a:lnTo>
                    <a:pt x="5270" y="45542"/>
                  </a:lnTo>
                  <a:lnTo>
                    <a:pt x="6845" y="43980"/>
                  </a:lnTo>
                  <a:lnTo>
                    <a:pt x="16332" y="43980"/>
                  </a:lnTo>
                  <a:close/>
                </a:path>
                <a:path w="188595" h="422275">
                  <a:moveTo>
                    <a:pt x="187540" y="57061"/>
                  </a:moveTo>
                  <a:lnTo>
                    <a:pt x="16332" y="57061"/>
                  </a:lnTo>
                  <a:lnTo>
                    <a:pt x="16332" y="54444"/>
                  </a:lnTo>
                  <a:lnTo>
                    <a:pt x="5270" y="54444"/>
                  </a:lnTo>
                  <a:lnTo>
                    <a:pt x="5270" y="63967"/>
                  </a:lnTo>
                  <a:lnTo>
                    <a:pt x="9474" y="67300"/>
                  </a:lnTo>
                  <a:lnTo>
                    <a:pt x="9474" y="61239"/>
                  </a:lnTo>
                  <a:lnTo>
                    <a:pt x="186486" y="61239"/>
                  </a:lnTo>
                  <a:lnTo>
                    <a:pt x="187007" y="60899"/>
                  </a:lnTo>
                  <a:lnTo>
                    <a:pt x="187007" y="57581"/>
                  </a:lnTo>
                  <a:lnTo>
                    <a:pt x="187540" y="57061"/>
                  </a:lnTo>
                  <a:close/>
                </a:path>
                <a:path w="188595" h="422275">
                  <a:moveTo>
                    <a:pt x="62687" y="96316"/>
                  </a:moveTo>
                  <a:lnTo>
                    <a:pt x="53733" y="96316"/>
                  </a:lnTo>
                  <a:lnTo>
                    <a:pt x="9474" y="61239"/>
                  </a:lnTo>
                  <a:lnTo>
                    <a:pt x="9474" y="67300"/>
                  </a:lnTo>
                  <a:lnTo>
                    <a:pt x="52679" y="101561"/>
                  </a:lnTo>
                  <a:lnTo>
                    <a:pt x="52679" y="136366"/>
                  </a:lnTo>
                  <a:lnTo>
                    <a:pt x="56896" y="105219"/>
                  </a:lnTo>
                  <a:lnTo>
                    <a:pt x="59004" y="105219"/>
                  </a:lnTo>
                  <a:lnTo>
                    <a:pt x="59004" y="100507"/>
                  </a:lnTo>
                  <a:lnTo>
                    <a:pt x="62687" y="96316"/>
                  </a:lnTo>
                  <a:close/>
                </a:path>
                <a:path w="188595" h="422275">
                  <a:moveTo>
                    <a:pt x="52679" y="136366"/>
                  </a:moveTo>
                  <a:lnTo>
                    <a:pt x="52679" y="101561"/>
                  </a:lnTo>
                  <a:lnTo>
                    <a:pt x="9474" y="419315"/>
                  </a:lnTo>
                  <a:lnTo>
                    <a:pt x="9474" y="420357"/>
                  </a:lnTo>
                  <a:lnTo>
                    <a:pt x="10007" y="420357"/>
                  </a:lnTo>
                  <a:lnTo>
                    <a:pt x="10007" y="420877"/>
                  </a:lnTo>
                  <a:lnTo>
                    <a:pt x="10541" y="421411"/>
                  </a:lnTo>
                  <a:lnTo>
                    <a:pt x="11061" y="421411"/>
                  </a:lnTo>
                  <a:lnTo>
                    <a:pt x="11061" y="421932"/>
                  </a:lnTo>
                  <a:lnTo>
                    <a:pt x="12636" y="421932"/>
                  </a:lnTo>
                  <a:lnTo>
                    <a:pt x="15278" y="419309"/>
                  </a:lnTo>
                  <a:lnTo>
                    <a:pt x="15278" y="413029"/>
                  </a:lnTo>
                  <a:lnTo>
                    <a:pt x="33185" y="280060"/>
                  </a:lnTo>
                  <a:lnTo>
                    <a:pt x="34239" y="280060"/>
                  </a:lnTo>
                  <a:lnTo>
                    <a:pt x="34239" y="272732"/>
                  </a:lnTo>
                  <a:lnTo>
                    <a:pt x="47409" y="174320"/>
                  </a:lnTo>
                  <a:lnTo>
                    <a:pt x="48463" y="174320"/>
                  </a:lnTo>
                  <a:lnTo>
                    <a:pt x="48463" y="167512"/>
                  </a:lnTo>
                  <a:lnTo>
                    <a:pt x="52679" y="136366"/>
                  </a:lnTo>
                  <a:close/>
                </a:path>
                <a:path w="188595" h="422275">
                  <a:moveTo>
                    <a:pt x="16332" y="54444"/>
                  </a:moveTo>
                  <a:lnTo>
                    <a:pt x="16332" y="43980"/>
                  </a:lnTo>
                  <a:lnTo>
                    <a:pt x="10541" y="43980"/>
                  </a:lnTo>
                  <a:lnTo>
                    <a:pt x="11582" y="45542"/>
                  </a:lnTo>
                  <a:lnTo>
                    <a:pt x="11582" y="54444"/>
                  </a:lnTo>
                  <a:lnTo>
                    <a:pt x="16332" y="54444"/>
                  </a:lnTo>
                  <a:close/>
                </a:path>
                <a:path w="188595" h="422275">
                  <a:moveTo>
                    <a:pt x="91135" y="344437"/>
                  </a:moveTo>
                  <a:lnTo>
                    <a:pt x="91135" y="337654"/>
                  </a:lnTo>
                  <a:lnTo>
                    <a:pt x="15278" y="413029"/>
                  </a:lnTo>
                  <a:lnTo>
                    <a:pt x="21602" y="413029"/>
                  </a:lnTo>
                  <a:lnTo>
                    <a:pt x="91135" y="344437"/>
                  </a:lnTo>
                  <a:close/>
                </a:path>
                <a:path w="188595" h="422275">
                  <a:moveTo>
                    <a:pt x="21602" y="413029"/>
                  </a:moveTo>
                  <a:lnTo>
                    <a:pt x="15278" y="413029"/>
                  </a:lnTo>
                  <a:lnTo>
                    <a:pt x="15278" y="419309"/>
                  </a:lnTo>
                  <a:lnTo>
                    <a:pt x="21602" y="413029"/>
                  </a:lnTo>
                  <a:close/>
                </a:path>
                <a:path w="188595" h="422275">
                  <a:moveTo>
                    <a:pt x="101142" y="334505"/>
                  </a:moveTo>
                  <a:lnTo>
                    <a:pt x="94830" y="334505"/>
                  </a:lnTo>
                  <a:lnTo>
                    <a:pt x="39509" y="280060"/>
                  </a:lnTo>
                  <a:lnTo>
                    <a:pt x="33185" y="280060"/>
                  </a:lnTo>
                  <a:lnTo>
                    <a:pt x="91135" y="337654"/>
                  </a:lnTo>
                  <a:lnTo>
                    <a:pt x="91135" y="344437"/>
                  </a:lnTo>
                  <a:lnTo>
                    <a:pt x="94830" y="340791"/>
                  </a:lnTo>
                  <a:lnTo>
                    <a:pt x="97980" y="340791"/>
                  </a:lnTo>
                  <a:lnTo>
                    <a:pt x="97980" y="337654"/>
                  </a:lnTo>
                  <a:lnTo>
                    <a:pt x="101142" y="334505"/>
                  </a:lnTo>
                  <a:close/>
                </a:path>
                <a:path w="188595" h="422275">
                  <a:moveTo>
                    <a:pt x="91135" y="223462"/>
                  </a:moveTo>
                  <a:lnTo>
                    <a:pt x="91135" y="216712"/>
                  </a:lnTo>
                  <a:lnTo>
                    <a:pt x="34239" y="272732"/>
                  </a:lnTo>
                  <a:lnTo>
                    <a:pt x="40563" y="272732"/>
                  </a:lnTo>
                  <a:lnTo>
                    <a:pt x="91135" y="223462"/>
                  </a:lnTo>
                  <a:close/>
                </a:path>
                <a:path w="188595" h="422275">
                  <a:moveTo>
                    <a:pt x="40563" y="272732"/>
                  </a:moveTo>
                  <a:lnTo>
                    <a:pt x="34239" y="272732"/>
                  </a:lnTo>
                  <a:lnTo>
                    <a:pt x="34239" y="280060"/>
                  </a:lnTo>
                  <a:lnTo>
                    <a:pt x="36347" y="280060"/>
                  </a:lnTo>
                  <a:lnTo>
                    <a:pt x="36347" y="276923"/>
                  </a:lnTo>
                  <a:lnTo>
                    <a:pt x="40563" y="272732"/>
                  </a:lnTo>
                  <a:close/>
                </a:path>
                <a:path w="188595" h="422275">
                  <a:moveTo>
                    <a:pt x="39509" y="280060"/>
                  </a:moveTo>
                  <a:lnTo>
                    <a:pt x="36347" y="276923"/>
                  </a:lnTo>
                  <a:lnTo>
                    <a:pt x="36347" y="280060"/>
                  </a:lnTo>
                  <a:lnTo>
                    <a:pt x="39509" y="280060"/>
                  </a:lnTo>
                  <a:close/>
                </a:path>
                <a:path w="188595" h="422275">
                  <a:moveTo>
                    <a:pt x="101142" y="213588"/>
                  </a:moveTo>
                  <a:lnTo>
                    <a:pt x="94830" y="213588"/>
                  </a:lnTo>
                  <a:lnTo>
                    <a:pt x="54254" y="174320"/>
                  </a:lnTo>
                  <a:lnTo>
                    <a:pt x="47409" y="174320"/>
                  </a:lnTo>
                  <a:lnTo>
                    <a:pt x="91135" y="216712"/>
                  </a:lnTo>
                  <a:lnTo>
                    <a:pt x="91135" y="223462"/>
                  </a:lnTo>
                  <a:lnTo>
                    <a:pt x="94830" y="219862"/>
                  </a:lnTo>
                  <a:lnTo>
                    <a:pt x="97980" y="219862"/>
                  </a:lnTo>
                  <a:lnTo>
                    <a:pt x="97980" y="216712"/>
                  </a:lnTo>
                  <a:lnTo>
                    <a:pt x="101142" y="213588"/>
                  </a:lnTo>
                  <a:close/>
                </a:path>
                <a:path w="188595" h="422275">
                  <a:moveTo>
                    <a:pt x="91135" y="139554"/>
                  </a:moveTo>
                  <a:lnTo>
                    <a:pt x="91135" y="133489"/>
                  </a:lnTo>
                  <a:lnTo>
                    <a:pt x="48463" y="167512"/>
                  </a:lnTo>
                  <a:lnTo>
                    <a:pt x="55841" y="167512"/>
                  </a:lnTo>
                  <a:lnTo>
                    <a:pt x="91135" y="139554"/>
                  </a:lnTo>
                  <a:close/>
                </a:path>
                <a:path w="188595" h="422275">
                  <a:moveTo>
                    <a:pt x="55841" y="167512"/>
                  </a:moveTo>
                  <a:lnTo>
                    <a:pt x="48463" y="167512"/>
                  </a:lnTo>
                  <a:lnTo>
                    <a:pt x="48463" y="174320"/>
                  </a:lnTo>
                  <a:lnTo>
                    <a:pt x="51092" y="174320"/>
                  </a:lnTo>
                  <a:lnTo>
                    <a:pt x="51092" y="171183"/>
                  </a:lnTo>
                  <a:lnTo>
                    <a:pt x="55841" y="167512"/>
                  </a:lnTo>
                  <a:close/>
                </a:path>
                <a:path w="188595" h="422275">
                  <a:moveTo>
                    <a:pt x="54254" y="174320"/>
                  </a:moveTo>
                  <a:lnTo>
                    <a:pt x="51092" y="171183"/>
                  </a:lnTo>
                  <a:lnTo>
                    <a:pt x="51092" y="174320"/>
                  </a:lnTo>
                  <a:lnTo>
                    <a:pt x="54254" y="174320"/>
                  </a:lnTo>
                  <a:close/>
                </a:path>
                <a:path w="188595" h="422275">
                  <a:moveTo>
                    <a:pt x="63220" y="61239"/>
                  </a:moveTo>
                  <a:lnTo>
                    <a:pt x="58470" y="61239"/>
                  </a:lnTo>
                  <a:lnTo>
                    <a:pt x="53733" y="96316"/>
                  </a:lnTo>
                  <a:lnTo>
                    <a:pt x="58470" y="96316"/>
                  </a:lnTo>
                  <a:lnTo>
                    <a:pt x="58470" y="94221"/>
                  </a:lnTo>
                  <a:lnTo>
                    <a:pt x="63220" y="61239"/>
                  </a:lnTo>
                  <a:close/>
                </a:path>
                <a:path w="188595" h="422275">
                  <a:moveTo>
                    <a:pt x="104838" y="129832"/>
                  </a:moveTo>
                  <a:lnTo>
                    <a:pt x="95872" y="129832"/>
                  </a:lnTo>
                  <a:lnTo>
                    <a:pt x="64795" y="105219"/>
                  </a:lnTo>
                  <a:lnTo>
                    <a:pt x="56896" y="105219"/>
                  </a:lnTo>
                  <a:lnTo>
                    <a:pt x="91135" y="133489"/>
                  </a:lnTo>
                  <a:lnTo>
                    <a:pt x="91135" y="139554"/>
                  </a:lnTo>
                  <a:lnTo>
                    <a:pt x="94830" y="136626"/>
                  </a:lnTo>
                  <a:lnTo>
                    <a:pt x="99034" y="136626"/>
                  </a:lnTo>
                  <a:lnTo>
                    <a:pt x="99034" y="134531"/>
                  </a:lnTo>
                  <a:lnTo>
                    <a:pt x="104838" y="129832"/>
                  </a:lnTo>
                  <a:close/>
                </a:path>
                <a:path w="188595" h="422275">
                  <a:moveTo>
                    <a:pt x="90601" y="68573"/>
                  </a:moveTo>
                  <a:lnTo>
                    <a:pt x="90601" y="61772"/>
                  </a:lnTo>
                  <a:lnTo>
                    <a:pt x="58470" y="94221"/>
                  </a:lnTo>
                  <a:lnTo>
                    <a:pt x="64795" y="94221"/>
                  </a:lnTo>
                  <a:lnTo>
                    <a:pt x="90601" y="68573"/>
                  </a:lnTo>
                  <a:close/>
                </a:path>
                <a:path w="188595" h="422275">
                  <a:moveTo>
                    <a:pt x="64795" y="94221"/>
                  </a:moveTo>
                  <a:lnTo>
                    <a:pt x="58470" y="94221"/>
                  </a:lnTo>
                  <a:lnTo>
                    <a:pt x="58470" y="96316"/>
                  </a:lnTo>
                  <a:lnTo>
                    <a:pt x="62687" y="96316"/>
                  </a:lnTo>
                  <a:lnTo>
                    <a:pt x="64795" y="94221"/>
                  </a:lnTo>
                  <a:close/>
                </a:path>
                <a:path w="188595" h="422275">
                  <a:moveTo>
                    <a:pt x="100622" y="5232"/>
                  </a:moveTo>
                  <a:lnTo>
                    <a:pt x="94830" y="0"/>
                  </a:lnTo>
                  <a:lnTo>
                    <a:pt x="93764" y="0"/>
                  </a:lnTo>
                  <a:lnTo>
                    <a:pt x="62687" y="30365"/>
                  </a:lnTo>
                  <a:lnTo>
                    <a:pt x="62687" y="30886"/>
                  </a:lnTo>
                  <a:lnTo>
                    <a:pt x="59004" y="57061"/>
                  </a:lnTo>
                  <a:lnTo>
                    <a:pt x="63741" y="57061"/>
                  </a:lnTo>
                  <a:lnTo>
                    <a:pt x="66370" y="36639"/>
                  </a:lnTo>
                  <a:lnTo>
                    <a:pt x="67957" y="36639"/>
                  </a:lnTo>
                  <a:lnTo>
                    <a:pt x="67957" y="31407"/>
                  </a:lnTo>
                  <a:lnTo>
                    <a:pt x="94297" y="5232"/>
                  </a:lnTo>
                  <a:lnTo>
                    <a:pt x="100622" y="5232"/>
                  </a:lnTo>
                  <a:close/>
                </a:path>
                <a:path w="188595" h="422275">
                  <a:moveTo>
                    <a:pt x="64795" y="105219"/>
                  </a:moveTo>
                  <a:lnTo>
                    <a:pt x="59004" y="100507"/>
                  </a:lnTo>
                  <a:lnTo>
                    <a:pt x="59004" y="105219"/>
                  </a:lnTo>
                  <a:lnTo>
                    <a:pt x="64795" y="105219"/>
                  </a:lnTo>
                  <a:close/>
                </a:path>
                <a:path w="188595" h="422275">
                  <a:moveTo>
                    <a:pt x="92189" y="57061"/>
                  </a:moveTo>
                  <a:lnTo>
                    <a:pt x="72694" y="36639"/>
                  </a:lnTo>
                  <a:lnTo>
                    <a:pt x="66370" y="36639"/>
                  </a:lnTo>
                  <a:lnTo>
                    <a:pt x="85864" y="57061"/>
                  </a:lnTo>
                  <a:lnTo>
                    <a:pt x="92189" y="57061"/>
                  </a:lnTo>
                  <a:close/>
                </a:path>
                <a:path w="188595" h="422275">
                  <a:moveTo>
                    <a:pt x="72694" y="36639"/>
                  </a:moveTo>
                  <a:lnTo>
                    <a:pt x="67957" y="31407"/>
                  </a:lnTo>
                  <a:lnTo>
                    <a:pt x="67957" y="36639"/>
                  </a:lnTo>
                  <a:lnTo>
                    <a:pt x="72694" y="36639"/>
                  </a:lnTo>
                  <a:close/>
                </a:path>
                <a:path w="188595" h="422275">
                  <a:moveTo>
                    <a:pt x="97459" y="61239"/>
                  </a:moveTo>
                  <a:lnTo>
                    <a:pt x="90081" y="61239"/>
                  </a:lnTo>
                  <a:lnTo>
                    <a:pt x="90601" y="61772"/>
                  </a:lnTo>
                  <a:lnTo>
                    <a:pt x="90601" y="68573"/>
                  </a:lnTo>
                  <a:lnTo>
                    <a:pt x="93764" y="65430"/>
                  </a:lnTo>
                  <a:lnTo>
                    <a:pt x="96939" y="65430"/>
                  </a:lnTo>
                  <a:lnTo>
                    <a:pt x="96939" y="61772"/>
                  </a:lnTo>
                  <a:lnTo>
                    <a:pt x="97459" y="61239"/>
                  </a:lnTo>
                  <a:close/>
                </a:path>
                <a:path w="188595" h="422275">
                  <a:moveTo>
                    <a:pt x="142240" y="98412"/>
                  </a:moveTo>
                  <a:lnTo>
                    <a:pt x="135382" y="98412"/>
                  </a:lnTo>
                  <a:lnTo>
                    <a:pt x="135382" y="97370"/>
                  </a:lnTo>
                  <a:lnTo>
                    <a:pt x="130644" y="97370"/>
                  </a:lnTo>
                  <a:lnTo>
                    <a:pt x="100088" y="65430"/>
                  </a:lnTo>
                  <a:lnTo>
                    <a:pt x="93764" y="65430"/>
                  </a:lnTo>
                  <a:lnTo>
                    <a:pt x="129590" y="103136"/>
                  </a:lnTo>
                  <a:lnTo>
                    <a:pt x="129590" y="109082"/>
                  </a:lnTo>
                  <a:lnTo>
                    <a:pt x="131699" y="107314"/>
                  </a:lnTo>
                  <a:lnTo>
                    <a:pt x="135915" y="107314"/>
                  </a:lnTo>
                  <a:lnTo>
                    <a:pt x="135915" y="103644"/>
                  </a:lnTo>
                  <a:lnTo>
                    <a:pt x="142240" y="98412"/>
                  </a:lnTo>
                  <a:close/>
                </a:path>
                <a:path w="188595" h="422275">
                  <a:moveTo>
                    <a:pt x="126961" y="36639"/>
                  </a:moveTo>
                  <a:lnTo>
                    <a:pt x="125907" y="30886"/>
                  </a:lnTo>
                  <a:lnTo>
                    <a:pt x="125907" y="29844"/>
                  </a:lnTo>
                  <a:lnTo>
                    <a:pt x="125387" y="29844"/>
                  </a:lnTo>
                  <a:lnTo>
                    <a:pt x="100622" y="5232"/>
                  </a:lnTo>
                  <a:lnTo>
                    <a:pt x="94297" y="5232"/>
                  </a:lnTo>
                  <a:lnTo>
                    <a:pt x="120637" y="31407"/>
                  </a:lnTo>
                  <a:lnTo>
                    <a:pt x="120637" y="38246"/>
                  </a:lnTo>
                  <a:lnTo>
                    <a:pt x="122212" y="36639"/>
                  </a:lnTo>
                  <a:lnTo>
                    <a:pt x="126961" y="36639"/>
                  </a:lnTo>
                  <a:close/>
                </a:path>
                <a:path w="188595" h="422275">
                  <a:moveTo>
                    <a:pt x="145923" y="174840"/>
                  </a:moveTo>
                  <a:lnTo>
                    <a:pt x="144868" y="169087"/>
                  </a:lnTo>
                  <a:lnTo>
                    <a:pt x="140131" y="169087"/>
                  </a:lnTo>
                  <a:lnTo>
                    <a:pt x="101676" y="136626"/>
                  </a:lnTo>
                  <a:lnTo>
                    <a:pt x="94830" y="136626"/>
                  </a:lnTo>
                  <a:lnTo>
                    <a:pt x="136969" y="172224"/>
                  </a:lnTo>
                  <a:lnTo>
                    <a:pt x="136969" y="178920"/>
                  </a:lnTo>
                  <a:lnTo>
                    <a:pt x="141185" y="174840"/>
                  </a:lnTo>
                  <a:lnTo>
                    <a:pt x="145923" y="174840"/>
                  </a:lnTo>
                  <a:close/>
                </a:path>
                <a:path w="188595" h="422275">
                  <a:moveTo>
                    <a:pt x="136969" y="178920"/>
                  </a:moveTo>
                  <a:lnTo>
                    <a:pt x="136969" y="172224"/>
                  </a:lnTo>
                  <a:lnTo>
                    <a:pt x="94830" y="213588"/>
                  </a:lnTo>
                  <a:lnTo>
                    <a:pt x="101142" y="213588"/>
                  </a:lnTo>
                  <a:lnTo>
                    <a:pt x="136969" y="178920"/>
                  </a:lnTo>
                  <a:close/>
                </a:path>
                <a:path w="188595" h="422275">
                  <a:moveTo>
                    <a:pt x="160147" y="281114"/>
                  </a:moveTo>
                  <a:lnTo>
                    <a:pt x="159092" y="272211"/>
                  </a:lnTo>
                  <a:lnTo>
                    <a:pt x="154355" y="272211"/>
                  </a:lnTo>
                  <a:lnTo>
                    <a:pt x="101142" y="219862"/>
                  </a:lnTo>
                  <a:lnTo>
                    <a:pt x="94830" y="219862"/>
                  </a:lnTo>
                  <a:lnTo>
                    <a:pt x="152768" y="276923"/>
                  </a:lnTo>
                  <a:lnTo>
                    <a:pt x="152768" y="283713"/>
                  </a:lnTo>
                  <a:lnTo>
                    <a:pt x="155409" y="281114"/>
                  </a:lnTo>
                  <a:lnTo>
                    <a:pt x="160147" y="281114"/>
                  </a:lnTo>
                  <a:close/>
                </a:path>
                <a:path w="188595" h="422275">
                  <a:moveTo>
                    <a:pt x="152768" y="283713"/>
                  </a:moveTo>
                  <a:lnTo>
                    <a:pt x="152768" y="276923"/>
                  </a:lnTo>
                  <a:lnTo>
                    <a:pt x="94830" y="334505"/>
                  </a:lnTo>
                  <a:lnTo>
                    <a:pt x="101142" y="334505"/>
                  </a:lnTo>
                  <a:lnTo>
                    <a:pt x="152768" y="283713"/>
                  </a:lnTo>
                  <a:close/>
                </a:path>
                <a:path w="188595" h="422275">
                  <a:moveTo>
                    <a:pt x="179108" y="420357"/>
                  </a:moveTo>
                  <a:lnTo>
                    <a:pt x="179108" y="419315"/>
                  </a:lnTo>
                  <a:lnTo>
                    <a:pt x="178066" y="413029"/>
                  </a:lnTo>
                  <a:lnTo>
                    <a:pt x="173837" y="413029"/>
                  </a:lnTo>
                  <a:lnTo>
                    <a:pt x="101142" y="340791"/>
                  </a:lnTo>
                  <a:lnTo>
                    <a:pt x="94830" y="340791"/>
                  </a:lnTo>
                  <a:lnTo>
                    <a:pt x="175958" y="421932"/>
                  </a:lnTo>
                  <a:lnTo>
                    <a:pt x="177533" y="421932"/>
                  </a:lnTo>
                  <a:lnTo>
                    <a:pt x="177533" y="421411"/>
                  </a:lnTo>
                  <a:lnTo>
                    <a:pt x="178066" y="421411"/>
                  </a:lnTo>
                  <a:lnTo>
                    <a:pt x="179108" y="420357"/>
                  </a:lnTo>
                  <a:close/>
                </a:path>
                <a:path w="188595" h="422275">
                  <a:moveTo>
                    <a:pt x="120637" y="38246"/>
                  </a:moveTo>
                  <a:lnTo>
                    <a:pt x="120637" y="31407"/>
                  </a:lnTo>
                  <a:lnTo>
                    <a:pt x="95351" y="57061"/>
                  </a:lnTo>
                  <a:lnTo>
                    <a:pt x="102196" y="57061"/>
                  </a:lnTo>
                  <a:lnTo>
                    <a:pt x="120637" y="38246"/>
                  </a:lnTo>
                  <a:close/>
                </a:path>
                <a:path w="188595" h="422275">
                  <a:moveTo>
                    <a:pt x="129590" y="109082"/>
                  </a:moveTo>
                  <a:lnTo>
                    <a:pt x="129590" y="103136"/>
                  </a:lnTo>
                  <a:lnTo>
                    <a:pt x="95872" y="129832"/>
                  </a:lnTo>
                  <a:lnTo>
                    <a:pt x="104838" y="129832"/>
                  </a:lnTo>
                  <a:lnTo>
                    <a:pt x="129590" y="109082"/>
                  </a:lnTo>
                  <a:close/>
                </a:path>
                <a:path w="188595" h="422275">
                  <a:moveTo>
                    <a:pt x="100088" y="65430"/>
                  </a:moveTo>
                  <a:lnTo>
                    <a:pt x="96939" y="61772"/>
                  </a:lnTo>
                  <a:lnTo>
                    <a:pt x="96939" y="65430"/>
                  </a:lnTo>
                  <a:lnTo>
                    <a:pt x="100088" y="65430"/>
                  </a:lnTo>
                  <a:close/>
                </a:path>
                <a:path w="188595" h="422275">
                  <a:moveTo>
                    <a:pt x="101142" y="219862"/>
                  </a:moveTo>
                  <a:lnTo>
                    <a:pt x="97980" y="216712"/>
                  </a:lnTo>
                  <a:lnTo>
                    <a:pt x="97980" y="219862"/>
                  </a:lnTo>
                  <a:lnTo>
                    <a:pt x="101142" y="219862"/>
                  </a:lnTo>
                  <a:close/>
                </a:path>
                <a:path w="188595" h="422275">
                  <a:moveTo>
                    <a:pt x="101142" y="340791"/>
                  </a:moveTo>
                  <a:lnTo>
                    <a:pt x="97980" y="337654"/>
                  </a:lnTo>
                  <a:lnTo>
                    <a:pt x="97980" y="340791"/>
                  </a:lnTo>
                  <a:lnTo>
                    <a:pt x="101142" y="340791"/>
                  </a:lnTo>
                  <a:close/>
                </a:path>
                <a:path w="188595" h="422275">
                  <a:moveTo>
                    <a:pt x="101676" y="136626"/>
                  </a:moveTo>
                  <a:lnTo>
                    <a:pt x="99034" y="134531"/>
                  </a:lnTo>
                  <a:lnTo>
                    <a:pt x="99034" y="136626"/>
                  </a:lnTo>
                  <a:lnTo>
                    <a:pt x="101676" y="136626"/>
                  </a:lnTo>
                  <a:close/>
                </a:path>
                <a:path w="188595" h="422275">
                  <a:moveTo>
                    <a:pt x="129590" y="57061"/>
                  </a:moveTo>
                  <a:lnTo>
                    <a:pt x="126961" y="36639"/>
                  </a:lnTo>
                  <a:lnTo>
                    <a:pt x="122212" y="36639"/>
                  </a:lnTo>
                  <a:lnTo>
                    <a:pt x="124841" y="57061"/>
                  </a:lnTo>
                  <a:lnTo>
                    <a:pt x="129590" y="57061"/>
                  </a:lnTo>
                  <a:close/>
                </a:path>
                <a:path w="188595" h="422275">
                  <a:moveTo>
                    <a:pt x="135382" y="97370"/>
                  </a:moveTo>
                  <a:lnTo>
                    <a:pt x="130111" y="61239"/>
                  </a:lnTo>
                  <a:lnTo>
                    <a:pt x="125387" y="61239"/>
                  </a:lnTo>
                  <a:lnTo>
                    <a:pt x="130644" y="97370"/>
                  </a:lnTo>
                  <a:lnTo>
                    <a:pt x="135382" y="97370"/>
                  </a:lnTo>
                  <a:close/>
                </a:path>
                <a:path w="188595" h="422275">
                  <a:moveTo>
                    <a:pt x="144868" y="169087"/>
                  </a:moveTo>
                  <a:lnTo>
                    <a:pt x="136448" y="107314"/>
                  </a:lnTo>
                  <a:lnTo>
                    <a:pt x="131699" y="107314"/>
                  </a:lnTo>
                  <a:lnTo>
                    <a:pt x="140131" y="169087"/>
                  </a:lnTo>
                  <a:lnTo>
                    <a:pt x="144868" y="169087"/>
                  </a:lnTo>
                  <a:close/>
                </a:path>
                <a:path w="188595" h="422275">
                  <a:moveTo>
                    <a:pt x="186486" y="61239"/>
                  </a:moveTo>
                  <a:lnTo>
                    <a:pt x="179641" y="61239"/>
                  </a:lnTo>
                  <a:lnTo>
                    <a:pt x="135382" y="98412"/>
                  </a:lnTo>
                  <a:lnTo>
                    <a:pt x="142240" y="98412"/>
                  </a:lnTo>
                  <a:lnTo>
                    <a:pt x="186486" y="61239"/>
                  </a:lnTo>
                  <a:close/>
                </a:path>
                <a:path w="188595" h="422275">
                  <a:moveTo>
                    <a:pt x="136448" y="107314"/>
                  </a:moveTo>
                  <a:lnTo>
                    <a:pt x="135915" y="103644"/>
                  </a:lnTo>
                  <a:lnTo>
                    <a:pt x="135915" y="107314"/>
                  </a:lnTo>
                  <a:lnTo>
                    <a:pt x="136448" y="107314"/>
                  </a:lnTo>
                  <a:close/>
                </a:path>
                <a:path w="188595" h="422275">
                  <a:moveTo>
                    <a:pt x="159092" y="272211"/>
                  </a:moveTo>
                  <a:lnTo>
                    <a:pt x="145923" y="174840"/>
                  </a:lnTo>
                  <a:lnTo>
                    <a:pt x="141185" y="174840"/>
                  </a:lnTo>
                  <a:lnTo>
                    <a:pt x="154355" y="272211"/>
                  </a:lnTo>
                  <a:lnTo>
                    <a:pt x="159092" y="272211"/>
                  </a:lnTo>
                  <a:close/>
                </a:path>
                <a:path w="188595" h="422275">
                  <a:moveTo>
                    <a:pt x="178066" y="413029"/>
                  </a:moveTo>
                  <a:lnTo>
                    <a:pt x="160147" y="281114"/>
                  </a:lnTo>
                  <a:lnTo>
                    <a:pt x="155409" y="281114"/>
                  </a:lnTo>
                  <a:lnTo>
                    <a:pt x="173837" y="413029"/>
                  </a:lnTo>
                  <a:lnTo>
                    <a:pt x="178066" y="413029"/>
                  </a:lnTo>
                  <a:close/>
                </a:path>
                <a:path w="188595" h="422275">
                  <a:moveTo>
                    <a:pt x="187540" y="43980"/>
                  </a:moveTo>
                  <a:lnTo>
                    <a:pt x="187540" y="42925"/>
                  </a:lnTo>
                  <a:lnTo>
                    <a:pt x="183857" y="39789"/>
                  </a:lnTo>
                  <a:lnTo>
                    <a:pt x="174891" y="39789"/>
                  </a:lnTo>
                  <a:lnTo>
                    <a:pt x="171729" y="42925"/>
                  </a:lnTo>
                  <a:lnTo>
                    <a:pt x="171729" y="57061"/>
                  </a:lnTo>
                  <a:lnTo>
                    <a:pt x="175958" y="57061"/>
                  </a:lnTo>
                  <a:lnTo>
                    <a:pt x="175958" y="45542"/>
                  </a:lnTo>
                  <a:lnTo>
                    <a:pt x="177533" y="43980"/>
                  </a:lnTo>
                  <a:lnTo>
                    <a:pt x="187540" y="43980"/>
                  </a:lnTo>
                  <a:close/>
                </a:path>
                <a:path w="188595" h="422275">
                  <a:moveTo>
                    <a:pt x="187540" y="57061"/>
                  </a:moveTo>
                  <a:lnTo>
                    <a:pt x="187540" y="54444"/>
                  </a:lnTo>
                  <a:lnTo>
                    <a:pt x="175958" y="54444"/>
                  </a:lnTo>
                  <a:lnTo>
                    <a:pt x="175958" y="57061"/>
                  </a:lnTo>
                  <a:lnTo>
                    <a:pt x="187540" y="57061"/>
                  </a:lnTo>
                  <a:close/>
                </a:path>
                <a:path w="188595" h="422275">
                  <a:moveTo>
                    <a:pt x="187540" y="54444"/>
                  </a:moveTo>
                  <a:lnTo>
                    <a:pt x="187540" y="43980"/>
                  </a:lnTo>
                  <a:lnTo>
                    <a:pt x="181216" y="43980"/>
                  </a:lnTo>
                  <a:lnTo>
                    <a:pt x="182803" y="45542"/>
                  </a:lnTo>
                  <a:lnTo>
                    <a:pt x="182803" y="54444"/>
                  </a:lnTo>
                  <a:lnTo>
                    <a:pt x="187540" y="54444"/>
                  </a:lnTo>
                  <a:close/>
                </a:path>
                <a:path w="188595" h="422275">
                  <a:moveTo>
                    <a:pt x="188595" y="59156"/>
                  </a:moveTo>
                  <a:lnTo>
                    <a:pt x="188061" y="58115"/>
                  </a:lnTo>
                  <a:lnTo>
                    <a:pt x="187540" y="57581"/>
                  </a:lnTo>
                  <a:lnTo>
                    <a:pt x="187007" y="57581"/>
                  </a:lnTo>
                  <a:lnTo>
                    <a:pt x="187007" y="60899"/>
                  </a:lnTo>
                  <a:lnTo>
                    <a:pt x="188061" y="60210"/>
                  </a:lnTo>
                  <a:lnTo>
                    <a:pt x="188595" y="59156"/>
                  </a:lnTo>
                  <a:close/>
                </a:path>
              </a:pathLst>
            </a:custGeom>
            <a:solidFill>
              <a:srgbClr val="004F3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object 41">
              <a:extLst>
                <a:ext uri="{FF2B5EF4-FFF2-40B4-BE49-F238E27FC236}">
                  <a16:creationId xmlns:a16="http://schemas.microsoft.com/office/drawing/2014/main" id="{D37B847E-4D19-4931-6565-6AFA6BC454BA}"/>
                </a:ext>
              </a:extLst>
            </p:cNvPr>
            <p:cNvPicPr/>
            <p:nvPr/>
          </p:nvPicPr>
          <p:blipFill>
            <a:blip r:embed="rId7" cstate="print"/>
            <a:stretch>
              <a:fillRect/>
            </a:stretch>
          </p:blipFill>
          <p:spPr>
            <a:xfrm>
              <a:off x="5822543" y="4054690"/>
              <a:ext cx="463943" cy="384733"/>
            </a:xfrm>
            <a:prstGeom prst="rect">
              <a:avLst/>
            </a:prstGeom>
          </p:spPr>
        </p:pic>
        <p:pic>
          <p:nvPicPr>
            <p:cNvPr id="38" name="object 42">
              <a:extLst>
                <a:ext uri="{FF2B5EF4-FFF2-40B4-BE49-F238E27FC236}">
                  <a16:creationId xmlns:a16="http://schemas.microsoft.com/office/drawing/2014/main" id="{D9FF8FE3-92B6-28E5-CD56-AF338CFF6927}"/>
                </a:ext>
              </a:extLst>
            </p:cNvPr>
            <p:cNvPicPr/>
            <p:nvPr/>
          </p:nvPicPr>
          <p:blipFill>
            <a:blip r:embed="rId8" cstate="print"/>
            <a:stretch>
              <a:fillRect/>
            </a:stretch>
          </p:blipFill>
          <p:spPr>
            <a:xfrm>
              <a:off x="15062" y="3016148"/>
              <a:ext cx="5558536" cy="3698989"/>
            </a:xfrm>
            <a:prstGeom prst="rect">
              <a:avLst/>
            </a:prstGeom>
          </p:spPr>
        </p:pic>
      </p:grpSp>
      <p:sp>
        <p:nvSpPr>
          <p:cNvPr id="4" name="object 7">
            <a:extLst>
              <a:ext uri="{FF2B5EF4-FFF2-40B4-BE49-F238E27FC236}">
                <a16:creationId xmlns:a16="http://schemas.microsoft.com/office/drawing/2014/main" id="{12F4C6E1-B8F5-F650-75AE-36FA430894B0}"/>
              </a:ext>
            </a:extLst>
          </p:cNvPr>
          <p:cNvSpPr txBox="1"/>
          <p:nvPr/>
        </p:nvSpPr>
        <p:spPr>
          <a:xfrm>
            <a:off x="7531599" y="2636252"/>
            <a:ext cx="3856567" cy="340285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Aft>
                <a:spcPts val="1800"/>
              </a:spcAft>
              <a:buClrTx/>
              <a:buSzTx/>
              <a:buFontTx/>
              <a:buNone/>
              <a:tabLst/>
              <a:defRPr/>
            </a:pP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Telecommunications</a:t>
            </a:r>
            <a:r>
              <a:rPr kumimoji="0" sz="2000" b="0" i="0" u="none" strike="noStrike" kern="1200" cap="none" spc="71"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11" normalizeH="0" baseline="0" noProof="0" dirty="0">
                <a:ln>
                  <a:noFill/>
                </a:ln>
                <a:solidFill>
                  <a:schemeClr val="accent1">
                    <a:lumMod val="50000"/>
                  </a:schemeClr>
                </a:solidFill>
                <a:effectLst/>
                <a:uLnTx/>
                <a:uFillTx/>
                <a:latin typeface="Calibri"/>
                <a:ea typeface="+mn-ea"/>
                <a:cs typeface="Calibri"/>
              </a:rPr>
              <a:t>Programs</a:t>
            </a:r>
            <a:endPar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endParaRPr>
          </a:p>
          <a:p>
            <a:pPr marL="12700" marR="0" lvl="0" indent="0" algn="l" defTabSz="914400" rtl="0" eaLnBrk="1" fontAlgn="auto" latinLnBrk="0" hangingPunct="1">
              <a:lnSpc>
                <a:spcPct val="100000"/>
              </a:lnSpc>
              <a:spcAft>
                <a:spcPts val="1800"/>
              </a:spcAft>
              <a:buClrTx/>
              <a:buSzTx/>
              <a:buFontTx/>
              <a:buNone/>
              <a:tabLst/>
              <a:defRPr/>
            </a:pP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Electric</a:t>
            </a:r>
            <a:r>
              <a:rPr kumimoji="0" sz="2000" b="0" i="0" u="none" strike="noStrike" kern="1200" cap="none" spc="7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11" normalizeH="0" baseline="0" noProof="0" dirty="0">
                <a:ln>
                  <a:noFill/>
                </a:ln>
                <a:solidFill>
                  <a:schemeClr val="accent1">
                    <a:lumMod val="50000"/>
                  </a:schemeClr>
                </a:solidFill>
                <a:effectLst/>
                <a:uLnTx/>
                <a:uFillTx/>
                <a:latin typeface="Calibri"/>
                <a:ea typeface="+mn-ea"/>
                <a:cs typeface="Calibri"/>
              </a:rPr>
              <a:t>Programs</a:t>
            </a:r>
            <a:endParaRPr kumimoji="0" lang="en-US" sz="2000" b="0" i="0" u="none" strike="noStrike" kern="1200" cap="none" spc="-11" normalizeH="0" baseline="0" noProof="0" dirty="0">
              <a:ln>
                <a:noFill/>
              </a:ln>
              <a:solidFill>
                <a:schemeClr val="accent1">
                  <a:lumMod val="50000"/>
                </a:schemeClr>
              </a:solidFill>
              <a:effectLst/>
              <a:uLnTx/>
              <a:uFillTx/>
              <a:latin typeface="Calibri"/>
              <a:ea typeface="+mn-ea"/>
              <a:cs typeface="Calibri"/>
            </a:endParaRPr>
          </a:p>
          <a:p>
            <a:pPr marL="12700" marR="0" lvl="0" indent="0" algn="l" defTabSz="914400" rtl="0" eaLnBrk="1" fontAlgn="auto" latinLnBrk="0" hangingPunct="1">
              <a:lnSpc>
                <a:spcPct val="100000"/>
              </a:lnSpc>
              <a:spcAft>
                <a:spcPts val="1000"/>
              </a:spcAft>
              <a:buClrTx/>
              <a:buSzTx/>
              <a:buFontTx/>
              <a:buNone/>
              <a:tabLst/>
              <a:defRPr/>
            </a:pPr>
            <a:r>
              <a:rPr lang="en-US" sz="2000" spc="-11" dirty="0">
                <a:solidFill>
                  <a:schemeClr val="accent1">
                    <a:lumMod val="50000"/>
                  </a:schemeClr>
                </a:solidFill>
                <a:latin typeface="Calibri"/>
                <a:cs typeface="Calibri"/>
              </a:rPr>
              <a:t>Community Facilities Programs</a:t>
            </a:r>
            <a:endParaRPr lang="en-US" sz="2000" dirty="0">
              <a:solidFill>
                <a:schemeClr val="accent1">
                  <a:lumMod val="50000"/>
                </a:schemeClr>
              </a:solidFill>
              <a:latin typeface="Calibri"/>
              <a:cs typeface="Calibri"/>
            </a:endParaRPr>
          </a:p>
          <a:p>
            <a:pPr marL="12700" marR="0" lvl="0" indent="0" algn="l" defTabSz="914400" rtl="0" eaLnBrk="1" fontAlgn="auto" latinLnBrk="0" hangingPunct="1">
              <a:lnSpc>
                <a:spcPct val="100000"/>
              </a:lnSpc>
              <a:spcAft>
                <a:spcPts val="1200"/>
              </a:spcAft>
              <a:buClrTx/>
              <a:buSzTx/>
              <a:buFontTx/>
              <a:buNone/>
              <a:tabLst/>
              <a:defRPr/>
            </a:pP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Water</a:t>
            </a:r>
            <a:r>
              <a:rPr kumimoji="0" sz="2000" b="0" i="0" u="none" strike="noStrike" kern="1200" cap="none" spc="31" normalizeH="0" baseline="0" noProof="0" dirty="0">
                <a:ln>
                  <a:noFill/>
                </a:ln>
                <a:solidFill>
                  <a:schemeClr val="accent1">
                    <a:lumMod val="50000"/>
                  </a:schemeClr>
                </a:solidFill>
                <a:effectLst/>
                <a:uLnTx/>
                <a:uFillTx/>
                <a:latin typeface="Calibri"/>
                <a:ea typeface="+mn-ea"/>
                <a:cs typeface="Calibri"/>
              </a:rPr>
              <a:t> </a:t>
            </a:r>
            <a:r>
              <a:rPr kumimoji="0" lang="en-US" sz="2000" b="0" i="0" u="none" strike="noStrike" kern="1200" cap="none" spc="0" normalizeH="0" baseline="0" noProof="0" dirty="0">
                <a:ln>
                  <a:noFill/>
                </a:ln>
                <a:solidFill>
                  <a:schemeClr val="accent1">
                    <a:lumMod val="50000"/>
                  </a:schemeClr>
                </a:solidFill>
                <a:effectLst/>
                <a:uLnTx/>
                <a:uFillTx/>
                <a:latin typeface="Calibri"/>
                <a:ea typeface="+mn-ea"/>
                <a:cs typeface="Calibri"/>
              </a:rPr>
              <a:t>and</a:t>
            </a:r>
            <a:r>
              <a:rPr kumimoji="0" sz="2000" b="0" i="0" u="none" strike="noStrike" kern="1200" cap="none" spc="4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Environmental</a:t>
            </a:r>
            <a:r>
              <a:rPr kumimoji="0" sz="2000" b="0" i="0" u="none" strike="noStrike" kern="1200" cap="none" spc="3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11" normalizeH="0" baseline="0" noProof="0" dirty="0">
                <a:ln>
                  <a:noFill/>
                </a:ln>
                <a:solidFill>
                  <a:schemeClr val="accent1">
                    <a:lumMod val="50000"/>
                  </a:schemeClr>
                </a:solidFill>
                <a:effectLst/>
                <a:uLnTx/>
                <a:uFillTx/>
                <a:latin typeface="Calibri"/>
                <a:ea typeface="+mn-ea"/>
                <a:cs typeface="Calibri"/>
              </a:rPr>
              <a:t>Programs </a:t>
            </a:r>
            <a:endParaRPr kumimoji="0" lang="en-US" sz="2000" b="0" i="0" u="none" strike="noStrike" kern="1200" cap="none" spc="-11" normalizeH="0" baseline="0" noProof="0" dirty="0">
              <a:ln>
                <a:noFill/>
              </a:ln>
              <a:solidFill>
                <a:schemeClr val="accent1">
                  <a:lumMod val="50000"/>
                </a:schemeClr>
              </a:solidFill>
              <a:effectLst/>
              <a:uLnTx/>
              <a:uFillTx/>
              <a:latin typeface="Calibri"/>
              <a:ea typeface="+mn-ea"/>
              <a:cs typeface="Calibri"/>
            </a:endParaRPr>
          </a:p>
          <a:p>
            <a:pPr marL="12700" marR="0" lvl="0" indent="0" algn="l" defTabSz="914400" rtl="0" eaLnBrk="1" fontAlgn="auto" latinLnBrk="0" hangingPunct="1">
              <a:lnSpc>
                <a:spcPct val="100000"/>
              </a:lnSpc>
              <a:spcAft>
                <a:spcPts val="1800"/>
              </a:spcAft>
              <a:buClrTx/>
              <a:buSzTx/>
              <a:buFontTx/>
              <a:buNone/>
              <a:tabLst/>
              <a:defRPr/>
            </a:pP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Business</a:t>
            </a:r>
            <a:r>
              <a:rPr kumimoji="0" sz="2000" b="0" i="0" u="none" strike="noStrike" kern="1200" cap="none" spc="60"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and</a:t>
            </a:r>
            <a:r>
              <a:rPr kumimoji="0" sz="2000" b="0" i="0" u="none" strike="noStrike" kern="1200" cap="none" spc="9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Cooperative</a:t>
            </a:r>
            <a:r>
              <a:rPr kumimoji="0" sz="2000" b="0" i="0" u="none" strike="noStrike" kern="1200" cap="none" spc="8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11" normalizeH="0" baseline="0" noProof="0" dirty="0">
                <a:ln>
                  <a:noFill/>
                </a:ln>
                <a:solidFill>
                  <a:schemeClr val="accent1">
                    <a:lumMod val="50000"/>
                  </a:schemeClr>
                </a:solidFill>
                <a:effectLst/>
                <a:uLnTx/>
                <a:uFillTx/>
                <a:latin typeface="Calibri"/>
                <a:ea typeface="+mn-ea"/>
                <a:cs typeface="Calibri"/>
              </a:rPr>
              <a:t>Programs </a:t>
            </a:r>
            <a:endParaRPr kumimoji="0" lang="en-US" sz="2000" b="0" i="0" u="none" strike="noStrike" kern="1200" cap="none" spc="-11" normalizeH="0" baseline="0" noProof="0" dirty="0">
              <a:ln>
                <a:noFill/>
              </a:ln>
              <a:solidFill>
                <a:schemeClr val="accent1">
                  <a:lumMod val="50000"/>
                </a:schemeClr>
              </a:solidFill>
              <a:effectLst/>
              <a:uLnTx/>
              <a:uFillTx/>
              <a:latin typeface="Calibri"/>
              <a:ea typeface="+mn-ea"/>
              <a:cs typeface="Calibri"/>
            </a:endParaRPr>
          </a:p>
          <a:p>
            <a:pPr marL="12700" marR="0" lvl="0" indent="0" algn="l" defTabSz="914400" rtl="0" eaLnBrk="1" fontAlgn="auto" latinLnBrk="0" hangingPunct="1">
              <a:lnSpc>
                <a:spcPct val="100000"/>
              </a:lnSpc>
              <a:spcAft>
                <a:spcPts val="1800"/>
              </a:spcAft>
              <a:buClrTx/>
              <a:buSzTx/>
              <a:buFontTx/>
              <a:buNone/>
              <a:tabLst/>
              <a:defRPr/>
            </a:pPr>
            <a:r>
              <a:rPr kumimoji="0" lang="en-US" sz="2000" b="0" i="0" u="none" strike="noStrike" kern="1200" cap="none" spc="0" normalizeH="0" baseline="0" noProof="0" dirty="0">
                <a:ln>
                  <a:noFill/>
                </a:ln>
                <a:solidFill>
                  <a:schemeClr val="accent1">
                    <a:lumMod val="50000"/>
                  </a:schemeClr>
                </a:solidFill>
                <a:effectLst/>
                <a:uLnTx/>
                <a:uFillTx/>
                <a:latin typeface="Calibri"/>
                <a:ea typeface="+mn-ea"/>
                <a:cs typeface="Calibri"/>
              </a:rPr>
              <a:t>S</a:t>
            </a: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ingle-Family</a:t>
            </a:r>
            <a:r>
              <a:rPr kumimoji="0" sz="2000" b="0" i="0" u="none" strike="noStrike" kern="1200" cap="none" spc="80"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Housing</a:t>
            </a:r>
            <a:r>
              <a:rPr kumimoji="0" sz="2000" b="0" i="0" u="none" strike="noStrike" kern="1200" cap="none" spc="8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11" normalizeH="0" baseline="0" noProof="0" dirty="0">
                <a:ln>
                  <a:noFill/>
                </a:ln>
                <a:solidFill>
                  <a:schemeClr val="accent1">
                    <a:lumMod val="50000"/>
                  </a:schemeClr>
                </a:solidFill>
                <a:effectLst/>
                <a:uLnTx/>
                <a:uFillTx/>
                <a:latin typeface="Calibri"/>
                <a:ea typeface="+mn-ea"/>
                <a:cs typeface="Calibri"/>
              </a:rPr>
              <a:t>Programs </a:t>
            </a:r>
            <a:endParaRPr lang="en-US" sz="2000" spc="-11" dirty="0">
              <a:solidFill>
                <a:schemeClr val="accent1">
                  <a:lumMod val="50000"/>
                </a:schemeClr>
              </a:solidFill>
              <a:latin typeface="Calibri"/>
              <a:cs typeface="Calibri"/>
            </a:endParaRPr>
          </a:p>
          <a:p>
            <a:pPr marL="12700" marR="0" lvl="0" indent="0" algn="l" defTabSz="914400" rtl="0" eaLnBrk="1" fontAlgn="auto" latinLnBrk="0" hangingPunct="1">
              <a:lnSpc>
                <a:spcPct val="100000"/>
              </a:lnSpc>
              <a:spcAft>
                <a:spcPts val="1200"/>
              </a:spcAft>
              <a:buClrTx/>
              <a:buSzTx/>
              <a:buFontTx/>
              <a:buNone/>
              <a:tabLst/>
              <a:defRPr/>
            </a:pP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Multi-Family</a:t>
            </a:r>
            <a:r>
              <a:rPr kumimoji="0" sz="2000" b="0" i="0" u="none" strike="noStrike" kern="1200" cap="none" spc="7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rPr>
              <a:t>Housing</a:t>
            </a:r>
            <a:r>
              <a:rPr kumimoji="0" sz="2000" b="0" i="0" u="none" strike="noStrike" kern="1200" cap="none" spc="85" normalizeH="0" baseline="0" noProof="0" dirty="0">
                <a:ln>
                  <a:noFill/>
                </a:ln>
                <a:solidFill>
                  <a:schemeClr val="accent1">
                    <a:lumMod val="50000"/>
                  </a:schemeClr>
                </a:solidFill>
                <a:effectLst/>
                <a:uLnTx/>
                <a:uFillTx/>
                <a:latin typeface="Calibri"/>
                <a:ea typeface="+mn-ea"/>
                <a:cs typeface="Calibri"/>
              </a:rPr>
              <a:t> </a:t>
            </a:r>
            <a:r>
              <a:rPr kumimoji="0" sz="2000" b="0" i="0" u="none" strike="noStrike" kern="1200" cap="none" spc="-11" normalizeH="0" baseline="0" noProof="0" dirty="0">
                <a:ln>
                  <a:noFill/>
                </a:ln>
                <a:solidFill>
                  <a:schemeClr val="accent1">
                    <a:lumMod val="50000"/>
                  </a:schemeClr>
                </a:solidFill>
                <a:effectLst/>
                <a:uLnTx/>
                <a:uFillTx/>
                <a:latin typeface="Calibri"/>
                <a:ea typeface="+mn-ea"/>
                <a:cs typeface="Calibri"/>
              </a:rPr>
              <a:t>Programs</a:t>
            </a:r>
            <a:endParaRPr kumimoji="0" sz="2000" b="0" i="0" u="none" strike="noStrike" kern="1200" cap="none" spc="0" normalizeH="0" baseline="0" noProof="0" dirty="0">
              <a:ln>
                <a:noFill/>
              </a:ln>
              <a:solidFill>
                <a:schemeClr val="accent1">
                  <a:lumMod val="50000"/>
                </a:schemeClr>
              </a:solidFill>
              <a:effectLst/>
              <a:uLnTx/>
              <a:uFillTx/>
              <a:latin typeface="Calibri"/>
              <a:ea typeface="+mn-ea"/>
              <a:cs typeface="Calibri"/>
            </a:endParaRPr>
          </a:p>
        </p:txBody>
      </p:sp>
      <p:sp>
        <p:nvSpPr>
          <p:cNvPr id="39" name="Slide Number Placeholder 38">
            <a:extLst>
              <a:ext uri="{FF2B5EF4-FFF2-40B4-BE49-F238E27FC236}">
                <a16:creationId xmlns:a16="http://schemas.microsoft.com/office/drawing/2014/main" id="{FF68D9EF-1265-90E3-C12B-A0202D44AE39}"/>
              </a:ext>
            </a:extLst>
          </p:cNvPr>
          <p:cNvSpPr>
            <a:spLocks noGrp="1"/>
          </p:cNvSpPr>
          <p:nvPr>
            <p:ph type="sldNum" sz="quarter" idx="12"/>
          </p:nvPr>
        </p:nvSpPr>
        <p:spPr>
          <a:xfrm>
            <a:off x="10982324" y="6356350"/>
            <a:ext cx="371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4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469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1BA4-51CE-6D3C-0FCC-97E547E2F1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solidFill>
                  <a:schemeClr val="tx2">
                    <a:lumMod val="10000"/>
                    <a:lumOff val="90000"/>
                  </a:schemeClr>
                </a:solidFill>
              </a:rPr>
              <a:t>How Rural Development supports businesses</a:t>
            </a:r>
          </a:p>
        </p:txBody>
      </p:sp>
      <p:pic>
        <p:nvPicPr>
          <p:cNvPr id="5" name="Picture 4" descr="Photo of a smiling woman at the counter of a small book store.">
            <a:extLst>
              <a:ext uri="{FF2B5EF4-FFF2-40B4-BE49-F238E27FC236}">
                <a16:creationId xmlns:a16="http://schemas.microsoft.com/office/drawing/2014/main" id="{D4A78A33-1E32-488A-A29D-C42E53E4361B}"/>
              </a:ext>
            </a:extLst>
          </p:cNvPr>
          <p:cNvPicPr>
            <a:picLocks noChangeAspect="1"/>
          </p:cNvPicPr>
          <p:nvPr/>
        </p:nvPicPr>
        <p:blipFill>
          <a:blip r:embed="rId3"/>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227CFF8D-3FDC-4950-9062-1AFC4476F65C}"/>
              </a:ext>
            </a:extLst>
          </p:cNvPr>
          <p:cNvSpPr txBox="1">
            <a:spLocks/>
          </p:cNvSpPr>
          <p:nvPr/>
        </p:nvSpPr>
        <p:spPr>
          <a:xfrm>
            <a:off x="488972" y="824069"/>
            <a:ext cx="6017230" cy="3765498"/>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lgn="l">
              <a:lnSpc>
                <a:spcPct val="150000"/>
              </a:lnSpc>
              <a:spcBef>
                <a:spcPct val="0"/>
              </a:spcBef>
            </a:pPr>
            <a:r>
              <a:rPr lang="en-US" sz="3600" dirty="0">
                <a:solidFill>
                  <a:schemeClr val="accent1">
                    <a:lumMod val="75000"/>
                  </a:schemeClr>
                </a:solidFill>
                <a:ea typeface="+mj-ea"/>
                <a:cs typeface="Arial" panose="020B0604020202020204" pitchFamily="34" charset="0"/>
              </a:rPr>
              <a:t>Support for Businesses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50000"/>
                  </a:schemeClr>
                </a:solidFill>
                <a:effectLst/>
                <a:uLnTx/>
                <a:uFillTx/>
                <a:ea typeface="+mn-ea"/>
                <a:cs typeface="Arial" panose="020B0604020202020204" pitchFamily="34" charset="0"/>
              </a:rPr>
              <a:t>Affordable financing for construction or expansion</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50000"/>
                  </a:schemeClr>
                </a:solidFill>
                <a:effectLst/>
                <a:uLnTx/>
                <a:uFillTx/>
                <a:ea typeface="+mn-ea"/>
                <a:cs typeface="Arial" panose="020B0604020202020204" pitchFamily="34" charset="0"/>
              </a:rPr>
              <a:t>New markets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50000"/>
                  </a:schemeClr>
                </a:solidFill>
                <a:effectLst/>
                <a:uLnTx/>
                <a:uFillTx/>
                <a:ea typeface="+mn-ea"/>
                <a:cs typeface="Arial" panose="020B0604020202020204" pitchFamily="34" charset="0"/>
              </a:rPr>
              <a:t>Entrepreneurship</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accent1">
                    <a:lumMod val="50000"/>
                  </a:schemeClr>
                </a:solidFill>
                <a:effectLst/>
                <a:uLnTx/>
                <a:uFillTx/>
                <a:ea typeface="+mn-ea"/>
                <a:cs typeface="Arial" panose="020B0604020202020204" pitchFamily="34" charset="0"/>
              </a:rPr>
              <a:t>Renewable energy</a:t>
            </a:r>
          </a:p>
        </p:txBody>
      </p:sp>
      <p:sp>
        <p:nvSpPr>
          <p:cNvPr id="6" name="Slide Number Placeholder 5">
            <a:extLst>
              <a:ext uri="{FF2B5EF4-FFF2-40B4-BE49-F238E27FC236}">
                <a16:creationId xmlns:a16="http://schemas.microsoft.com/office/drawing/2014/main" id="{3B18641C-FCC3-7C22-E336-E5C56F844C55}"/>
              </a:ext>
            </a:extLst>
          </p:cNvPr>
          <p:cNvSpPr>
            <a:spLocks noGrp="1"/>
          </p:cNvSpPr>
          <p:nvPr>
            <p:ph type="sldNum" sz="quarter" idx="12"/>
          </p:nvPr>
        </p:nvSpPr>
        <p:spPr>
          <a:xfrm>
            <a:off x="11001374" y="6356350"/>
            <a:ext cx="352425" cy="365125"/>
          </a:xfrm>
        </p:spPr>
        <p:txBody>
          <a:bodyPr/>
          <a:lstStyle/>
          <a:p>
            <a:fld id="{262BAFDC-492D-CB4D-B02A-4A44B4604C8A}" type="slidenum">
              <a:rPr lang="en-US" sz="1400" smtClean="0">
                <a:solidFill>
                  <a:schemeClr val="bg1"/>
                </a:solidFill>
              </a:rPr>
              <a:t>7</a:t>
            </a:fld>
            <a:endParaRPr lang="en-US" sz="1400" dirty="0">
              <a:solidFill>
                <a:schemeClr val="bg1"/>
              </a:solidFill>
            </a:endParaRPr>
          </a:p>
        </p:txBody>
      </p:sp>
    </p:spTree>
    <p:extLst>
      <p:ext uri="{BB962C8B-B14F-4D97-AF65-F5344CB8AC3E}">
        <p14:creationId xmlns:p14="http://schemas.microsoft.com/office/powerpoint/2010/main" val="3459663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4B84-F705-3D41-8EC0-3B970EB3FF1D}"/>
              </a:ext>
            </a:extLst>
          </p:cNvPr>
          <p:cNvSpPr>
            <a:spLocks noGrp="1"/>
          </p:cNvSpPr>
          <p:nvPr>
            <p:ph type="ctrTitle"/>
          </p:nvPr>
        </p:nvSpPr>
        <p:spPr>
          <a:xfrm>
            <a:off x="342844" y="-736270"/>
            <a:ext cx="7958007" cy="631167"/>
          </a:xfrm>
        </p:spPr>
        <p:txBody>
          <a:bodyPr vert="horz" lIns="91440" tIns="45720" rIns="91440" bIns="45720" rtlCol="0" anchor="b">
            <a:normAutofit/>
          </a:bodyPr>
          <a:lstStyle/>
          <a:p>
            <a:r>
              <a:rPr lang="en-US" sz="1800" dirty="0">
                <a:solidFill>
                  <a:schemeClr val="tx2">
                    <a:lumMod val="10000"/>
                    <a:lumOff val="90000"/>
                  </a:schemeClr>
                </a:solidFill>
              </a:rPr>
              <a:t>Single-Family Housing Program</a:t>
            </a:r>
          </a:p>
        </p:txBody>
      </p:sp>
      <p:pic>
        <p:nvPicPr>
          <p:cNvPr id="10" name="Content Placeholder 2" descr="Photo of mother and son on a couch in their home.">
            <a:extLst>
              <a:ext uri="{FF2B5EF4-FFF2-40B4-BE49-F238E27FC236}">
                <a16:creationId xmlns:a16="http://schemas.microsoft.com/office/drawing/2014/main" id="{23D00B89-A4D4-498A-A338-EC699D61E64E}"/>
              </a:ext>
            </a:extLst>
          </p:cNvPr>
          <p:cNvPicPr>
            <a:picLocks noChangeAspect="1"/>
          </p:cNvPicPr>
          <p:nvPr/>
        </p:nvPicPr>
        <p:blipFill rotWithShape="1">
          <a:blip r:embed="rId3"/>
          <a:srcRect t="8315" b="6016"/>
          <a:stretch/>
        </p:blipFill>
        <p:spPr>
          <a:xfrm>
            <a:off x="0" y="-105103"/>
            <a:ext cx="12191999" cy="6963103"/>
          </a:xfrm>
          <a:prstGeom prst="rect">
            <a:avLst/>
          </a:prstGeom>
          <a:solidFill>
            <a:sysClr val="window" lastClr="FFFFFF"/>
          </a:solidFill>
        </p:spPr>
      </p:pic>
      <p:sp>
        <p:nvSpPr>
          <p:cNvPr id="6" name="Content Placeholder 2">
            <a:extLst>
              <a:ext uri="{FF2B5EF4-FFF2-40B4-BE49-F238E27FC236}">
                <a16:creationId xmlns:a16="http://schemas.microsoft.com/office/drawing/2014/main" id="{325BDEE2-398A-4774-8624-2937C2F7529C}"/>
              </a:ext>
            </a:extLst>
          </p:cNvPr>
          <p:cNvSpPr txBox="1">
            <a:spLocks/>
          </p:cNvSpPr>
          <p:nvPr/>
        </p:nvSpPr>
        <p:spPr>
          <a:xfrm>
            <a:off x="6942526" y="1570948"/>
            <a:ext cx="5036949" cy="2843351"/>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fontAlgn="auto">
              <a:spcBef>
                <a:spcPct val="0"/>
              </a:spcBef>
              <a:spcAft>
                <a:spcPts val="0"/>
              </a:spcAft>
              <a:buClrTx/>
              <a:buSzTx/>
              <a:tabLst/>
              <a:defRPr/>
            </a:pPr>
            <a:r>
              <a:rPr lang="en-US" sz="3600" dirty="0">
                <a:solidFill>
                  <a:schemeClr val="bg1"/>
                </a:solidFill>
                <a:ea typeface="+mj-ea"/>
                <a:cs typeface="Arial" panose="020B0604020202020204" pitchFamily="34" charset="0"/>
              </a:rPr>
              <a:t>Single-Family Housing</a:t>
            </a:r>
          </a:p>
          <a:p>
            <a:pPr marL="571500" marR="0" lvl="0" indent="-571500" algn="l" fontAlgn="auto">
              <a:spcBef>
                <a:spcPct val="0"/>
              </a:spcBef>
              <a:spcAft>
                <a:spcPts val="0"/>
              </a:spcAft>
              <a:buClrTx/>
              <a:buSzTx/>
              <a:buFont typeface="Arial" panose="020B0604020202020204" pitchFamily="34" charset="0"/>
              <a:buChar char="•"/>
              <a:tabLst/>
              <a:defRPr/>
            </a:pPr>
            <a:endParaRPr lang="en-US" sz="3200" dirty="0">
              <a:solidFill>
                <a:schemeClr val="bg1"/>
              </a:solidFill>
              <a:ea typeface="+mj-ea"/>
              <a:cs typeface="Arial" panose="020B0604020202020204" pitchFamily="34" charset="0"/>
            </a:endParaRPr>
          </a:p>
          <a:p>
            <a:pPr marL="571500" marR="0" lvl="0" indent="-571500" algn="l" fontAlgn="auto">
              <a:spcBef>
                <a:spcPct val="0"/>
              </a:spcBef>
              <a:spcAft>
                <a:spcPts val="0"/>
              </a:spcAft>
              <a:buClrTx/>
              <a:buSzTx/>
              <a:buFont typeface="Arial" panose="020B0604020202020204" pitchFamily="34" charset="0"/>
              <a:buChar char="•"/>
              <a:tabLst/>
              <a:defRPr/>
            </a:pPr>
            <a:r>
              <a:rPr lang="en-US" sz="3200" dirty="0">
                <a:solidFill>
                  <a:schemeClr val="bg1"/>
                </a:solidFill>
                <a:ea typeface="+mj-ea"/>
                <a:cs typeface="Arial" panose="020B0604020202020204" pitchFamily="34" charset="0"/>
              </a:rPr>
              <a:t>Affordable homeownership options</a:t>
            </a:r>
          </a:p>
          <a:p>
            <a:pPr marL="571500" marR="0" lvl="0" indent="-571500" algn="l" fontAlgn="auto">
              <a:spcBef>
                <a:spcPts val="1200"/>
              </a:spcBef>
              <a:spcAft>
                <a:spcPts val="0"/>
              </a:spcAft>
              <a:buClrTx/>
              <a:buSzTx/>
              <a:buFont typeface="Arial" panose="020B0604020202020204" pitchFamily="34" charset="0"/>
              <a:buChar char="•"/>
              <a:tabLst/>
              <a:defRPr/>
            </a:pPr>
            <a:r>
              <a:rPr lang="en-US" sz="3200" dirty="0">
                <a:solidFill>
                  <a:schemeClr val="bg1"/>
                </a:solidFill>
                <a:ea typeface="+mj-ea"/>
                <a:cs typeface="Arial" panose="020B0604020202020204" pitchFamily="34" charset="0"/>
              </a:rPr>
              <a:t>Access for persons with disabilities </a:t>
            </a:r>
          </a:p>
        </p:txBody>
      </p:sp>
      <p:sp>
        <p:nvSpPr>
          <p:cNvPr id="3" name="Slide Number Placeholder 5">
            <a:extLst>
              <a:ext uri="{FF2B5EF4-FFF2-40B4-BE49-F238E27FC236}">
                <a16:creationId xmlns:a16="http://schemas.microsoft.com/office/drawing/2014/main" id="{9D216BE5-0CCD-A6D4-6F48-E79DB33A4332}"/>
              </a:ext>
            </a:extLst>
          </p:cNvPr>
          <p:cNvSpPr txBox="1">
            <a:spLocks/>
          </p:cNvSpPr>
          <p:nvPr/>
        </p:nvSpPr>
        <p:spPr>
          <a:xfrm>
            <a:off x="10963274" y="6356350"/>
            <a:ext cx="3905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62BAFDC-492D-CB4D-B02A-4A44B4604C8A}" type="slidenum">
              <a:rPr lang="en-US" sz="1400" smtClean="0">
                <a:solidFill>
                  <a:schemeClr val="bg1"/>
                </a:solidFill>
              </a:rPr>
              <a:pPr algn="r"/>
              <a:t>8</a:t>
            </a:fld>
            <a:endParaRPr lang="en-US" sz="1400" dirty="0">
              <a:solidFill>
                <a:schemeClr val="bg1"/>
              </a:solidFill>
            </a:endParaRPr>
          </a:p>
        </p:txBody>
      </p:sp>
    </p:spTree>
    <p:extLst>
      <p:ext uri="{BB962C8B-B14F-4D97-AF65-F5344CB8AC3E}">
        <p14:creationId xmlns:p14="http://schemas.microsoft.com/office/powerpoint/2010/main" val="209028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16FB31-F3D7-0AE3-CF44-FB3FB482AFBA}"/>
              </a:ext>
            </a:extLst>
          </p:cNvPr>
          <p:cNvSpPr>
            <a:spLocks noGrp="1"/>
          </p:cNvSpPr>
          <p:nvPr>
            <p:ph type="title"/>
          </p:nvPr>
        </p:nvSpPr>
        <p:spPr>
          <a:xfrm>
            <a:off x="838200" y="-708046"/>
            <a:ext cx="10515600" cy="708046"/>
          </a:xfrm>
        </p:spPr>
        <p:txBody>
          <a:bodyPr vert="horz" lIns="91440" tIns="45720" rIns="91440" bIns="45720" rtlCol="0" anchor="b">
            <a:normAutofit/>
          </a:bodyPr>
          <a:lstStyle/>
          <a:p>
            <a:r>
              <a:rPr lang="en-US" sz="1800" dirty="0">
                <a:solidFill>
                  <a:schemeClr val="tx2">
                    <a:lumMod val="10000"/>
                    <a:lumOff val="90000"/>
                  </a:schemeClr>
                </a:solidFill>
              </a:rPr>
              <a:t>Single Family Housing Program - Continued</a:t>
            </a:r>
          </a:p>
        </p:txBody>
      </p:sp>
      <p:sp>
        <p:nvSpPr>
          <p:cNvPr id="3" name="Rectangle 2" descr="picture of a woman and a child standing in a doorway of a house and two people doing work on the roof of the house">
            <a:extLst>
              <a:ext uri="{FF2B5EF4-FFF2-40B4-BE49-F238E27FC236}">
                <a16:creationId xmlns:a16="http://schemas.microsoft.com/office/drawing/2014/main" id="{C42EDB26-9ADB-44DB-9549-0B61E396FC5E}"/>
              </a:ext>
            </a:extLst>
          </p:cNvPr>
          <p:cNvSpPr/>
          <p:nvPr/>
        </p:nvSpPr>
        <p:spPr>
          <a:xfrm>
            <a:off x="0" y="0"/>
            <a:ext cx="1165597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Photo of Native American woman and toddler in the doorway of her modest house while repairs are being done to the roof.">
            <a:extLst>
              <a:ext uri="{FF2B5EF4-FFF2-40B4-BE49-F238E27FC236}">
                <a16:creationId xmlns:a16="http://schemas.microsoft.com/office/drawing/2014/main" id="{5E0A73C8-2A54-49F1-A3DA-3B71642F5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8" name="Content Placeholder 2">
            <a:extLst>
              <a:ext uri="{FF2B5EF4-FFF2-40B4-BE49-F238E27FC236}">
                <a16:creationId xmlns:a16="http://schemas.microsoft.com/office/drawing/2014/main" id="{6927EADE-AC9F-4BB0-B11C-8290BE8B6044}"/>
              </a:ext>
            </a:extLst>
          </p:cNvPr>
          <p:cNvSpPr txBox="1">
            <a:spLocks/>
          </p:cNvSpPr>
          <p:nvPr/>
        </p:nvSpPr>
        <p:spPr>
          <a:xfrm>
            <a:off x="322130" y="1519196"/>
            <a:ext cx="5659570" cy="2557504"/>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a:buNone/>
              <a:tabLst/>
              <a:defRPr/>
            </a:pPr>
            <a:r>
              <a:rPr kumimoji="0" lang="en-US" sz="3600" i="0" strike="noStrike" kern="1200" cap="none" spc="0" normalizeH="0" baseline="0" noProof="0" dirty="0">
                <a:ln>
                  <a:noFill/>
                </a:ln>
                <a:solidFill>
                  <a:schemeClr val="bg1"/>
                </a:solidFill>
                <a:effectLst/>
                <a:uLnTx/>
                <a:uFillTx/>
                <a:cs typeface="Arial" panose="020B0604020202020204" pitchFamily="34" charset="0"/>
              </a:rPr>
              <a:t>Single Family Housing</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ea typeface="+mn-ea"/>
                <a:cs typeface="Arial" panose="020B0604020202020204" pitchFamily="34" charset="0"/>
              </a:rPr>
              <a:t>Home repair loans and grants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2800" kern="0" dirty="0">
                <a:solidFill>
                  <a:schemeClr val="bg1"/>
                </a:solidFill>
                <a:cs typeface="Arial" panose="020B0604020202020204" pitchFamily="34" charset="0"/>
              </a:rPr>
              <a:t>Roofs and septic tanks</a:t>
            </a:r>
            <a:endParaRPr kumimoji="0" lang="en-US" sz="2800" b="0" i="0" u="none" strike="noStrike" kern="0" cap="none" spc="0" normalizeH="0" baseline="0" noProof="0" dirty="0">
              <a:ln>
                <a:noFill/>
              </a:ln>
              <a:solidFill>
                <a:schemeClr val="bg1"/>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ea typeface="+mn-ea"/>
                <a:cs typeface="Arial" panose="020B0604020202020204" pitchFamily="34" charset="0"/>
              </a:rPr>
              <a:t>Energy-saving upgrades and more</a:t>
            </a:r>
            <a:endParaRPr kumimoji="0" lang="en-US" sz="2800" b="0" i="0" u="none" strike="noStrike" kern="0" cap="none" spc="0" normalizeH="0" baseline="0" noProof="0" dirty="0">
              <a:ln>
                <a:noFill/>
              </a:ln>
              <a:solidFill>
                <a:schemeClr val="bg1"/>
              </a:solidFill>
              <a:effectLst/>
              <a:uLnTx/>
              <a:uFillTx/>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3600" i="0" strike="noStrike" kern="1200" cap="none" spc="0" normalizeH="0" baseline="0" noProof="0" dirty="0">
              <a:ln>
                <a:noFill/>
              </a:ln>
              <a:solidFill>
                <a:schemeClr val="bg1"/>
              </a:solidFill>
              <a:effectLst/>
              <a:uLnTx/>
              <a:uFillTx/>
              <a:cs typeface="Arial" panose="020B0604020202020204" pitchFamily="34" charset="0"/>
            </a:endParaRPr>
          </a:p>
        </p:txBody>
      </p:sp>
      <p:sp>
        <p:nvSpPr>
          <p:cNvPr id="9" name="Slide Number Placeholder 8">
            <a:extLst>
              <a:ext uri="{FF2B5EF4-FFF2-40B4-BE49-F238E27FC236}">
                <a16:creationId xmlns:a16="http://schemas.microsoft.com/office/drawing/2014/main" id="{5819C1A6-B43A-BBEE-4B31-141C7933EF35}"/>
              </a:ext>
            </a:extLst>
          </p:cNvPr>
          <p:cNvSpPr>
            <a:spLocks noGrp="1"/>
          </p:cNvSpPr>
          <p:nvPr>
            <p:ph type="sldNum" sz="quarter" idx="12"/>
          </p:nvPr>
        </p:nvSpPr>
        <p:spPr>
          <a:xfrm>
            <a:off x="10963274" y="6356350"/>
            <a:ext cx="390525" cy="365125"/>
          </a:xfrm>
        </p:spPr>
        <p:txBody>
          <a:bodyPr/>
          <a:lstStyle/>
          <a:p>
            <a:fld id="{262BAFDC-492D-CB4D-B02A-4A44B4604C8A}" type="slidenum">
              <a:rPr lang="en-US" sz="1400" smtClean="0">
                <a:solidFill>
                  <a:schemeClr val="bg1"/>
                </a:solidFill>
              </a:rPr>
              <a:t>9</a:t>
            </a:fld>
            <a:endParaRPr lang="en-US" sz="1400" dirty="0">
              <a:solidFill>
                <a:schemeClr val="bg1"/>
              </a:solidFill>
            </a:endParaRPr>
          </a:p>
        </p:txBody>
      </p:sp>
    </p:spTree>
    <p:extLst>
      <p:ext uri="{BB962C8B-B14F-4D97-AF65-F5344CB8AC3E}">
        <p14:creationId xmlns:p14="http://schemas.microsoft.com/office/powerpoint/2010/main" val="1360489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960</TotalTime>
  <Words>2005</Words>
  <Application>Microsoft Office PowerPoint</Application>
  <PresentationFormat>Widescreen</PresentationFormat>
  <Paragraphs>193</Paragraphs>
  <Slides>26</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Aptos</vt:lpstr>
      <vt:lpstr>Aptos Display</vt:lpstr>
      <vt:lpstr>Arial</vt:lpstr>
      <vt:lpstr>Arial MT Std Light</vt:lpstr>
      <vt:lpstr>Calibri</vt:lpstr>
      <vt:lpstr>Source Sans Pro</vt:lpstr>
      <vt:lpstr>Source Sans Pro Light</vt:lpstr>
      <vt:lpstr>Source Sans Pro Semibold</vt:lpstr>
      <vt:lpstr>Wingdings</vt:lpstr>
      <vt:lpstr>Office Theme</vt:lpstr>
      <vt:lpstr>1_Office Theme</vt:lpstr>
      <vt:lpstr>2_Office Theme</vt:lpstr>
      <vt:lpstr>Rural Development Mission Area United States Department of Agriculture</vt:lpstr>
      <vt:lpstr>Rural Development – Rural America’s Partner in Prosperity</vt:lpstr>
      <vt:lpstr>RD Employee Value Proposition Statement – WIIFM??</vt:lpstr>
      <vt:lpstr>Rural Development Offices</vt:lpstr>
      <vt:lpstr>Rural Development Programs</vt:lpstr>
      <vt:lpstr>Rural Development Programs  (https://www.rd.usda.gov/programs-services/all-programs) </vt:lpstr>
      <vt:lpstr>How Rural Development supports businesses</vt:lpstr>
      <vt:lpstr>Single-Family Housing Program</vt:lpstr>
      <vt:lpstr>Single Family Housing Program - Continued</vt:lpstr>
      <vt:lpstr>Multi-Family Housing Program</vt:lpstr>
      <vt:lpstr>Community Facilities Program</vt:lpstr>
      <vt:lpstr>Electric Program</vt:lpstr>
      <vt:lpstr>Telecommunications Program</vt:lpstr>
      <vt:lpstr>Water and Environmental Programs</vt:lpstr>
      <vt:lpstr>RD Videos – “Together, America Prospers”</vt:lpstr>
      <vt:lpstr>Construction funded by Community Facilities Program</vt:lpstr>
      <vt:lpstr>Facility funded by Value-Added Producer Grant Program</vt:lpstr>
      <vt:lpstr>Hospital construction funded by a Community Facilities Program Loan</vt:lpstr>
      <vt:lpstr>Facility funded by a Rural Business Development Grant</vt:lpstr>
      <vt:lpstr>Project funded by a Rural Economic Development Loan</vt:lpstr>
      <vt:lpstr>Project funded by a Community Facilities Loan</vt:lpstr>
      <vt:lpstr>Project funded by a Community Facilities Direct Loan</vt:lpstr>
      <vt:lpstr>Project funded by a ReConnect Grant</vt:lpstr>
      <vt:lpstr>Family home funded by a Single Family Housing Direct Loan</vt:lpstr>
      <vt:lpstr>Farming equipment funded through the ReConnect Program</vt:lpstr>
      <vt:lpstr>Final Presentation slide</vt:lpstr>
    </vt:vector>
  </TitlesOfParts>
  <Manager>Brock, Helene - RD, DE</Manager>
  <Company>Rural Development - Human Resources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Development Mission Presentation</dc:title>
  <dc:subject>Rural Development Mission</dc:subject>
  <dc:creator>Rural Development - Human Resources Office</dc:creator>
  <cp:lastModifiedBy>O'Donnell, Danielle - RD, NY</cp:lastModifiedBy>
  <cp:revision>10</cp:revision>
  <dcterms:created xsi:type="dcterms:W3CDTF">2024-07-09T13:58:50Z</dcterms:created>
  <dcterms:modified xsi:type="dcterms:W3CDTF">2024-10-24T11:07:52Z</dcterms:modified>
  <cp:category>PowerPoint presentation</cp:category>
</cp:coreProperties>
</file>