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1308" r:id="rId2"/>
    <p:sldId id="265" r:id="rId3"/>
    <p:sldId id="10402" r:id="rId4"/>
    <p:sldId id="10406" r:id="rId5"/>
    <p:sldId id="10405" r:id="rId6"/>
    <p:sldId id="10407" r:id="rId7"/>
    <p:sldId id="10398" r:id="rId8"/>
    <p:sldId id="267" r:id="rId9"/>
    <p:sldId id="268" r:id="rId10"/>
    <p:sldId id="10394" r:id="rId11"/>
    <p:sldId id="10403" r:id="rId12"/>
    <p:sldId id="271" r:id="rId13"/>
    <p:sldId id="10408" r:id="rId14"/>
    <p:sldId id="10397" r:id="rId15"/>
    <p:sldId id="10409" r:id="rId16"/>
    <p:sldId id="280" r:id="rId17"/>
    <p:sldId id="10410" r:id="rId18"/>
    <p:sldId id="10404" r:id="rId19"/>
    <p:sldId id="10392" r:id="rId20"/>
  </p:sldIdLst>
  <p:sldSz cx="9144000" cy="6858000" type="screen4x3"/>
  <p:notesSz cx="9236075" cy="6950075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2" autoAdjust="0"/>
    <p:restoredTop sz="80152" autoAdjust="0"/>
  </p:normalViewPr>
  <p:slideViewPr>
    <p:cSldViewPr>
      <p:cViewPr varScale="1">
        <p:scale>
          <a:sx n="78" d="100"/>
          <a:sy n="78" d="100"/>
        </p:scale>
        <p:origin x="2574" y="5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-1329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2299" cy="34911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2173" y="0"/>
            <a:ext cx="4002299" cy="34911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053B4543-BF7B-4F91-93CA-20DD32C31191}" type="datetimeFigureOut">
              <a:rPr lang="en-US" smtClean="0"/>
              <a:t>9/30/2024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54350" y="868363"/>
            <a:ext cx="3127375" cy="2346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608" y="3344724"/>
            <a:ext cx="7388860" cy="2736592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00963"/>
            <a:ext cx="4002299" cy="349112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2173" y="6600963"/>
            <a:ext cx="4002299" cy="349112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1D6DCFAB-3FC2-4CEF-A6CE-7637539F26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991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EA0FA1-ADE9-0647-BE3D-7CA3179F450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0117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6843" indent="-346843" fontAlgn="base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2A2A2A"/>
                </a:solidFill>
                <a:latin typeface="Calibri"/>
                <a:cs typeface="Calibri"/>
              </a:rPr>
              <a:t>It can be a game-changer for your business when you’re awarded a government contract. But like anything when dealing with government agencies, there may be some red tape to work around.</a:t>
            </a:r>
          </a:p>
          <a:p>
            <a:pPr marL="346843" indent="-346843" fontAlgn="base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2A2A2A"/>
                </a:solidFill>
                <a:latin typeface="Calibri"/>
                <a:cs typeface="Calibri"/>
              </a:rPr>
              <a:t>As a government contractor, ethics and rules are essential. You don’t want to find yourself in violation of something simply because you didn’t know about it.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6DCFAB-3FC2-4CEF-A6CE-7637539F26B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8406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6843" indent="-346843" fontAlgn="base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2A2A2A"/>
                </a:solidFill>
                <a:latin typeface="Calibri"/>
                <a:cs typeface="Calibri"/>
              </a:rPr>
              <a:t>It can be a game-changer for your business when you’re awarded a government contract. But like anything when dealing with government agencies, there may be some red tape to work around.</a:t>
            </a:r>
          </a:p>
          <a:p>
            <a:pPr marL="346843" indent="-346843" fontAlgn="base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2A2A2A"/>
                </a:solidFill>
                <a:latin typeface="Calibri"/>
                <a:cs typeface="Calibri"/>
              </a:rPr>
              <a:t>As a government contractor, ethics and rules are essential. You don’t want to find yourself in violation of something simply because you didn’t know about it.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6DCFAB-3FC2-4CEF-A6CE-7637539F26B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6556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916">
              <a:defRPr/>
            </a:pPr>
            <a:r>
              <a:rPr lang="en-US" dirty="0">
                <a:cs typeface="Times New Roman" panose="02020603050405020304" pitchFamily="18" charset="0"/>
              </a:rPr>
              <a:t>Request performance status through out the life of the contract</a:t>
            </a:r>
          </a:p>
          <a:p>
            <a:pPr algn="ctr">
              <a:lnSpc>
                <a:spcPct val="107000"/>
              </a:lnSpc>
              <a:spcBef>
                <a:spcPts val="607"/>
              </a:spcBef>
              <a:spcAft>
                <a:spcPts val="809"/>
              </a:spcAft>
            </a:pPr>
            <a:r>
              <a:rPr lang="en-US" sz="2000" b="1" i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Every contract is different, what can you do ensure a successful performance rating?</a:t>
            </a:r>
            <a:endParaRPr lang="en-US" sz="2000" i="1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9036" indent="-289036">
              <a:spcBef>
                <a:spcPts val="607"/>
              </a:spcBef>
              <a:buFont typeface="Wingdings" panose="05000000000000000000" pitchFamily="2" charset="2"/>
              <a:buChar char="q"/>
            </a:pPr>
            <a:r>
              <a:rPr lang="en-US" sz="1600" b="1" i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Request a Post-Award Meeting and Performance Reviews through out the life of the contract.</a:t>
            </a:r>
          </a:p>
          <a:p>
            <a:pPr marL="523477" lvl="2" indent="-289036">
              <a:spcBef>
                <a:spcPts val="607"/>
              </a:spcBef>
              <a:buFont typeface="Wingdings" panose="05000000000000000000" pitchFamily="2" charset="2"/>
              <a:buChar char="q"/>
            </a:pPr>
            <a:r>
              <a:rPr lang="en-US" sz="1500" dirty="0">
                <a:cs typeface="Times New Roman" panose="02020603050405020304" pitchFamily="18" charset="0"/>
              </a:rPr>
              <a:t>Discuss: </a:t>
            </a:r>
            <a:r>
              <a:rPr lang="en-US" sz="1500" kern="0" dirty="0">
                <a:cs typeface="Times New Roman" panose="02020603050405020304" pitchFamily="18" charset="0"/>
              </a:rPr>
              <a:t>Government expectations, clarifying roles and responsibilities, and address any questions pertaining to the contract for clarification. </a:t>
            </a:r>
          </a:p>
          <a:p>
            <a:pPr marL="289036" indent="-289036">
              <a:spcBef>
                <a:spcPts val="607"/>
              </a:spcBef>
              <a:buFont typeface="Wingdings" panose="05000000000000000000" pitchFamily="2" charset="2"/>
              <a:buChar char="q"/>
            </a:pPr>
            <a:r>
              <a:rPr lang="en-US" sz="16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Know your Scope of Work Must-Haves</a:t>
            </a:r>
          </a:p>
          <a:p>
            <a:pPr marL="523477" lvl="2" indent="-289036">
              <a:spcBef>
                <a:spcPts val="607"/>
              </a:spcBef>
              <a:buFont typeface="Wingdings" panose="05000000000000000000" pitchFamily="2" charset="2"/>
              <a:buChar char="q"/>
            </a:pPr>
            <a:r>
              <a:rPr lang="en-US" sz="1500" dirty="0">
                <a:cs typeface="Times New Roman" panose="02020603050405020304" pitchFamily="18" charset="0"/>
              </a:rPr>
              <a:t>Highlight all requirements within the scope addressing “shall or will.” </a:t>
            </a:r>
          </a:p>
          <a:p>
            <a:pPr marL="346843" indent="-346843">
              <a:spcBef>
                <a:spcPts val="607"/>
              </a:spcBef>
              <a:buFont typeface="Wingdings" panose="05000000000000000000" pitchFamily="2" charset="2"/>
              <a:buChar char="q"/>
            </a:pPr>
            <a:r>
              <a:rPr lang="en-US" sz="1600" b="1" dirty="0">
                <a:ea typeface="Calibri" panose="020F0502020204030204" pitchFamily="34" charset="0"/>
              </a:rPr>
              <a:t>Understand your Performance Requirement Summary (PRS)</a:t>
            </a:r>
          </a:p>
          <a:p>
            <a:pPr marL="523477" lvl="2" indent="-289036">
              <a:spcBef>
                <a:spcPts val="607"/>
              </a:spcBef>
              <a:buFont typeface="Wingdings" panose="05000000000000000000" pitchFamily="2" charset="2"/>
              <a:buChar char="q"/>
            </a:pPr>
            <a:r>
              <a:rPr lang="en-US" sz="1500" dirty="0">
                <a:cs typeface="Times New Roman" panose="02020603050405020304" pitchFamily="18" charset="0"/>
              </a:rPr>
              <a:t>Locate all tasking(s) &amp; deliverables</a:t>
            </a:r>
          </a:p>
          <a:p>
            <a:pPr marL="523477" lvl="2" indent="-289036">
              <a:spcBef>
                <a:spcPts val="607"/>
              </a:spcBef>
              <a:buFont typeface="Wingdings" panose="05000000000000000000" pitchFamily="2" charset="2"/>
              <a:buChar char="q"/>
            </a:pPr>
            <a:r>
              <a:rPr lang="en-US" sz="1500" dirty="0">
                <a:cs typeface="Times New Roman" panose="02020603050405020304" pitchFamily="18" charset="0"/>
              </a:rPr>
              <a:t>Read all performance standard(s) and allowable tolerance</a:t>
            </a:r>
          </a:p>
          <a:p>
            <a:pPr marL="523477" lvl="2" indent="-289036">
              <a:spcBef>
                <a:spcPts val="607"/>
              </a:spcBef>
              <a:buFont typeface="Wingdings" panose="05000000000000000000" pitchFamily="2" charset="2"/>
              <a:buChar char="q"/>
            </a:pPr>
            <a:r>
              <a:rPr lang="en-US" sz="1500" dirty="0">
                <a:cs typeface="Times New Roman" panose="02020603050405020304" pitchFamily="18" charset="0"/>
              </a:rPr>
              <a:t>Establish remedies if you are not able reach performance standard</a:t>
            </a:r>
          </a:p>
          <a:p>
            <a:pPr marL="289036" lvl="1" indent="-289036">
              <a:spcBef>
                <a:spcPts val="1507"/>
              </a:spcBef>
              <a:buFont typeface="Wingdings" panose="05000000000000000000" pitchFamily="2" charset="2"/>
              <a:buChar char="Ø"/>
            </a:pPr>
            <a:endParaRPr lang="en-US" sz="1600" dirty="0">
              <a:solidFill>
                <a:srgbClr val="2A2A2A"/>
              </a:solidFill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6DCFAB-3FC2-4CEF-A6CE-7637539F26B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8691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916">
              <a:defRPr/>
            </a:pPr>
            <a:r>
              <a:rPr lang="en-US" dirty="0">
                <a:cs typeface="Times New Roman" panose="02020603050405020304" pitchFamily="18" charset="0"/>
              </a:rPr>
              <a:t>Request performance status through out the life of the contract</a:t>
            </a:r>
          </a:p>
          <a:p>
            <a:pPr algn="ctr">
              <a:lnSpc>
                <a:spcPct val="107000"/>
              </a:lnSpc>
              <a:spcBef>
                <a:spcPts val="607"/>
              </a:spcBef>
              <a:spcAft>
                <a:spcPts val="809"/>
              </a:spcAft>
            </a:pPr>
            <a:r>
              <a:rPr lang="en-US" sz="2000" b="1" i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Every contract is different, what can you do ensure a successful performance rating?</a:t>
            </a:r>
            <a:endParaRPr lang="en-US" sz="2000" i="1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9036" indent="-289036">
              <a:spcBef>
                <a:spcPts val="607"/>
              </a:spcBef>
              <a:buFont typeface="Wingdings" panose="05000000000000000000" pitchFamily="2" charset="2"/>
              <a:buChar char="q"/>
            </a:pPr>
            <a:r>
              <a:rPr lang="en-US" sz="1600" b="1" i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Request a Post-Award Meeting and Performance Reviews through out the life of the contract.</a:t>
            </a:r>
          </a:p>
          <a:p>
            <a:pPr marL="523477" lvl="2" indent="-289036">
              <a:spcBef>
                <a:spcPts val="607"/>
              </a:spcBef>
              <a:buFont typeface="Wingdings" panose="05000000000000000000" pitchFamily="2" charset="2"/>
              <a:buChar char="q"/>
            </a:pPr>
            <a:r>
              <a:rPr lang="en-US" sz="1500" dirty="0">
                <a:cs typeface="Times New Roman" panose="02020603050405020304" pitchFamily="18" charset="0"/>
              </a:rPr>
              <a:t>Discuss: </a:t>
            </a:r>
            <a:r>
              <a:rPr lang="en-US" sz="1500" kern="0" dirty="0">
                <a:cs typeface="Times New Roman" panose="02020603050405020304" pitchFamily="18" charset="0"/>
              </a:rPr>
              <a:t>Government expectations, clarifying roles and responsibilities, and address any questions pertaining to the contract for clarification. </a:t>
            </a:r>
          </a:p>
          <a:p>
            <a:pPr marL="289036" indent="-289036">
              <a:spcBef>
                <a:spcPts val="607"/>
              </a:spcBef>
              <a:buFont typeface="Wingdings" panose="05000000000000000000" pitchFamily="2" charset="2"/>
              <a:buChar char="q"/>
            </a:pPr>
            <a:r>
              <a:rPr lang="en-US" sz="16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Know your Scope of Work Must-Haves</a:t>
            </a:r>
          </a:p>
          <a:p>
            <a:pPr marL="523477" lvl="2" indent="-289036">
              <a:spcBef>
                <a:spcPts val="607"/>
              </a:spcBef>
              <a:buFont typeface="Wingdings" panose="05000000000000000000" pitchFamily="2" charset="2"/>
              <a:buChar char="q"/>
            </a:pPr>
            <a:r>
              <a:rPr lang="en-US" sz="1500" dirty="0">
                <a:cs typeface="Times New Roman" panose="02020603050405020304" pitchFamily="18" charset="0"/>
              </a:rPr>
              <a:t>Highlight all requirements within the scope addressing “shall or will.” </a:t>
            </a:r>
          </a:p>
          <a:p>
            <a:pPr marL="346843" indent="-346843">
              <a:spcBef>
                <a:spcPts val="607"/>
              </a:spcBef>
              <a:buFont typeface="Wingdings" panose="05000000000000000000" pitchFamily="2" charset="2"/>
              <a:buChar char="q"/>
            </a:pPr>
            <a:r>
              <a:rPr lang="en-US" sz="1600" b="1" dirty="0">
                <a:ea typeface="Calibri" panose="020F0502020204030204" pitchFamily="34" charset="0"/>
              </a:rPr>
              <a:t>Understand your Performance Requirement Summary (PRS)</a:t>
            </a:r>
          </a:p>
          <a:p>
            <a:pPr marL="523477" lvl="2" indent="-289036">
              <a:spcBef>
                <a:spcPts val="607"/>
              </a:spcBef>
              <a:buFont typeface="Wingdings" panose="05000000000000000000" pitchFamily="2" charset="2"/>
              <a:buChar char="q"/>
            </a:pPr>
            <a:r>
              <a:rPr lang="en-US" sz="1500" dirty="0">
                <a:cs typeface="Times New Roman" panose="02020603050405020304" pitchFamily="18" charset="0"/>
              </a:rPr>
              <a:t>Locate all tasking(s) &amp; deliverables</a:t>
            </a:r>
          </a:p>
          <a:p>
            <a:pPr marL="523477" lvl="2" indent="-289036">
              <a:spcBef>
                <a:spcPts val="607"/>
              </a:spcBef>
              <a:buFont typeface="Wingdings" panose="05000000000000000000" pitchFamily="2" charset="2"/>
              <a:buChar char="q"/>
            </a:pPr>
            <a:r>
              <a:rPr lang="en-US" sz="1500" dirty="0">
                <a:cs typeface="Times New Roman" panose="02020603050405020304" pitchFamily="18" charset="0"/>
              </a:rPr>
              <a:t>Read all performance standard(s) and allowable tolerance</a:t>
            </a:r>
          </a:p>
          <a:p>
            <a:pPr marL="523477" lvl="2" indent="-289036">
              <a:spcBef>
                <a:spcPts val="607"/>
              </a:spcBef>
              <a:buFont typeface="Wingdings" panose="05000000000000000000" pitchFamily="2" charset="2"/>
              <a:buChar char="q"/>
            </a:pPr>
            <a:r>
              <a:rPr lang="en-US" sz="1500" dirty="0">
                <a:cs typeface="Times New Roman" panose="02020603050405020304" pitchFamily="18" charset="0"/>
              </a:rPr>
              <a:t>Establish remedies if you are not able reach performance standard</a:t>
            </a:r>
          </a:p>
          <a:p>
            <a:pPr marL="289036" lvl="1" indent="-289036">
              <a:spcBef>
                <a:spcPts val="1507"/>
              </a:spcBef>
              <a:buFont typeface="Wingdings" panose="05000000000000000000" pitchFamily="2" charset="2"/>
              <a:buChar char="Ø"/>
            </a:pPr>
            <a:endParaRPr lang="en-US" sz="1600" dirty="0">
              <a:solidFill>
                <a:srgbClr val="2A2A2A"/>
              </a:solidFill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6DCFAB-3FC2-4CEF-A6CE-7637539F26B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9965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6DCFAB-3FC2-4CEF-A6CE-7637539F26B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357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6DCFAB-3FC2-4CEF-A6CE-7637539F26B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628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6DCFAB-3FC2-4CEF-A6CE-7637539F26B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87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6DCFAB-3FC2-4CEF-A6CE-7637539F26B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1600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6268" indent="-173422">
              <a:spcBef>
                <a:spcPts val="96"/>
              </a:spcBef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FFFFFF"/>
                </a:highlight>
                <a:latin typeface="-apple-system"/>
              </a:rPr>
              <a:t>Understanding the nuances of government contracting is crucial for success. </a:t>
            </a:r>
            <a:r>
              <a:rPr lang="en-US" b="1" i="1" dirty="0">
                <a:highlight>
                  <a:srgbClr val="FFFFFF"/>
                </a:highlight>
                <a:latin typeface="-apple-system"/>
              </a:rPr>
              <a:t>It's not just about submitting a bid; it's about crafting a strategic approach that aligns with your business goals and the government's needs. </a:t>
            </a:r>
          </a:p>
          <a:p>
            <a:pPr marL="186268" indent="-173422">
              <a:spcBef>
                <a:spcPts val="96"/>
              </a:spcBef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FFFFFF"/>
                </a:highlight>
                <a:latin typeface="-apple-system"/>
              </a:rPr>
              <a:t>Build relationships, not just transactions. </a:t>
            </a:r>
            <a:r>
              <a:rPr lang="en-US" b="1" i="1" dirty="0">
                <a:highlight>
                  <a:srgbClr val="FFFFFF"/>
                </a:highlight>
                <a:latin typeface="-apple-system"/>
              </a:rPr>
              <a:t>Networking and forming partnerships can give you a competitive edge in the government contracting arena. Don't underestimate the power of a strong professional network. </a:t>
            </a:r>
          </a:p>
          <a:p>
            <a:pPr marL="186268" indent="-173422">
              <a:spcBef>
                <a:spcPts val="96"/>
              </a:spcBef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FFFFFF"/>
                </a:highlight>
                <a:latin typeface="-apple-system"/>
              </a:rPr>
              <a:t>Stay agile and adaptable. </a:t>
            </a:r>
            <a:r>
              <a:rPr lang="en-US" b="1" i="1" dirty="0">
                <a:highlight>
                  <a:srgbClr val="FFFFFF"/>
                </a:highlight>
                <a:latin typeface="-apple-system"/>
              </a:rPr>
              <a:t>Government regulations and requirements can change rapidly. Being able to pivot and adjust your strategies accordingly will set you apart from the competition. </a:t>
            </a:r>
          </a:p>
          <a:p>
            <a:pPr marL="186268" indent="-173422">
              <a:spcBef>
                <a:spcPts val="96"/>
              </a:spcBef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FFFFFF"/>
                </a:highlight>
                <a:latin typeface="-apple-system"/>
              </a:rPr>
              <a:t>Leverage technology and data analytics. </a:t>
            </a:r>
            <a:r>
              <a:rPr lang="en-US" b="1" i="1" dirty="0">
                <a:highlight>
                  <a:srgbClr val="FFFFFF"/>
                </a:highlight>
                <a:latin typeface="-apple-system"/>
              </a:rPr>
              <a:t>In today's digital age, harnessing the power of data can provide valuable insights for optimizing your government contracting strategies. Embrace innovation to stay ahead. </a:t>
            </a:r>
          </a:p>
          <a:p>
            <a:pPr marL="186268" indent="-173422">
              <a:spcBef>
                <a:spcPts val="96"/>
              </a:spcBef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FFFFFF"/>
                </a:highlight>
                <a:latin typeface="-apple-system"/>
              </a:rPr>
              <a:t>Emphasize value and impact. </a:t>
            </a:r>
            <a:r>
              <a:rPr lang="en-US" b="1" i="1" dirty="0">
                <a:highlight>
                  <a:srgbClr val="FFFFFF"/>
                </a:highlight>
                <a:latin typeface="-apple-system"/>
              </a:rPr>
              <a:t>In your proposals and interactions, focus on the value you can deliver and the impact it will have. Show how your solutions can address the government's challenges effectively. </a:t>
            </a:r>
          </a:p>
          <a:p>
            <a:pPr marL="186268" indent="-173422">
              <a:spcBef>
                <a:spcPts val="96"/>
              </a:spcBef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FFFFFF"/>
                </a:highlight>
                <a:latin typeface="-apple-system"/>
              </a:rPr>
              <a:t>Continuous learning is key. </a:t>
            </a:r>
            <a:r>
              <a:rPr lang="en-US" b="1" i="1" dirty="0">
                <a:highlight>
                  <a:srgbClr val="FFFFFF"/>
                </a:highlight>
                <a:latin typeface="-apple-system"/>
              </a:rPr>
              <a:t>Government contracting is a dynamic field, and staying informed about industry trends, best practices, and regulatory changes is essential for ongoing success. </a:t>
            </a:r>
          </a:p>
          <a:p>
            <a:pPr marL="186268" indent="-173422">
              <a:spcBef>
                <a:spcPts val="96"/>
              </a:spcBef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FFFFFF"/>
                </a:highlight>
                <a:latin typeface="-apple-system"/>
              </a:rPr>
              <a:t>Think long-term. </a:t>
            </a:r>
            <a:r>
              <a:rPr lang="en-US" b="1" i="1" dirty="0">
                <a:highlight>
                  <a:srgbClr val="FFFFFF"/>
                </a:highlight>
                <a:latin typeface="-apple-system"/>
              </a:rPr>
              <a:t>Building a sustainable government contracting strategy requires a forward-looking approach. Consider how your decisions today can impact your future opportunities in the market. </a:t>
            </a:r>
          </a:p>
          <a:p>
            <a:pPr marL="186268" indent="-173422">
              <a:spcBef>
                <a:spcPts val="96"/>
              </a:spcBef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FFFFFF"/>
                </a:highlight>
                <a:latin typeface="-apple-system"/>
              </a:rPr>
              <a:t>Be proactive in seeking feedback. </a:t>
            </a:r>
            <a:r>
              <a:rPr lang="en-US" b="1" i="1" dirty="0">
                <a:highlight>
                  <a:srgbClr val="FFFFFF"/>
                </a:highlight>
                <a:latin typeface="-apple-system"/>
              </a:rPr>
              <a:t>Understanding the perspectives of government agencies and stakeholders can help you refine your strategies and improve your chances of winning contracts.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6DCFAB-3FC2-4CEF-A6CE-7637539F26B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4638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4274" marR="858116" lvl="1" indent="-289036">
              <a:buClr>
                <a:srgbClr val="1E6018"/>
              </a:buClr>
              <a:buFont typeface="Wingdings" panose="05000000000000000000" pitchFamily="2" charset="2"/>
              <a:buChar char="Ø"/>
              <a:tabLst>
                <a:tab pos="359047" algn="l"/>
                <a:tab pos="359689" algn="l"/>
              </a:tabLst>
            </a:pPr>
            <a:r>
              <a:rPr lang="en-US" b="1" spc="-10" dirty="0">
                <a:latin typeface="Calibri"/>
                <a:cs typeface="Calibri"/>
              </a:rPr>
              <a:t>What should you have set-up?</a:t>
            </a:r>
            <a:endParaRPr lang="en-US" spc="-10" dirty="0">
              <a:latin typeface="Calibri"/>
              <a:cs typeface="Calibri"/>
            </a:endParaRPr>
          </a:p>
          <a:p>
            <a:pPr marL="810907" marR="858116" lvl="1" indent="-234440">
              <a:buClr>
                <a:srgbClr val="1E6018"/>
              </a:buClr>
              <a:buFont typeface="Wingdings" panose="05000000000000000000" pitchFamily="2" charset="2"/>
              <a:buChar char="Ø"/>
              <a:tabLst>
                <a:tab pos="359047" algn="l"/>
                <a:tab pos="359689" algn="l"/>
              </a:tabLst>
            </a:pPr>
            <a:r>
              <a:rPr lang="en-US" spc="-10" dirty="0">
                <a:latin typeface="Calibri"/>
                <a:cs typeface="Calibri"/>
              </a:rPr>
              <a:t>S</a:t>
            </a:r>
            <a:r>
              <a:rPr lang="en-US" dirty="0">
                <a:latin typeface="Calibri"/>
                <a:cs typeface="Calibri"/>
              </a:rPr>
              <a:t>mall Business and Socio-Economic status is up to date</a:t>
            </a:r>
          </a:p>
          <a:p>
            <a:pPr marL="810907" marR="858116" lvl="1" indent="-234440">
              <a:buClr>
                <a:srgbClr val="1E6018"/>
              </a:buClr>
              <a:buFont typeface="Wingdings" panose="05000000000000000000" pitchFamily="2" charset="2"/>
              <a:buChar char="Ø"/>
              <a:tabLst>
                <a:tab pos="359047" algn="l"/>
                <a:tab pos="359689" algn="l"/>
              </a:tabLst>
            </a:pPr>
            <a:r>
              <a:rPr lang="en-US" dirty="0">
                <a:latin typeface="Calibri"/>
                <a:cs typeface="Calibri"/>
              </a:rPr>
              <a:t>Develop a strong capabilities statement </a:t>
            </a:r>
          </a:p>
          <a:p>
            <a:pPr marL="1038925" marR="858116" lvl="1" indent="-228017">
              <a:buClr>
                <a:srgbClr val="1E6018"/>
              </a:buClr>
              <a:buFont typeface="Wingdings" panose="05000000000000000000" pitchFamily="2" charset="2"/>
              <a:buChar char="Ø"/>
              <a:tabLst>
                <a:tab pos="359047" algn="l"/>
                <a:tab pos="359689" algn="l"/>
              </a:tabLst>
            </a:pPr>
            <a:r>
              <a:rPr lang="en-US" dirty="0">
                <a:latin typeface="Calibri"/>
                <a:cs typeface="Calibri"/>
              </a:rPr>
              <a:t>Include corporate experience and relevant / recent clientele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6DCFAB-3FC2-4CEF-A6CE-7637539F26B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076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916">
              <a:defRPr/>
            </a:pPr>
            <a:r>
              <a:rPr lang="en-US" i="1" dirty="0">
                <a:solidFill>
                  <a:srgbClr val="2A2A2A"/>
                </a:solidFill>
                <a:latin typeface="Calibri"/>
                <a:cs typeface="Calibri"/>
              </a:rPr>
              <a:t>(This</a:t>
            </a:r>
            <a:r>
              <a:rPr lang="en-US" i="1" spc="5" dirty="0">
                <a:solidFill>
                  <a:srgbClr val="2A2A2A"/>
                </a:solidFill>
                <a:latin typeface="Calibri"/>
                <a:cs typeface="Calibri"/>
              </a:rPr>
              <a:t> </a:t>
            </a:r>
            <a:r>
              <a:rPr lang="en-US" i="1" dirty="0">
                <a:solidFill>
                  <a:srgbClr val="2A2A2A"/>
                </a:solidFill>
                <a:latin typeface="Calibri"/>
                <a:cs typeface="Calibri"/>
              </a:rPr>
              <a:t>is</a:t>
            </a:r>
            <a:r>
              <a:rPr lang="en-US" i="1" spc="-15" dirty="0">
                <a:solidFill>
                  <a:srgbClr val="2A2A2A"/>
                </a:solidFill>
                <a:latin typeface="Calibri"/>
                <a:cs typeface="Calibri"/>
              </a:rPr>
              <a:t> </a:t>
            </a:r>
            <a:r>
              <a:rPr lang="en-US" i="1" dirty="0">
                <a:solidFill>
                  <a:srgbClr val="2A2A2A"/>
                </a:solidFill>
                <a:latin typeface="Calibri"/>
                <a:cs typeface="Calibri"/>
              </a:rPr>
              <a:t>the</a:t>
            </a:r>
            <a:r>
              <a:rPr lang="en-US" i="1" spc="-5" dirty="0">
                <a:solidFill>
                  <a:srgbClr val="2A2A2A"/>
                </a:solidFill>
                <a:latin typeface="Calibri"/>
                <a:cs typeface="Calibri"/>
              </a:rPr>
              <a:t> </a:t>
            </a:r>
            <a:r>
              <a:rPr lang="en-US" i="1" dirty="0">
                <a:solidFill>
                  <a:srgbClr val="2A2A2A"/>
                </a:solidFill>
                <a:latin typeface="Calibri"/>
                <a:cs typeface="Calibri"/>
              </a:rPr>
              <a:t>best</a:t>
            </a:r>
            <a:r>
              <a:rPr lang="en-US" i="1" spc="-5" dirty="0">
                <a:solidFill>
                  <a:srgbClr val="2A2A2A"/>
                </a:solidFill>
                <a:latin typeface="Calibri"/>
                <a:cs typeface="Calibri"/>
              </a:rPr>
              <a:t> </a:t>
            </a:r>
            <a:r>
              <a:rPr lang="en-US" i="1" dirty="0">
                <a:solidFill>
                  <a:srgbClr val="2A2A2A"/>
                </a:solidFill>
                <a:latin typeface="Calibri"/>
                <a:cs typeface="Calibri"/>
              </a:rPr>
              <a:t>time</a:t>
            </a:r>
            <a:r>
              <a:rPr lang="en-US" i="1" spc="5" dirty="0">
                <a:solidFill>
                  <a:srgbClr val="2A2A2A"/>
                </a:solidFill>
                <a:latin typeface="Calibri"/>
                <a:cs typeface="Calibri"/>
              </a:rPr>
              <a:t> </a:t>
            </a:r>
            <a:r>
              <a:rPr lang="en-US" i="1" dirty="0">
                <a:solidFill>
                  <a:srgbClr val="2A2A2A"/>
                </a:solidFill>
                <a:latin typeface="Calibri"/>
                <a:cs typeface="Calibri"/>
              </a:rPr>
              <a:t>to</a:t>
            </a:r>
            <a:r>
              <a:rPr lang="en-US" i="1" spc="-15" dirty="0">
                <a:solidFill>
                  <a:srgbClr val="2A2A2A"/>
                </a:solidFill>
                <a:latin typeface="Calibri"/>
                <a:cs typeface="Calibri"/>
              </a:rPr>
              <a:t> </a:t>
            </a:r>
            <a:r>
              <a:rPr lang="en-US" i="1" spc="-20" dirty="0">
                <a:solidFill>
                  <a:srgbClr val="2A2A2A"/>
                </a:solidFill>
                <a:latin typeface="Calibri"/>
                <a:cs typeface="Calibri"/>
              </a:rPr>
              <a:t>give </a:t>
            </a:r>
            <a:r>
              <a:rPr lang="en-US" i="1" dirty="0">
                <a:solidFill>
                  <a:srgbClr val="2A2A2A"/>
                </a:solidFill>
                <a:latin typeface="Calibri"/>
                <a:cs typeface="Calibri"/>
              </a:rPr>
              <a:t>feedback</a:t>
            </a:r>
            <a:r>
              <a:rPr lang="en-US" i="1" spc="-30" dirty="0">
                <a:solidFill>
                  <a:srgbClr val="2A2A2A"/>
                </a:solidFill>
                <a:latin typeface="Calibri"/>
                <a:cs typeface="Calibri"/>
              </a:rPr>
              <a:t> </a:t>
            </a:r>
            <a:r>
              <a:rPr lang="en-US" i="1" dirty="0">
                <a:solidFill>
                  <a:srgbClr val="2A2A2A"/>
                </a:solidFill>
                <a:latin typeface="Calibri"/>
                <a:cs typeface="Calibri"/>
              </a:rPr>
              <a:t>on</a:t>
            </a:r>
            <a:r>
              <a:rPr lang="en-US" i="1" spc="-15" dirty="0">
                <a:solidFill>
                  <a:srgbClr val="2A2A2A"/>
                </a:solidFill>
                <a:latin typeface="Calibri"/>
                <a:cs typeface="Calibri"/>
              </a:rPr>
              <a:t> </a:t>
            </a:r>
            <a:r>
              <a:rPr lang="en-US" i="1" dirty="0">
                <a:solidFill>
                  <a:srgbClr val="2A2A2A"/>
                </a:solidFill>
                <a:latin typeface="Calibri"/>
                <a:cs typeface="Calibri"/>
              </a:rPr>
              <a:t>issues</a:t>
            </a:r>
            <a:r>
              <a:rPr lang="en-US" i="1" spc="10" dirty="0">
                <a:solidFill>
                  <a:srgbClr val="2A2A2A"/>
                </a:solidFill>
                <a:latin typeface="Calibri"/>
                <a:cs typeface="Calibri"/>
              </a:rPr>
              <a:t> </a:t>
            </a:r>
            <a:r>
              <a:rPr lang="en-US" i="1" dirty="0">
                <a:solidFill>
                  <a:srgbClr val="2A2A2A"/>
                </a:solidFill>
                <a:latin typeface="Calibri"/>
                <a:cs typeface="Calibri"/>
              </a:rPr>
              <a:t>in</a:t>
            </a:r>
            <a:r>
              <a:rPr lang="en-US" i="1" spc="-20" dirty="0">
                <a:solidFill>
                  <a:srgbClr val="2A2A2A"/>
                </a:solidFill>
                <a:latin typeface="Calibri"/>
                <a:cs typeface="Calibri"/>
              </a:rPr>
              <a:t> </a:t>
            </a:r>
            <a:r>
              <a:rPr lang="en-US" i="1" dirty="0">
                <a:solidFill>
                  <a:srgbClr val="2A2A2A"/>
                </a:solidFill>
                <a:latin typeface="Calibri"/>
                <a:cs typeface="Calibri"/>
              </a:rPr>
              <a:t>the</a:t>
            </a:r>
            <a:r>
              <a:rPr lang="en-US" i="1" spc="-10" dirty="0">
                <a:solidFill>
                  <a:srgbClr val="2A2A2A"/>
                </a:solidFill>
                <a:latin typeface="Calibri"/>
                <a:cs typeface="Calibri"/>
              </a:rPr>
              <a:t> </a:t>
            </a:r>
            <a:r>
              <a:rPr lang="en-US" i="1" dirty="0">
                <a:solidFill>
                  <a:srgbClr val="2A2A2A"/>
                </a:solidFill>
                <a:latin typeface="Calibri"/>
                <a:cs typeface="Calibri"/>
              </a:rPr>
              <a:t>solicitation</a:t>
            </a:r>
            <a:r>
              <a:rPr lang="en-US" i="1" spc="5" dirty="0">
                <a:solidFill>
                  <a:srgbClr val="2A2A2A"/>
                </a:solidFill>
                <a:latin typeface="Calibri"/>
                <a:cs typeface="Calibri"/>
              </a:rPr>
              <a:t> </a:t>
            </a:r>
            <a:r>
              <a:rPr lang="en-US" i="1" dirty="0">
                <a:solidFill>
                  <a:srgbClr val="2A2A2A"/>
                </a:solidFill>
                <a:latin typeface="Calibri"/>
                <a:cs typeface="Calibri"/>
              </a:rPr>
              <a:t>that</a:t>
            </a:r>
            <a:r>
              <a:rPr lang="en-US" i="1" spc="-10" dirty="0">
                <a:solidFill>
                  <a:srgbClr val="2A2A2A"/>
                </a:solidFill>
                <a:latin typeface="Calibri"/>
                <a:cs typeface="Calibri"/>
              </a:rPr>
              <a:t> </a:t>
            </a:r>
            <a:r>
              <a:rPr lang="en-US" i="1" dirty="0">
                <a:solidFill>
                  <a:srgbClr val="2A2A2A"/>
                </a:solidFill>
                <a:latin typeface="Calibri"/>
                <a:cs typeface="Calibri"/>
              </a:rPr>
              <a:t>you</a:t>
            </a:r>
            <a:r>
              <a:rPr lang="en-US" i="1" spc="-40" dirty="0">
                <a:solidFill>
                  <a:srgbClr val="2A2A2A"/>
                </a:solidFill>
                <a:latin typeface="Calibri"/>
                <a:cs typeface="Calibri"/>
              </a:rPr>
              <a:t> </a:t>
            </a:r>
            <a:r>
              <a:rPr lang="en-US" i="1" dirty="0">
                <a:solidFill>
                  <a:srgbClr val="2A2A2A"/>
                </a:solidFill>
                <a:latin typeface="Calibri"/>
                <a:cs typeface="Calibri"/>
              </a:rPr>
              <a:t>may</a:t>
            </a:r>
            <a:r>
              <a:rPr lang="en-US" i="1" spc="-15" dirty="0">
                <a:solidFill>
                  <a:srgbClr val="2A2A2A"/>
                </a:solidFill>
                <a:latin typeface="Calibri"/>
                <a:cs typeface="Calibri"/>
              </a:rPr>
              <a:t> </a:t>
            </a:r>
            <a:r>
              <a:rPr lang="en-US" i="1" dirty="0">
                <a:solidFill>
                  <a:srgbClr val="2A2A2A"/>
                </a:solidFill>
                <a:latin typeface="Calibri"/>
                <a:cs typeface="Calibri"/>
              </a:rPr>
              <a:t>want</a:t>
            </a:r>
            <a:r>
              <a:rPr lang="en-US" i="1" spc="-15" dirty="0">
                <a:solidFill>
                  <a:srgbClr val="2A2A2A"/>
                </a:solidFill>
                <a:latin typeface="Calibri"/>
                <a:cs typeface="Calibri"/>
              </a:rPr>
              <a:t> </a:t>
            </a:r>
            <a:r>
              <a:rPr lang="en-US" i="1" spc="-10" dirty="0">
                <a:solidFill>
                  <a:srgbClr val="2A2A2A"/>
                </a:solidFill>
                <a:latin typeface="Calibri"/>
                <a:cs typeface="Calibri"/>
              </a:rPr>
              <a:t>addressed, </a:t>
            </a:r>
            <a:r>
              <a:rPr lang="en-US" i="1" dirty="0">
                <a:solidFill>
                  <a:srgbClr val="2A2A2A"/>
                </a:solidFill>
                <a:latin typeface="Calibri"/>
                <a:cs typeface="Calibri"/>
              </a:rPr>
              <a:t>changed,</a:t>
            </a:r>
            <a:r>
              <a:rPr lang="en-US" i="1" spc="-35" dirty="0">
                <a:solidFill>
                  <a:srgbClr val="2A2A2A"/>
                </a:solidFill>
                <a:latin typeface="Calibri"/>
                <a:cs typeface="Calibri"/>
              </a:rPr>
              <a:t> </a:t>
            </a:r>
            <a:r>
              <a:rPr lang="en-US" i="1" dirty="0">
                <a:solidFill>
                  <a:srgbClr val="2A2A2A"/>
                </a:solidFill>
                <a:latin typeface="Calibri"/>
                <a:cs typeface="Calibri"/>
              </a:rPr>
              <a:t>or</a:t>
            </a:r>
            <a:r>
              <a:rPr lang="en-US" i="1" spc="-20" dirty="0">
                <a:solidFill>
                  <a:srgbClr val="2A2A2A"/>
                </a:solidFill>
                <a:latin typeface="Calibri"/>
                <a:cs typeface="Calibri"/>
              </a:rPr>
              <a:t> </a:t>
            </a:r>
            <a:r>
              <a:rPr lang="en-US" i="1" spc="-10" dirty="0">
                <a:solidFill>
                  <a:srgbClr val="2A2A2A"/>
                </a:solidFill>
                <a:latin typeface="Calibri"/>
                <a:cs typeface="Calibri"/>
              </a:rPr>
              <a:t>clarified.)</a:t>
            </a:r>
          </a:p>
          <a:p>
            <a:pPr defTabSz="924916">
              <a:defRPr/>
            </a:pPr>
            <a:endParaRPr lang="en-US" i="1" spc="-10" dirty="0">
              <a:solidFill>
                <a:srgbClr val="2A2A2A"/>
              </a:solidFill>
              <a:latin typeface="Calibri"/>
              <a:cs typeface="Calibri"/>
            </a:endParaRPr>
          </a:p>
          <a:p>
            <a:pPr defTabSz="924916">
              <a:defRPr/>
            </a:pPr>
            <a:r>
              <a:rPr lang="en-US" dirty="0">
                <a:solidFill>
                  <a:srgbClr val="2A2A2A"/>
                </a:solidFill>
                <a:latin typeface="Calibri"/>
                <a:cs typeface="Calibri"/>
              </a:rPr>
              <a:t>(Contracting Officer / Contract Specialist) </a:t>
            </a:r>
            <a:endParaRPr lang="en-US" i="1" spc="-10" dirty="0">
              <a:solidFill>
                <a:srgbClr val="2A2A2A"/>
              </a:solidFill>
              <a:latin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6DCFAB-3FC2-4CEF-A6CE-7637539F26B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8369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6843" indent="-346843" fontAlgn="base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2A2A2A"/>
                </a:solidFill>
                <a:latin typeface="Calibri"/>
                <a:cs typeface="Calibri"/>
              </a:rPr>
              <a:t>It can be a game-changer for your business when you’re awarded a government contract. But like anything when dealing with government agencies, there may be some red tape to work around.</a:t>
            </a:r>
          </a:p>
          <a:p>
            <a:pPr marL="346843" indent="-346843" fontAlgn="base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2A2A2A"/>
                </a:solidFill>
                <a:latin typeface="Calibri"/>
                <a:cs typeface="Calibri"/>
              </a:rPr>
              <a:t>As a government contractor, ethics and rules are essential. You don’t want to find yourself in violation of something simply because you didn’t know about it.</a:t>
            </a:r>
          </a:p>
          <a:p>
            <a:pPr marL="757917" lvl="2" indent="-289036" fontAlgn="base">
              <a:lnSpc>
                <a:spcPct val="80000"/>
              </a:lnSpc>
              <a:spcBef>
                <a:spcPts val="607"/>
              </a:spcBef>
              <a:buFont typeface="Wingdings" panose="05000000000000000000" pitchFamily="2" charset="2"/>
              <a:buChar char="q"/>
            </a:pPr>
            <a:r>
              <a:rPr lang="en-US" sz="1500" dirty="0"/>
              <a:t>Such as, ensuring sufficient cash flow to cover upfront expenses in support of production, services, and subcontractor fulfillment. </a:t>
            </a:r>
          </a:p>
          <a:p>
            <a:pPr marL="757917" lvl="2" indent="-289036" fontAlgn="base">
              <a:lnSpc>
                <a:spcPct val="80000"/>
              </a:lnSpc>
              <a:spcBef>
                <a:spcPts val="607"/>
              </a:spcBef>
              <a:buFont typeface="Wingdings" panose="05000000000000000000" pitchFamily="2" charset="2"/>
              <a:buChar char="q"/>
            </a:pPr>
            <a:r>
              <a:rPr lang="en-US" sz="1500" dirty="0"/>
              <a:t>Be familiar with any unique specifications and deliverable(s)/milestones.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6DCFAB-3FC2-4CEF-A6CE-7637539F26B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5203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6843" indent="-346843" fontAlgn="base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2A2A2A"/>
                </a:solidFill>
                <a:latin typeface="Calibri"/>
                <a:cs typeface="Calibri"/>
              </a:rPr>
              <a:t>It can be a game-changer for your business when you’re awarded a government contract. But like anything when dealing with government agencies, there may be some red tape to work around.</a:t>
            </a:r>
          </a:p>
          <a:p>
            <a:pPr marL="346843" indent="-346843" fontAlgn="base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2A2A2A"/>
                </a:solidFill>
                <a:latin typeface="Calibri"/>
                <a:cs typeface="Calibri"/>
              </a:rPr>
              <a:t>As a government contractor, ethics and rules are essential. You don’t want to find yourself in violation of something simply because you didn’t know about it.</a:t>
            </a:r>
          </a:p>
          <a:p>
            <a:pPr marL="757917" lvl="2" indent="-289036" fontAlgn="base">
              <a:lnSpc>
                <a:spcPct val="80000"/>
              </a:lnSpc>
              <a:spcBef>
                <a:spcPts val="607"/>
              </a:spcBef>
              <a:buFont typeface="Wingdings" panose="05000000000000000000" pitchFamily="2" charset="2"/>
              <a:buChar char="q"/>
            </a:pPr>
            <a:r>
              <a:rPr lang="en-US" sz="1500" dirty="0"/>
              <a:t>Such as, ensuring sufficient cash flow to cover upfront expenses in support of production, services, and subcontractor fulfillment. </a:t>
            </a:r>
          </a:p>
          <a:p>
            <a:pPr marL="757917" lvl="2" indent="-289036" fontAlgn="base">
              <a:lnSpc>
                <a:spcPct val="80000"/>
              </a:lnSpc>
              <a:spcBef>
                <a:spcPts val="607"/>
              </a:spcBef>
              <a:buFont typeface="Wingdings" panose="05000000000000000000" pitchFamily="2" charset="2"/>
              <a:buChar char="q"/>
            </a:pPr>
            <a:r>
              <a:rPr lang="en-US" sz="1500" dirty="0"/>
              <a:t>Be familiar with any unique specifications and deliverable(s)/milestones.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6DCFAB-3FC2-4CEF-A6CE-7637539F26B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465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52400"/>
            <a:ext cx="9144000" cy="914400"/>
          </a:xfrm>
          <a:custGeom>
            <a:avLst/>
            <a:gdLst/>
            <a:ahLst/>
            <a:cxnLst/>
            <a:rect l="l" t="t" r="r" b="b"/>
            <a:pathLst>
              <a:path w="9144000" h="914400">
                <a:moveTo>
                  <a:pt x="0" y="914400"/>
                </a:moveTo>
                <a:lnTo>
                  <a:pt x="9144000" y="914400"/>
                </a:lnTo>
                <a:lnTo>
                  <a:pt x="9144000" y="0"/>
                </a:lnTo>
                <a:lnTo>
                  <a:pt x="0" y="0"/>
                </a:lnTo>
                <a:lnTo>
                  <a:pt x="0" y="914400"/>
                </a:lnTo>
                <a:close/>
              </a:path>
            </a:pathLst>
          </a:custGeom>
          <a:solidFill>
            <a:srgbClr val="000F6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g object 17"/>
          <p:cNvSpPr/>
          <p:nvPr/>
        </p:nvSpPr>
        <p:spPr>
          <a:xfrm>
            <a:off x="533400" y="6324600"/>
            <a:ext cx="8610600" cy="533400"/>
          </a:xfrm>
          <a:custGeom>
            <a:avLst/>
            <a:gdLst/>
            <a:ahLst/>
            <a:cxnLst/>
            <a:rect l="l" t="t" r="r" b="b"/>
            <a:pathLst>
              <a:path w="8610600" h="533400">
                <a:moveTo>
                  <a:pt x="0" y="533400"/>
                </a:moveTo>
                <a:lnTo>
                  <a:pt x="8610600" y="533400"/>
                </a:lnTo>
                <a:lnTo>
                  <a:pt x="861060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A4C5D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bg object 18"/>
          <p:cNvSpPr/>
          <p:nvPr/>
        </p:nvSpPr>
        <p:spPr>
          <a:xfrm>
            <a:off x="0" y="0"/>
            <a:ext cx="9144000" cy="152400"/>
          </a:xfrm>
          <a:custGeom>
            <a:avLst/>
            <a:gdLst/>
            <a:ahLst/>
            <a:cxnLst/>
            <a:rect l="l" t="t" r="r" b="b"/>
            <a:pathLst>
              <a:path w="9144000" h="152400">
                <a:moveTo>
                  <a:pt x="9144000" y="0"/>
                </a:moveTo>
                <a:lnTo>
                  <a:pt x="0" y="0"/>
                </a:lnTo>
                <a:lnTo>
                  <a:pt x="0" y="152400"/>
                </a:lnTo>
                <a:lnTo>
                  <a:pt x="9144000" y="152400"/>
                </a:lnTo>
                <a:lnTo>
                  <a:pt x="9144000" y="0"/>
                </a:lnTo>
                <a:close/>
              </a:path>
            </a:pathLst>
          </a:custGeom>
          <a:solidFill>
            <a:srgbClr val="14621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05800" y="6391655"/>
            <a:ext cx="761987" cy="46634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57492"/>
            <a:ext cx="9143999" cy="6200507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0"/>
            <a:ext cx="9144000" cy="838200"/>
          </a:xfrm>
          <a:custGeom>
            <a:avLst/>
            <a:gdLst/>
            <a:ahLst/>
            <a:cxnLst/>
            <a:rect l="l" t="t" r="r" b="b"/>
            <a:pathLst>
              <a:path w="9144000" h="838200">
                <a:moveTo>
                  <a:pt x="9144000" y="0"/>
                </a:moveTo>
                <a:lnTo>
                  <a:pt x="0" y="0"/>
                </a:lnTo>
                <a:lnTo>
                  <a:pt x="0" y="838200"/>
                </a:lnTo>
                <a:lnTo>
                  <a:pt x="9144000" y="8382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F6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bg object 18"/>
          <p:cNvSpPr/>
          <p:nvPr/>
        </p:nvSpPr>
        <p:spPr>
          <a:xfrm>
            <a:off x="0" y="6705600"/>
            <a:ext cx="9144000" cy="152400"/>
          </a:xfrm>
          <a:custGeom>
            <a:avLst/>
            <a:gdLst/>
            <a:ahLst/>
            <a:cxnLst/>
            <a:rect l="l" t="t" r="r" b="b"/>
            <a:pathLst>
              <a:path w="9144000" h="152400">
                <a:moveTo>
                  <a:pt x="9144000" y="0"/>
                </a:moveTo>
                <a:lnTo>
                  <a:pt x="0" y="0"/>
                </a:lnTo>
                <a:lnTo>
                  <a:pt x="0" y="152400"/>
                </a:lnTo>
                <a:lnTo>
                  <a:pt x="9144000" y="152400"/>
                </a:lnTo>
                <a:lnTo>
                  <a:pt x="9144000" y="0"/>
                </a:lnTo>
                <a:close/>
              </a:path>
            </a:pathLst>
          </a:custGeom>
          <a:solidFill>
            <a:srgbClr val="A4C5D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bg object 19"/>
          <p:cNvSpPr/>
          <p:nvPr/>
        </p:nvSpPr>
        <p:spPr>
          <a:xfrm>
            <a:off x="1296161" y="2667761"/>
            <a:ext cx="0" cy="2362200"/>
          </a:xfrm>
          <a:custGeom>
            <a:avLst/>
            <a:gdLst/>
            <a:ahLst/>
            <a:cxnLst/>
            <a:rect l="l" t="t" r="r" b="b"/>
            <a:pathLst>
              <a:path h="2362200">
                <a:moveTo>
                  <a:pt x="0" y="2362200"/>
                </a:moveTo>
                <a:lnTo>
                  <a:pt x="0" y="0"/>
                </a:lnTo>
              </a:path>
            </a:pathLst>
          </a:custGeom>
          <a:ln w="28575">
            <a:solidFill>
              <a:srgbClr val="5D93B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97933D3-0A5E-2141-AFD9-9BEF932B3AB7}"/>
              </a:ext>
            </a:extLst>
          </p:cNvPr>
          <p:cNvSpPr/>
          <p:nvPr userDrawn="1"/>
        </p:nvSpPr>
        <p:spPr>
          <a:xfrm>
            <a:off x="0" y="1"/>
            <a:ext cx="9144000" cy="1769340"/>
          </a:xfrm>
          <a:prstGeom prst="rect">
            <a:avLst/>
          </a:prstGeom>
          <a:solidFill>
            <a:srgbClr val="1625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B8C75-089E-284F-BF0C-EB7876140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230" y="2116070"/>
            <a:ext cx="7886700" cy="819455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82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941CA1-C3B8-0745-8AFD-4A7A6D44D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276999"/>
          </a:xfrm>
          <a:prstGeom prst="rect">
            <a:avLst/>
          </a:prstGeom>
        </p:spPr>
        <p:txBody>
          <a:bodyPr/>
          <a:lstStyle/>
          <a:p>
            <a:fld id="{262BAFDC-492D-CB4D-B02A-4A44B4604C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703AEF7-F590-D544-8496-ABE8662B6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24696"/>
            <a:ext cx="78867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4A6181F-FF53-BB40-8818-DD44D00F33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7575" y="-59459"/>
            <a:ext cx="187642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50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82AF25-4275-3F46-B8CA-C6A24024FF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835" b="26751"/>
          <a:stretch/>
        </p:blipFill>
        <p:spPr>
          <a:xfrm>
            <a:off x="0" y="1"/>
            <a:ext cx="9144000" cy="447039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7C262B9-3D32-A345-B686-B5938C2D1491}"/>
              </a:ext>
            </a:extLst>
          </p:cNvPr>
          <p:cNvSpPr/>
          <p:nvPr userDrawn="1"/>
        </p:nvSpPr>
        <p:spPr>
          <a:xfrm>
            <a:off x="0" y="4470401"/>
            <a:ext cx="9144000" cy="2387600"/>
          </a:xfrm>
          <a:prstGeom prst="rect">
            <a:avLst/>
          </a:prstGeom>
          <a:solidFill>
            <a:srgbClr val="1625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65B86DE-25F1-DF42-B209-0019C35EC6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928" t="2520" b="13551"/>
          <a:stretch/>
        </p:blipFill>
        <p:spPr>
          <a:xfrm>
            <a:off x="-10845" y="4470400"/>
            <a:ext cx="4562063" cy="23876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E32D002B-C9C4-9A4B-9D0D-2936FB142F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60179" y="4831425"/>
            <a:ext cx="5131396" cy="867123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B73E9337-8CBC-884D-9720-2A957246F0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60179" y="5486140"/>
            <a:ext cx="5131396" cy="5035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275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C61C73-7279-2A42-9FB0-5B1760CE3ED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917" y="6108279"/>
            <a:ext cx="1738286" cy="36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054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54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725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276999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276999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276999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564644" y="744470"/>
            <a:ext cx="8005588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7915960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52400"/>
            <a:ext cx="9144000" cy="914400"/>
          </a:xfrm>
          <a:custGeom>
            <a:avLst/>
            <a:gdLst/>
            <a:ahLst/>
            <a:cxnLst/>
            <a:rect l="l" t="t" r="r" b="b"/>
            <a:pathLst>
              <a:path w="9144000" h="914400">
                <a:moveTo>
                  <a:pt x="0" y="914400"/>
                </a:moveTo>
                <a:lnTo>
                  <a:pt x="9144000" y="914400"/>
                </a:lnTo>
                <a:lnTo>
                  <a:pt x="9144000" y="0"/>
                </a:lnTo>
                <a:lnTo>
                  <a:pt x="0" y="0"/>
                </a:lnTo>
                <a:lnTo>
                  <a:pt x="0" y="914400"/>
                </a:lnTo>
                <a:close/>
              </a:path>
            </a:pathLst>
          </a:custGeom>
          <a:solidFill>
            <a:srgbClr val="000F6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8300" y="377063"/>
            <a:ext cx="8407400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36550" y="1391626"/>
            <a:ext cx="8318500" cy="25895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dawsonsmanagement.com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sdallas@isncorp.com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forecast.edc.usda.gov/ords/r/ias/sba-opportunities/search-opportunitie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usda.gov/da/osdbu/forecast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sda.gov/da/osdbu/vendor-survey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02B25-9060-4AA2-9B9F-F4CB04D2CE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62990" y="4876800"/>
            <a:ext cx="6361254" cy="1478262"/>
          </a:xfrm>
        </p:spPr>
        <p:txBody>
          <a:bodyPr/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lang="en-US" sz="3600" b="1" dirty="0">
                <a:latin typeface="Arial"/>
                <a:cs typeface="Arial"/>
              </a:rPr>
              <a:t>TIPS AND TRICKS FROM A CONTRACTING OFFICER</a:t>
            </a:r>
            <a:br>
              <a:rPr lang="en-US" sz="3600" b="1" dirty="0">
                <a:latin typeface="Arial"/>
                <a:cs typeface="Arial"/>
              </a:rPr>
            </a:br>
            <a:r>
              <a:rPr lang="en-US" sz="3600" b="1" dirty="0">
                <a:latin typeface="Arial"/>
                <a:cs typeface="Arial"/>
              </a:rPr>
              <a:t>USDA PMO</a:t>
            </a:r>
            <a:br>
              <a:rPr lang="en-US" sz="3600" b="1" dirty="0">
                <a:latin typeface="Arial"/>
                <a:cs typeface="Arial"/>
              </a:rPr>
            </a:br>
            <a:r>
              <a:rPr lang="en-US" sz="2800" b="1" spc="-120" dirty="0">
                <a:latin typeface="Arial"/>
                <a:cs typeface="Arial"/>
              </a:rPr>
              <a:t> </a:t>
            </a:r>
            <a:br>
              <a:rPr lang="en-US" sz="2800" b="1" spc="-120" dirty="0">
                <a:latin typeface="Arial"/>
                <a:cs typeface="Arial"/>
              </a:rPr>
            </a:br>
            <a:br>
              <a:rPr lang="en-US" sz="2800" b="1" spc="-10" dirty="0">
                <a:latin typeface="Arial"/>
                <a:cs typeface="Arial"/>
              </a:rPr>
            </a:br>
            <a:br>
              <a:rPr lang="en-US" b="1" dirty="0"/>
            </a:br>
            <a:br>
              <a:rPr lang="en-US" b="1" dirty="0"/>
            </a:br>
            <a:r>
              <a:rPr lang="en-US" sz="1500" b="1" dirty="0"/>
              <a:t>Aug 2024</a:t>
            </a:r>
            <a:br>
              <a:rPr lang="en-US" sz="2100" b="1" dirty="0"/>
            </a:br>
            <a:br>
              <a:rPr lang="en-US" sz="2100" b="1" dirty="0"/>
            </a:br>
            <a:br>
              <a:rPr lang="en-US" sz="24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b="1" dirty="0"/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36807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023104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latin typeface="+mn-lt"/>
              </a:rPr>
              <a:t>SUBCONTRACTING OPPORTUNITIES</a:t>
            </a:r>
            <a:br>
              <a:rPr lang="en-US" sz="4000" b="1" dirty="0">
                <a:latin typeface="+mn-lt"/>
              </a:rPr>
            </a:br>
            <a:r>
              <a:rPr lang="en-US" sz="4000" b="1" dirty="0">
                <a:latin typeface="+mn-lt"/>
              </a:rPr>
              <a:t>“TEAMIMG</a:t>
            </a:r>
            <a:r>
              <a:rPr lang="en-US" sz="3600" b="1" dirty="0">
                <a:latin typeface="+mn-lt"/>
              </a:rPr>
              <a:t>” “DAWSON”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535" y="1981200"/>
            <a:ext cx="8384930" cy="4652150"/>
          </a:xfrm>
        </p:spPr>
        <p:txBody>
          <a:bodyPr vert="horz" wrap="square" lIns="68580" tIns="34290" rIns="68580" bIns="34290" rtlCol="0" anchor="t">
            <a:normAutofit fontScale="25000" lnSpcReduction="20000"/>
          </a:bodyPr>
          <a:lstStyle/>
          <a:p>
            <a:pPr marL="227013" indent="-227013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7200" dirty="0">
                <a:solidFill>
                  <a:srgbClr val="2A2A2A"/>
                </a:solidFill>
                <a:cs typeface="Calibri"/>
              </a:rPr>
              <a:t>Teaming with other companies is </a:t>
            </a:r>
            <a:r>
              <a:rPr lang="en-US" sz="7200" b="1" i="1" dirty="0">
                <a:solidFill>
                  <a:srgbClr val="2A2A2A"/>
                </a:solidFill>
                <a:cs typeface="Calibri"/>
              </a:rPr>
              <a:t>IMPORTANT….WHY</a:t>
            </a:r>
          </a:p>
          <a:p>
            <a:pPr marL="684213" lvl="1" indent="-227013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7200" dirty="0">
                <a:solidFill>
                  <a:srgbClr val="2A2A2A"/>
                </a:solidFill>
                <a:cs typeface="Calibri"/>
              </a:rPr>
              <a:t>Learn from </a:t>
            </a:r>
            <a:r>
              <a:rPr lang="en-US" sz="7200" b="1" dirty="0">
                <a:solidFill>
                  <a:srgbClr val="2A2A2A"/>
                </a:solidFill>
                <a:cs typeface="Calibri"/>
              </a:rPr>
              <a:t>Prime Contractors</a:t>
            </a:r>
            <a:r>
              <a:rPr lang="en-US" sz="7200" dirty="0">
                <a:solidFill>
                  <a:srgbClr val="2A2A2A"/>
                </a:solidFill>
                <a:cs typeface="Calibri"/>
              </a:rPr>
              <a:t>… they have been doing this for a long time</a:t>
            </a:r>
          </a:p>
          <a:p>
            <a:pPr marL="1141413" lvl="3" indent="-227013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7200" b="1" dirty="0">
                <a:solidFill>
                  <a:srgbClr val="2A2A2A"/>
                </a:solidFill>
                <a:cs typeface="Calibri"/>
              </a:rPr>
              <a:t>Less Risk</a:t>
            </a:r>
            <a:r>
              <a:rPr lang="en-US" sz="7200" dirty="0">
                <a:solidFill>
                  <a:srgbClr val="2A2A2A"/>
                </a:solidFill>
                <a:cs typeface="Calibri"/>
              </a:rPr>
              <a:t>… Helps you navigate Government Contracting</a:t>
            </a:r>
          </a:p>
          <a:p>
            <a:pPr marL="684213" lvl="1" indent="-227013" algn="l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7200" i="1" dirty="0">
                <a:solidFill>
                  <a:srgbClr val="2A2A2A"/>
                </a:solidFill>
                <a:cs typeface="Calibri"/>
              </a:rPr>
              <a:t>USDA NATIONAL DEFAULT MANAGEMENT SERVICES</a:t>
            </a:r>
          </a:p>
          <a:p>
            <a:pPr marL="1141413" lvl="2" indent="-227013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7200" dirty="0">
                <a:solidFill>
                  <a:srgbClr val="2A2A2A"/>
                </a:solidFill>
                <a:cs typeface="Calibri"/>
              </a:rPr>
              <a:t>Two Prime Contractors that service Puerto Rico area </a:t>
            </a:r>
          </a:p>
          <a:p>
            <a:pPr marL="1598613" lvl="3" indent="-227013" algn="l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7200" b="0" dirty="0">
                <a:solidFill>
                  <a:srgbClr val="2A2A2A"/>
                </a:solidFill>
                <a:cs typeface="Calibri"/>
              </a:rPr>
              <a:t>Contractor Contact information: </a:t>
            </a:r>
            <a:r>
              <a:rPr lang="en-US" sz="7200" b="1" dirty="0">
                <a:solidFill>
                  <a:srgbClr val="2A2A2A"/>
                </a:solidFill>
                <a:cs typeface="Calibri"/>
              </a:rPr>
              <a:t>Dawson’s Realty and Mortgage, Inc.</a:t>
            </a:r>
          </a:p>
          <a:p>
            <a:pPr marL="1598613" lvl="3" indent="-227013" algn="l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7200" dirty="0">
                <a:solidFill>
                  <a:srgbClr val="2A2A2A"/>
                </a:solidFill>
                <a:cs typeface="Calibri"/>
              </a:rPr>
              <a:t>Dba Dawson’s management</a:t>
            </a:r>
          </a:p>
          <a:p>
            <a:pPr marL="2055813" lvl="4" indent="-227013" algn="l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7200" dirty="0">
                <a:solidFill>
                  <a:srgbClr val="2A2A2A"/>
                </a:solidFill>
                <a:cs typeface="Calibri"/>
              </a:rPr>
              <a:t>Phone: 770-962-4981 / </a:t>
            </a:r>
            <a:r>
              <a:rPr lang="en-US" sz="7200" dirty="0">
                <a:solidFill>
                  <a:srgbClr val="0033CC"/>
                </a:solidFill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info@dawsonsmanagement.com</a:t>
            </a:r>
            <a:endParaRPr lang="en-US" sz="7200" dirty="0">
              <a:solidFill>
                <a:srgbClr val="0033CC"/>
              </a:solidFill>
              <a:cs typeface="Calibri"/>
            </a:endParaRPr>
          </a:p>
          <a:p>
            <a:pPr marL="1141413" lvl="2" indent="-227013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7200" dirty="0">
                <a:solidFill>
                  <a:srgbClr val="2A2A2A"/>
                </a:solidFill>
                <a:cs typeface="Calibri"/>
              </a:rPr>
              <a:t>Potential Subcontracting Opportunities:</a:t>
            </a:r>
          </a:p>
          <a:p>
            <a:pPr marL="1598613" lvl="3" indent="-227013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7050" dirty="0">
                <a:solidFill>
                  <a:srgbClr val="2A2A2A"/>
                </a:solidFill>
                <a:cs typeface="Calibri"/>
              </a:rPr>
              <a:t>SFH Valuation/Appraisals Services</a:t>
            </a:r>
          </a:p>
          <a:p>
            <a:pPr marL="1598613" lvl="3" indent="-227013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7050" dirty="0">
                <a:solidFill>
                  <a:srgbClr val="2A2A2A"/>
                </a:solidFill>
                <a:cs typeface="Calibri"/>
              </a:rPr>
              <a:t>SFH Property Occupancy Inspection Services</a:t>
            </a:r>
          </a:p>
          <a:p>
            <a:pPr marL="1598613" lvl="3" indent="-227013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7050" dirty="0">
                <a:solidFill>
                  <a:srgbClr val="2A2A2A"/>
                </a:solidFill>
                <a:cs typeface="Calibri"/>
              </a:rPr>
              <a:t>SFH Property Preservation/Caretaking Services</a:t>
            </a:r>
          </a:p>
          <a:p>
            <a:pPr marL="1598613" lvl="3" indent="-227013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7050" dirty="0">
                <a:solidFill>
                  <a:srgbClr val="2A2A2A"/>
                </a:solidFill>
                <a:cs typeface="Calibri"/>
              </a:rPr>
              <a:t>Legal Foreclosure Attorney Services</a:t>
            </a:r>
          </a:p>
          <a:p>
            <a:pPr marL="1598613" lvl="3" indent="-227013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7050" dirty="0">
                <a:solidFill>
                  <a:srgbClr val="2A2A2A"/>
                </a:solidFill>
                <a:cs typeface="Calibri"/>
              </a:rPr>
              <a:t>Eviction Services</a:t>
            </a:r>
          </a:p>
          <a:p>
            <a:pPr marL="1598613" lvl="3" indent="-227013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7050" dirty="0">
                <a:solidFill>
                  <a:srgbClr val="2A2A2A"/>
                </a:solidFill>
                <a:cs typeface="Calibri"/>
              </a:rPr>
              <a:t>Property Disposition/Sales Services</a:t>
            </a:r>
          </a:p>
          <a:p>
            <a:pPr marL="287655" indent="-287655"/>
            <a:endParaRPr lang="en-US" dirty="0"/>
          </a:p>
        </p:txBody>
      </p:sp>
      <p:sp>
        <p:nvSpPr>
          <p:cNvPr id="4" name="Slide Number Placeholder 10">
            <a:extLst>
              <a:ext uri="{FF2B5EF4-FFF2-40B4-BE49-F238E27FC236}">
                <a16:creationId xmlns:a16="http://schemas.microsoft.com/office/drawing/2014/main" id="{2D1EBDA6-DC9A-4FD8-B63E-5D5D5EBBA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276999"/>
          </a:xfrm>
        </p:spPr>
        <p:txBody>
          <a:bodyPr/>
          <a:lstStyle/>
          <a:p>
            <a:fld id="{262BAFDC-492D-CB4D-B02A-4A44B4604C8A}" type="slidenum">
              <a:rPr lang="en-US" smtClean="0">
                <a:solidFill>
                  <a:schemeClr val="tx1"/>
                </a:solidFill>
              </a:rPr>
              <a:t>10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359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023104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latin typeface="+mn-lt"/>
              </a:rPr>
              <a:t>SUBCONTRACTING OPPORTUNITIES</a:t>
            </a:r>
            <a:br>
              <a:rPr lang="en-US" sz="4000" b="1" dirty="0">
                <a:latin typeface="+mn-lt"/>
              </a:rPr>
            </a:br>
            <a:r>
              <a:rPr lang="en-US" sz="4000" b="1" dirty="0">
                <a:latin typeface="+mn-lt"/>
              </a:rPr>
              <a:t>“TEAMIMG</a:t>
            </a:r>
            <a:r>
              <a:rPr lang="en-US" sz="3600" b="1" dirty="0">
                <a:latin typeface="+mn-lt"/>
              </a:rPr>
              <a:t>” “ISN”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535" y="1905000"/>
            <a:ext cx="8384930" cy="4800600"/>
          </a:xfrm>
        </p:spPr>
        <p:txBody>
          <a:bodyPr vert="horz" wrap="square" lIns="68580" tIns="34290" rIns="68580" bIns="34290" rtlCol="0" anchor="t">
            <a:normAutofit fontScale="25000" lnSpcReduction="20000"/>
          </a:bodyPr>
          <a:lstStyle/>
          <a:p>
            <a:pPr marL="227013" indent="-227013"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7200" dirty="0">
                <a:solidFill>
                  <a:srgbClr val="2A2A2A"/>
                </a:solidFill>
                <a:cs typeface="Calibri"/>
              </a:rPr>
              <a:t>Teaming with other companies is </a:t>
            </a:r>
            <a:r>
              <a:rPr lang="en-US" sz="7200" b="1" i="1" dirty="0">
                <a:solidFill>
                  <a:srgbClr val="2A2A2A"/>
                </a:solidFill>
                <a:cs typeface="Calibri"/>
              </a:rPr>
              <a:t>IMPORTANT….WHY</a:t>
            </a:r>
          </a:p>
          <a:p>
            <a:pPr marL="684213" lvl="1" indent="-227013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7200" dirty="0">
                <a:solidFill>
                  <a:srgbClr val="2A2A2A"/>
                </a:solidFill>
                <a:cs typeface="Calibri"/>
              </a:rPr>
              <a:t>Learn from </a:t>
            </a:r>
            <a:r>
              <a:rPr lang="en-US" sz="7200" b="1" dirty="0">
                <a:solidFill>
                  <a:srgbClr val="2A2A2A"/>
                </a:solidFill>
                <a:cs typeface="Calibri"/>
              </a:rPr>
              <a:t>Prime Contractors</a:t>
            </a:r>
            <a:r>
              <a:rPr lang="en-US" sz="7200" dirty="0">
                <a:solidFill>
                  <a:srgbClr val="2A2A2A"/>
                </a:solidFill>
                <a:cs typeface="Calibri"/>
              </a:rPr>
              <a:t>… they have been doing this for a long time</a:t>
            </a:r>
          </a:p>
          <a:p>
            <a:pPr marL="1141413" lvl="3" indent="-227013"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7200" b="1" dirty="0">
                <a:solidFill>
                  <a:srgbClr val="2A2A2A"/>
                </a:solidFill>
                <a:cs typeface="Calibri"/>
              </a:rPr>
              <a:t>Less Risk</a:t>
            </a:r>
            <a:r>
              <a:rPr lang="en-US" sz="7200" dirty="0">
                <a:solidFill>
                  <a:srgbClr val="2A2A2A"/>
                </a:solidFill>
                <a:cs typeface="Calibri"/>
              </a:rPr>
              <a:t>… Helps you navigate Government Contracting</a:t>
            </a:r>
          </a:p>
          <a:p>
            <a:pPr marL="684213" lvl="1" indent="-227013" algn="l"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7200" i="1" dirty="0">
                <a:solidFill>
                  <a:srgbClr val="2A2A2A"/>
                </a:solidFill>
                <a:cs typeface="Calibri"/>
              </a:rPr>
              <a:t>USDA NATIONAL DEFAULT MANAGEMENT SERVICES</a:t>
            </a:r>
          </a:p>
          <a:p>
            <a:pPr marL="1141413" lvl="2" indent="-227013"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7200" dirty="0">
                <a:solidFill>
                  <a:srgbClr val="2A2A2A"/>
                </a:solidFill>
                <a:cs typeface="Calibri"/>
              </a:rPr>
              <a:t>Two Prime Contractors that service Puerto Rico area </a:t>
            </a:r>
          </a:p>
          <a:p>
            <a:pPr marL="1598613" lvl="3" indent="-227013" algn="l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7200" b="0" dirty="0">
                <a:solidFill>
                  <a:srgbClr val="2A2A2A"/>
                </a:solidFill>
                <a:cs typeface="Calibri"/>
              </a:rPr>
              <a:t>Contractor Contact </a:t>
            </a:r>
            <a:r>
              <a:rPr lang="en-US" sz="7200" dirty="0">
                <a:solidFill>
                  <a:srgbClr val="2A2A2A"/>
                </a:solidFill>
                <a:cs typeface="Calibri"/>
              </a:rPr>
              <a:t>information: </a:t>
            </a:r>
            <a:r>
              <a:rPr lang="en-US" sz="7200" b="1" dirty="0">
                <a:solidFill>
                  <a:srgbClr val="2A2A2A"/>
                </a:solidFill>
                <a:cs typeface="Calibri"/>
              </a:rPr>
              <a:t>Information Systems and Networks Corp (ISN)</a:t>
            </a:r>
          </a:p>
          <a:p>
            <a:pPr marL="1598613" lvl="3" indent="-227013" algn="l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7200" b="0" dirty="0">
                <a:solidFill>
                  <a:srgbClr val="2A2A2A"/>
                </a:solidFill>
                <a:cs typeface="Calibri"/>
              </a:rPr>
              <a:t>Sarah Dallas</a:t>
            </a:r>
          </a:p>
          <a:p>
            <a:pPr marL="2055813" lvl="4" indent="-227013" algn="l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7200" dirty="0">
                <a:solidFill>
                  <a:srgbClr val="2A2A2A"/>
                </a:solidFill>
                <a:cs typeface="Calibri"/>
              </a:rPr>
              <a:t>Phone: 301-222-0705 / </a:t>
            </a:r>
            <a:r>
              <a:rPr lang="en-US" sz="7200" dirty="0">
                <a:solidFill>
                  <a:srgbClr val="0033CC"/>
                </a:solidFill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sdallas@isncorp.com</a:t>
            </a:r>
            <a:endParaRPr lang="en-US" sz="7200" dirty="0">
              <a:solidFill>
                <a:srgbClr val="0033CC"/>
              </a:solidFill>
              <a:cs typeface="Calibri"/>
            </a:endParaRPr>
          </a:p>
          <a:p>
            <a:pPr marL="1598613" lvl="3" indent="-227013" algn="l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7200" dirty="0">
                <a:solidFill>
                  <a:srgbClr val="2A2A2A"/>
                </a:solidFill>
                <a:cs typeface="Calibri"/>
              </a:rPr>
              <a:t>Potential Subcontracting Opportunities:</a:t>
            </a:r>
          </a:p>
          <a:p>
            <a:pPr marL="2055813" lvl="4" indent="-227013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7200" dirty="0">
                <a:solidFill>
                  <a:srgbClr val="2A2A2A"/>
                </a:solidFill>
                <a:cs typeface="Calibri"/>
              </a:rPr>
              <a:t>SFH Valuation/Appraisals Services</a:t>
            </a:r>
          </a:p>
          <a:p>
            <a:pPr marL="2055813" lvl="4" indent="-227013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7200" dirty="0">
                <a:solidFill>
                  <a:srgbClr val="2A2A2A"/>
                </a:solidFill>
                <a:cs typeface="Calibri"/>
              </a:rPr>
              <a:t>SFH Property Occupancy Inspection Services</a:t>
            </a:r>
          </a:p>
          <a:p>
            <a:pPr marL="2055813" lvl="4" indent="-227013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7200" dirty="0">
                <a:solidFill>
                  <a:srgbClr val="2A2A2A"/>
                </a:solidFill>
                <a:cs typeface="Calibri"/>
              </a:rPr>
              <a:t>SFH Property Preservation/Caretaking Services</a:t>
            </a:r>
          </a:p>
          <a:p>
            <a:pPr marL="2055813" lvl="4" indent="-227013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7200" dirty="0">
                <a:solidFill>
                  <a:srgbClr val="2A2A2A"/>
                </a:solidFill>
                <a:cs typeface="Calibri"/>
              </a:rPr>
              <a:t>Legal Foreclosure Attorney Services</a:t>
            </a:r>
          </a:p>
          <a:p>
            <a:pPr marL="2055813" lvl="4" indent="-227013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7200" dirty="0">
                <a:solidFill>
                  <a:srgbClr val="2A2A2A"/>
                </a:solidFill>
                <a:cs typeface="Calibri"/>
              </a:rPr>
              <a:t>Eviction Services</a:t>
            </a:r>
          </a:p>
          <a:p>
            <a:pPr marL="2055813" lvl="4" indent="-227013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7200" dirty="0">
                <a:solidFill>
                  <a:srgbClr val="2A2A2A"/>
                </a:solidFill>
                <a:cs typeface="Calibri"/>
              </a:rPr>
              <a:t>Property Disposition/Sales Services</a:t>
            </a:r>
          </a:p>
          <a:p>
            <a:pPr marL="287655" indent="-287655"/>
            <a:endParaRPr lang="en-US" dirty="0"/>
          </a:p>
        </p:txBody>
      </p:sp>
      <p:sp>
        <p:nvSpPr>
          <p:cNvPr id="4" name="Slide Number Placeholder 10">
            <a:extLst>
              <a:ext uri="{FF2B5EF4-FFF2-40B4-BE49-F238E27FC236}">
                <a16:creationId xmlns:a16="http://schemas.microsoft.com/office/drawing/2014/main" id="{0AB17103-4E09-F730-97A9-11D16024E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276999"/>
          </a:xfrm>
        </p:spPr>
        <p:txBody>
          <a:bodyPr/>
          <a:lstStyle/>
          <a:p>
            <a:fld id="{262BAFDC-492D-CB4D-B02A-4A44B4604C8A}" type="slidenum">
              <a:rPr lang="en-US" smtClean="0">
                <a:solidFill>
                  <a:schemeClr val="tx1"/>
                </a:solidFill>
              </a:rPr>
              <a:t>11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223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0" y="213026"/>
            <a:ext cx="9144000" cy="1294071"/>
          </a:xfrm>
          <a:prstGeom prst="rect">
            <a:avLst/>
          </a:prstGeom>
        </p:spPr>
        <p:txBody>
          <a:bodyPr vert="horz" wrap="square" lIns="0" tIns="62356" rIns="0" bIns="0" rtlCol="0">
            <a:spAutoFit/>
          </a:bodyPr>
          <a:lstStyle/>
          <a:p>
            <a:pPr algn="ctr">
              <a:spcBef>
                <a:spcPts val="95"/>
              </a:spcBef>
            </a:pPr>
            <a:r>
              <a:rPr lang="en-US" sz="4000" b="1" dirty="0">
                <a:latin typeface="+mn-lt"/>
              </a:rPr>
              <a:t>CONGRATULATIONS!!! </a:t>
            </a:r>
            <a:br>
              <a:rPr lang="en-US" sz="4000" b="1" dirty="0">
                <a:latin typeface="+mn-lt"/>
              </a:rPr>
            </a:br>
            <a:r>
              <a:rPr lang="en-US" sz="4000" b="1" dirty="0">
                <a:latin typeface="+mn-lt"/>
              </a:rPr>
              <a:t>YOU WON...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10" name="object 6"/>
          <p:cNvSpPr txBox="1">
            <a:spLocks noGrp="1"/>
          </p:cNvSpPr>
          <p:nvPr>
            <p:ph idx="1"/>
          </p:nvPr>
        </p:nvSpPr>
        <p:spPr>
          <a:xfrm>
            <a:off x="391731" y="1985025"/>
            <a:ext cx="8523669" cy="421038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2100" lvl="2" indent="-285750" algn="l" fontAlgn="base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200" b="1" dirty="0">
                <a:solidFill>
                  <a:schemeClr val="tx1"/>
                </a:solidFill>
                <a:cs typeface="Calibri"/>
              </a:rPr>
              <a:t>READ</a:t>
            </a:r>
          </a:p>
          <a:p>
            <a:pPr marL="749300" lvl="3" indent="-285750" algn="l" fontAlgn="base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tx1"/>
                </a:solidFill>
                <a:cs typeface="Calibri"/>
              </a:rPr>
              <a:t>Understand the Contract Before services begin</a:t>
            </a:r>
          </a:p>
          <a:p>
            <a:pPr marL="749300" lvl="4" indent="-285750" algn="l" fontAlgn="base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200" b="1" i="1" dirty="0">
                <a:solidFill>
                  <a:schemeClr val="tx1"/>
                </a:solidFill>
                <a:cs typeface="Calibri"/>
              </a:rPr>
              <a:t>Read the contract and then read it again! What matters..</a:t>
            </a:r>
          </a:p>
          <a:p>
            <a:pPr marL="1206500" marR="137160" lvl="3" indent="-285750" algn="l">
              <a:lnSpc>
                <a:spcPct val="107000"/>
              </a:lnSpc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354965" algn="l"/>
                <a:tab pos="355600" algn="l"/>
              </a:tabLst>
            </a:pPr>
            <a:r>
              <a:rPr lang="en-US" sz="2200" dirty="0">
                <a:solidFill>
                  <a:schemeClr val="tx1"/>
                </a:solidFill>
                <a:cs typeface="Calibri"/>
              </a:rPr>
              <a:t>You must understand </a:t>
            </a:r>
            <a:r>
              <a:rPr lang="en-US" sz="2200" b="1" dirty="0">
                <a:solidFill>
                  <a:schemeClr val="tx1"/>
                </a:solidFill>
                <a:cs typeface="Calibri"/>
              </a:rPr>
              <a:t>All Terms and Conditions </a:t>
            </a:r>
            <a:r>
              <a:rPr lang="en-US" sz="2200" dirty="0">
                <a:solidFill>
                  <a:schemeClr val="tx1"/>
                </a:solidFill>
                <a:cs typeface="Calibri"/>
              </a:rPr>
              <a:t>in the contract</a:t>
            </a:r>
          </a:p>
          <a:p>
            <a:pPr marL="1206500" marR="137160" lvl="3" indent="-285750" algn="l">
              <a:lnSpc>
                <a:spcPct val="107000"/>
              </a:lnSpc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354965" algn="l"/>
                <a:tab pos="355600" algn="l"/>
              </a:tabLst>
            </a:pPr>
            <a:r>
              <a:rPr lang="en-US" sz="2200" dirty="0">
                <a:solidFill>
                  <a:schemeClr val="tx1"/>
                </a:solidFill>
                <a:cs typeface="Calibri"/>
              </a:rPr>
              <a:t>Provisions for making changes to the contract</a:t>
            </a:r>
          </a:p>
          <a:p>
            <a:pPr marL="1206500" marR="137160" lvl="3" indent="-285750" algn="l">
              <a:lnSpc>
                <a:spcPct val="1070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  <a:tabLst>
                <a:tab pos="354965" algn="l"/>
                <a:tab pos="355600" algn="l"/>
              </a:tabLst>
            </a:pPr>
            <a:r>
              <a:rPr lang="en-US" sz="2200" dirty="0">
                <a:solidFill>
                  <a:schemeClr val="tx1"/>
                </a:solidFill>
                <a:cs typeface="Calibri"/>
              </a:rPr>
              <a:t>Method of payment, the payment schedule, and office responsible for paying </a:t>
            </a:r>
          </a:p>
          <a:p>
            <a:pPr marL="292100" indent="-285750" algn="l" fontAlgn="base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200" b="1" dirty="0">
                <a:cs typeface="Calibri"/>
              </a:rPr>
              <a:t>REVIEW</a:t>
            </a:r>
          </a:p>
          <a:p>
            <a:pPr marL="749300" lvl="1" indent="-285750" algn="l" fontAlgn="base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200" b="1" dirty="0">
                <a:cs typeface="Calibri"/>
              </a:rPr>
              <a:t>What did you propose over and above of the requirement </a:t>
            </a:r>
          </a:p>
          <a:p>
            <a:pPr marL="1206500" lvl="2" indent="-285750" algn="l" fontAlgn="base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200" b="1" dirty="0">
                <a:cs typeface="Calibri"/>
              </a:rPr>
              <a:t>You must deliver </a:t>
            </a:r>
          </a:p>
          <a:p>
            <a:pPr marL="1206500" lvl="2" indent="-285750" algn="l" fontAlgn="base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200" b="1" dirty="0">
                <a:cs typeface="Calibri"/>
              </a:rPr>
              <a:t>Don’t</a:t>
            </a:r>
            <a:r>
              <a:rPr lang="en-US" sz="2200" dirty="0">
                <a:cs typeface="Calibri"/>
              </a:rPr>
              <a:t> Rely on “Normal” Procedures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BC236F7-8FB5-0159-1A40-8D7DC869B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BAFDC-492D-CB4D-B02A-4A44B4604C8A}" type="slidenum">
              <a:rPr lang="en-US" smtClean="0">
                <a:solidFill>
                  <a:schemeClr val="tx1"/>
                </a:solidFill>
              </a:rPr>
              <a:t>12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213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0" y="213026"/>
            <a:ext cx="9144000" cy="1294071"/>
          </a:xfrm>
          <a:prstGeom prst="rect">
            <a:avLst/>
          </a:prstGeom>
        </p:spPr>
        <p:txBody>
          <a:bodyPr vert="horz" wrap="square" lIns="0" tIns="62356" rIns="0" bIns="0" rtlCol="0">
            <a:spAutoFit/>
          </a:bodyPr>
          <a:lstStyle/>
          <a:p>
            <a:pPr algn="ctr">
              <a:spcBef>
                <a:spcPts val="95"/>
              </a:spcBef>
            </a:pPr>
            <a:r>
              <a:rPr lang="en-US" sz="4000" b="1" dirty="0">
                <a:latin typeface="+mn-lt"/>
              </a:rPr>
              <a:t>CONGRATULATIONS!!! </a:t>
            </a:r>
            <a:br>
              <a:rPr lang="en-US" sz="4000" b="1" dirty="0">
                <a:latin typeface="+mn-lt"/>
              </a:rPr>
            </a:br>
            <a:r>
              <a:rPr lang="en-US" sz="4000" b="1" dirty="0">
                <a:latin typeface="+mn-lt"/>
              </a:rPr>
              <a:t>YOU WON...CONT.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10" name="object 6"/>
          <p:cNvSpPr txBox="1">
            <a:spLocks noGrp="1"/>
          </p:cNvSpPr>
          <p:nvPr>
            <p:ph idx="1"/>
          </p:nvPr>
        </p:nvSpPr>
        <p:spPr>
          <a:xfrm>
            <a:off x="310165" y="2209800"/>
            <a:ext cx="8523669" cy="24534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49300" lvl="2" indent="-285750" algn="l" fontAlgn="base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200" i="1" dirty="0">
                <a:solidFill>
                  <a:schemeClr val="tx1"/>
                </a:solidFill>
                <a:effectLst/>
                <a:cs typeface="Arial" panose="020B0604020202020204" pitchFamily="34" charset="0"/>
              </a:rPr>
              <a:t>When It Comes To Working With The Government, Expect The Unexpected</a:t>
            </a:r>
          </a:p>
          <a:p>
            <a:pPr marL="749300" lvl="2" indent="-285750" algn="l" fontAlgn="base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tx1"/>
                </a:solidFill>
              </a:rPr>
              <a:t>Ensure compliance with all relevant labor statutes</a:t>
            </a:r>
          </a:p>
          <a:p>
            <a:pPr marL="749300" lvl="2" indent="-285750" algn="l" fontAlgn="base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tx1"/>
                </a:solidFill>
              </a:rPr>
              <a:t>Keep detailed records</a:t>
            </a:r>
          </a:p>
          <a:p>
            <a:pPr marL="292100" indent="-285750" algn="l" fontAlgn="base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200" b="1" dirty="0">
                <a:cs typeface="Calibri"/>
              </a:rPr>
              <a:t>DOCUMENT</a:t>
            </a:r>
          </a:p>
          <a:p>
            <a:pPr marL="749300" lvl="1" indent="-285750" algn="l" fontAlgn="base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200" dirty="0">
                <a:cs typeface="Calibri"/>
              </a:rPr>
              <a:t>Prepare Yourself/</a:t>
            </a:r>
            <a:r>
              <a:rPr lang="en-US" sz="2200" b="1" dirty="0">
                <a:cs typeface="Calibri"/>
              </a:rPr>
              <a:t>Quality Control </a:t>
            </a:r>
          </a:p>
          <a:p>
            <a:pPr marL="749300" lvl="2" indent="-285750" algn="l" fontAlgn="base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200" b="1" dirty="0">
                <a:solidFill>
                  <a:schemeClr val="tx1"/>
                </a:solidFill>
              </a:rPr>
              <a:t>WHEN</a:t>
            </a:r>
            <a:r>
              <a:rPr lang="en-US" sz="2200" dirty="0">
                <a:solidFill>
                  <a:schemeClr val="tx1"/>
                </a:solidFill>
              </a:rPr>
              <a:t> are items do the government 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BC236F7-8FB5-0159-1A40-8D7DC869B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BAFDC-492D-CB4D-B02A-4A44B4604C8A}" type="slidenum">
              <a:rPr lang="en-US" smtClean="0">
                <a:solidFill>
                  <a:schemeClr val="tx1"/>
                </a:solidFill>
              </a:rPr>
              <a:t>13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671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0" y="507324"/>
            <a:ext cx="9144000" cy="678518"/>
          </a:xfrm>
          <a:prstGeom prst="rect">
            <a:avLst/>
          </a:prstGeom>
        </p:spPr>
        <p:txBody>
          <a:bodyPr vert="horz" wrap="square" lIns="0" tIns="62356" rIns="0" bIns="0" rtlCol="0">
            <a:spAutoFit/>
          </a:bodyPr>
          <a:lstStyle/>
          <a:p>
            <a:pPr algn="ctr">
              <a:spcBef>
                <a:spcPts val="95"/>
              </a:spcBef>
            </a:pPr>
            <a:r>
              <a:rPr lang="en-US" sz="4000" b="1" dirty="0">
                <a:latin typeface="+mn-lt"/>
                <a:cs typeface="Calibri"/>
              </a:rPr>
              <a:t>WHAT MATTERS NOW </a:t>
            </a:r>
            <a:endParaRPr lang="en-US" sz="4000" dirty="0">
              <a:latin typeface="Calibri"/>
              <a:cs typeface="Calibri"/>
            </a:endParaRPr>
          </a:p>
        </p:txBody>
      </p:sp>
      <p:sp>
        <p:nvSpPr>
          <p:cNvPr id="10" name="object 6"/>
          <p:cNvSpPr txBox="1">
            <a:spLocks noGrp="1"/>
          </p:cNvSpPr>
          <p:nvPr>
            <p:ph idx="1"/>
          </p:nvPr>
        </p:nvSpPr>
        <p:spPr>
          <a:xfrm>
            <a:off x="266319" y="2209800"/>
            <a:ext cx="8249032" cy="346235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2100" indent="-285750" algn="l" fontAlgn="base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200" b="1" dirty="0">
                <a:cs typeface="Calibri"/>
              </a:rPr>
              <a:t>Don’t</a:t>
            </a:r>
            <a:r>
              <a:rPr lang="en-US" sz="2200" dirty="0">
                <a:cs typeface="Calibri"/>
              </a:rPr>
              <a:t> Dismiss the Requirement and the Laws applicable </a:t>
            </a:r>
          </a:p>
          <a:p>
            <a:pPr marL="749300" lvl="2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tx1"/>
                </a:solidFill>
              </a:rPr>
              <a:t>Understand the Regulations; such as the FAR and Laws applicable to the services you are providing 	</a:t>
            </a:r>
          </a:p>
          <a:p>
            <a:pPr marL="1206500" lvl="3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tx1"/>
                </a:solidFill>
              </a:rPr>
              <a:t>State law</a:t>
            </a:r>
          </a:p>
          <a:p>
            <a:pPr marL="749300" lvl="2" indent="-28575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tx1"/>
                </a:solidFill>
              </a:rPr>
              <a:t>Conduct periodic internal reviews ensuring ongoing compliance with specifications and federal regulations</a:t>
            </a:r>
          </a:p>
          <a:p>
            <a:pPr marL="292100" indent="-285750" algn="l" fontAlgn="base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200" b="1" dirty="0">
                <a:cs typeface="Calibri"/>
              </a:rPr>
              <a:t>Do</a:t>
            </a:r>
            <a:r>
              <a:rPr lang="en-US" sz="2200" dirty="0">
                <a:cs typeface="Calibri"/>
              </a:rPr>
              <a:t> Learn the Art of Communication</a:t>
            </a:r>
          </a:p>
          <a:p>
            <a:pPr marL="749300" lvl="3" indent="-285750" algn="l" fontAlgn="base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tx1"/>
                </a:solidFill>
              </a:rPr>
              <a:t>A</a:t>
            </a:r>
            <a:r>
              <a:rPr lang="en-US" sz="2200" b="0" i="0" dirty="0">
                <a:solidFill>
                  <a:schemeClr val="tx1"/>
                </a:solidFill>
                <a:effectLst/>
              </a:rPr>
              <a:t>lways make sure </a:t>
            </a:r>
            <a:r>
              <a:rPr lang="en-US" sz="2200" dirty="0">
                <a:solidFill>
                  <a:schemeClr val="tx1"/>
                </a:solidFill>
              </a:rPr>
              <a:t>you </a:t>
            </a:r>
            <a:r>
              <a:rPr lang="en-US" sz="2200" b="0" i="0" dirty="0">
                <a:solidFill>
                  <a:schemeClr val="tx1"/>
                </a:solidFill>
                <a:effectLst/>
              </a:rPr>
              <a:t>document all your conversations save all emails</a:t>
            </a:r>
            <a:r>
              <a:rPr lang="en-US" sz="2200" dirty="0">
                <a:solidFill>
                  <a:srgbClr val="231D19"/>
                </a:solidFill>
              </a:rPr>
              <a:t> pertinent to your contract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BC236F7-8FB5-0159-1A40-8D7DC869B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BAFDC-492D-CB4D-B02A-4A44B4604C8A}" type="slidenum">
              <a:rPr lang="en-US" smtClean="0">
                <a:solidFill>
                  <a:schemeClr val="tx1"/>
                </a:solidFill>
              </a:rPr>
              <a:t>14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3917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0" y="533400"/>
            <a:ext cx="9144000" cy="678518"/>
          </a:xfrm>
          <a:prstGeom prst="rect">
            <a:avLst/>
          </a:prstGeom>
        </p:spPr>
        <p:txBody>
          <a:bodyPr vert="horz" wrap="square" lIns="0" tIns="62356" rIns="0" bIns="0" rtlCol="0">
            <a:spAutoFit/>
          </a:bodyPr>
          <a:lstStyle/>
          <a:p>
            <a:pPr algn="ctr">
              <a:spcBef>
                <a:spcPts val="95"/>
              </a:spcBef>
            </a:pPr>
            <a:r>
              <a:rPr lang="en-US" sz="4000" b="1" dirty="0">
                <a:latin typeface="+mn-lt"/>
                <a:cs typeface="Calibri"/>
              </a:rPr>
              <a:t>WHAT MATTERS NOW CONT.</a:t>
            </a:r>
            <a:endParaRPr lang="en-US" sz="4000" dirty="0">
              <a:latin typeface="Calibri"/>
              <a:cs typeface="Calibri"/>
            </a:endParaRPr>
          </a:p>
        </p:txBody>
      </p:sp>
      <p:sp>
        <p:nvSpPr>
          <p:cNvPr id="10" name="object 6"/>
          <p:cNvSpPr txBox="1">
            <a:spLocks noGrp="1"/>
          </p:cNvSpPr>
          <p:nvPr>
            <p:ph idx="1"/>
          </p:nvPr>
        </p:nvSpPr>
        <p:spPr>
          <a:xfrm>
            <a:off x="245723" y="2209800"/>
            <a:ext cx="8523669" cy="389754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2100" lvl="3" indent="-285750" algn="l" fontAlgn="base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tx1"/>
                </a:solidFill>
                <a:cs typeface="Calibri"/>
              </a:rPr>
              <a:t>BEST PRACTICES</a:t>
            </a:r>
          </a:p>
          <a:p>
            <a:pPr marL="749300" lvl="3" indent="-285750" algn="l" fontAlgn="base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Quarterly email your Contracting Officer/Contracting Officer Representative and ask about your performance, </a:t>
            </a:r>
            <a:r>
              <a:rPr lang="en-US" sz="2400" b="1" dirty="0">
                <a:solidFill>
                  <a:schemeClr val="tx1"/>
                </a:solidFill>
              </a:rPr>
              <a:t>what are you doing right and what areas need improvement</a:t>
            </a:r>
          </a:p>
          <a:p>
            <a:pPr marL="749300" lvl="3" indent="-285750" algn="l" fontAlgn="base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Address any </a:t>
            </a:r>
            <a:r>
              <a:rPr lang="en-US" sz="2400" b="1" dirty="0">
                <a:solidFill>
                  <a:schemeClr val="tx1"/>
                </a:solidFill>
              </a:rPr>
              <a:t>process improvement(s) </a:t>
            </a:r>
            <a:r>
              <a:rPr lang="en-US" sz="2400" dirty="0">
                <a:solidFill>
                  <a:schemeClr val="tx1"/>
                </a:solidFill>
              </a:rPr>
              <a:t>that may be beneficial to the Government and YOU</a:t>
            </a:r>
          </a:p>
          <a:p>
            <a:pPr marL="749300" lvl="3" indent="-285750" algn="l" fontAlgn="base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Contracts are designed to be a </a:t>
            </a:r>
            <a:r>
              <a:rPr lang="en-US" sz="2400" b="1" dirty="0">
                <a:solidFill>
                  <a:schemeClr val="tx1"/>
                </a:solidFill>
              </a:rPr>
              <a:t>WIN-WIN</a:t>
            </a:r>
            <a:r>
              <a:rPr lang="en-US" sz="2400" dirty="0">
                <a:solidFill>
                  <a:schemeClr val="tx1"/>
                </a:solidFill>
              </a:rPr>
              <a:t> opportunity for </a:t>
            </a:r>
            <a:r>
              <a:rPr lang="en-US" sz="2400" b="1" dirty="0">
                <a:solidFill>
                  <a:schemeClr val="tx1"/>
                </a:solidFill>
              </a:rPr>
              <a:t>YOU</a:t>
            </a:r>
            <a:r>
              <a:rPr lang="en-US" sz="2400" dirty="0">
                <a:solidFill>
                  <a:schemeClr val="tx1"/>
                </a:solidFill>
              </a:rPr>
              <a:t> as the contractor and the Government</a:t>
            </a:r>
          </a:p>
          <a:p>
            <a:pPr marL="749300" lvl="4" indent="-285750" algn="l" fontAlgn="base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231D19"/>
                </a:solidFill>
              </a:rPr>
              <a:t>A Streamline process with cost avoidance in the future is a </a:t>
            </a:r>
            <a:r>
              <a:rPr lang="en-US" sz="2400" b="1" dirty="0">
                <a:solidFill>
                  <a:srgbClr val="231D19"/>
                </a:solidFill>
              </a:rPr>
              <a:t>Win - WIN</a:t>
            </a:r>
            <a:endParaRPr lang="en-US" sz="2000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BC236F7-8FB5-0159-1A40-8D7DC869B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BAFDC-492D-CB4D-B02A-4A44B4604C8A}" type="slidenum">
              <a:rPr lang="en-US" smtClean="0">
                <a:solidFill>
                  <a:schemeClr val="tx1"/>
                </a:solidFill>
              </a:rPr>
              <a:t>15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1649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0" y="224650"/>
            <a:ext cx="9144000" cy="1294071"/>
          </a:xfrm>
          <a:prstGeom prst="rect">
            <a:avLst/>
          </a:prstGeom>
        </p:spPr>
        <p:txBody>
          <a:bodyPr vert="horz" wrap="square" lIns="0" tIns="62356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lang="en-US" sz="4000" b="1" dirty="0">
                <a:latin typeface="Calibri"/>
                <a:cs typeface="Calibri"/>
              </a:rPr>
              <a:t>WHY IS PERFORMANCE </a:t>
            </a:r>
            <a:br>
              <a:rPr lang="en-US" sz="4000" b="1" dirty="0">
                <a:latin typeface="Calibri"/>
                <a:cs typeface="Calibri"/>
              </a:rPr>
            </a:br>
            <a:r>
              <a:rPr lang="en-US" sz="4000" b="1" dirty="0">
                <a:latin typeface="Calibri"/>
                <a:cs typeface="Calibri"/>
              </a:rPr>
              <a:t>IMPORTANT? </a:t>
            </a:r>
            <a:endParaRPr lang="en-US" sz="4000" dirty="0">
              <a:latin typeface="Calibri"/>
              <a:cs typeface="Calibri"/>
            </a:endParaRPr>
          </a:p>
        </p:txBody>
      </p:sp>
      <p:sp>
        <p:nvSpPr>
          <p:cNvPr id="10" name="object 6"/>
          <p:cNvSpPr txBox="1">
            <a:spLocks noGrp="1"/>
          </p:cNvSpPr>
          <p:nvPr>
            <p:ph idx="1"/>
          </p:nvPr>
        </p:nvSpPr>
        <p:spPr>
          <a:xfrm>
            <a:off x="419100" y="1882391"/>
            <a:ext cx="8305800" cy="46138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0" algn="l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2400" b="1" i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Every </a:t>
            </a:r>
            <a:r>
              <a:rPr lang="en-US" sz="2400" b="1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contract is different, what can you </a:t>
            </a:r>
            <a:r>
              <a:rPr lang="en-US" sz="2400" b="1" i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do ensure a successful performance rating?</a:t>
            </a:r>
            <a:endParaRPr lang="en-US" sz="2400" i="1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3" indent="-285750" algn="l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b="1" kern="1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Your performance is being monitored and will be rated yearly, upon completion, and as needed</a:t>
            </a:r>
          </a:p>
          <a:p>
            <a:pPr marL="742950" lvl="4" indent="-285750" algn="l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b="1" kern="1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Supplies and Service Contracts</a:t>
            </a:r>
          </a:p>
          <a:p>
            <a:pPr marL="1200150" lvl="5" indent="-285750" algn="l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kern="1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Contractor Performance Assessment Reporting System (CPARS) rating</a:t>
            </a:r>
            <a:endParaRPr lang="en-US" sz="2400" i="1" kern="1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0150" lvl="5" indent="-285750" algn="l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kern="1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Past Performance Questionaries sent from one government entity to another</a:t>
            </a:r>
          </a:p>
          <a:p>
            <a:pPr marL="517525" lvl="2" indent="-285750" algn="l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cs typeface="Times New Roman" panose="02020603050405020304" pitchFamily="18" charset="0"/>
              </a:rPr>
              <a:t>Stay on top of your rating(s) – Don’t be surprised; maintain all documentation relevant to your performance </a:t>
            </a:r>
            <a:endParaRPr lang="en-US" sz="1600" dirty="0">
              <a:solidFill>
                <a:srgbClr val="2A2A2A"/>
              </a:solidFill>
              <a:cs typeface="Calibri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A669446-490A-D460-456F-6BEEC8FDF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BAFDC-492D-CB4D-B02A-4A44B4604C8A}" type="slidenum">
              <a:rPr lang="en-US" smtClean="0">
                <a:solidFill>
                  <a:schemeClr val="tx1"/>
                </a:solidFill>
              </a:rPr>
              <a:t>16</a:t>
            </a:fld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0" y="224650"/>
            <a:ext cx="9144000" cy="1294071"/>
          </a:xfrm>
          <a:prstGeom prst="rect">
            <a:avLst/>
          </a:prstGeom>
        </p:spPr>
        <p:txBody>
          <a:bodyPr vert="horz" wrap="square" lIns="0" tIns="62356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lang="en-US" sz="4000" b="1" dirty="0">
                <a:latin typeface="Calibri"/>
                <a:cs typeface="Calibri"/>
              </a:rPr>
              <a:t>WHY IS PERFORMANCE </a:t>
            </a:r>
            <a:br>
              <a:rPr lang="en-US" sz="4000" b="1" dirty="0">
                <a:latin typeface="Calibri"/>
                <a:cs typeface="Calibri"/>
              </a:rPr>
            </a:br>
            <a:r>
              <a:rPr lang="en-US" sz="4000" b="1" dirty="0">
                <a:latin typeface="Calibri"/>
                <a:cs typeface="Calibri"/>
              </a:rPr>
              <a:t>IMPORTANT? CONT.</a:t>
            </a:r>
            <a:endParaRPr lang="en-US" sz="4000" dirty="0">
              <a:latin typeface="Calibri"/>
              <a:cs typeface="Calibri"/>
            </a:endParaRPr>
          </a:p>
        </p:txBody>
      </p:sp>
      <p:sp>
        <p:nvSpPr>
          <p:cNvPr id="10" name="object 6"/>
          <p:cNvSpPr txBox="1">
            <a:spLocks noGrp="1"/>
          </p:cNvSpPr>
          <p:nvPr>
            <p:ph idx="1"/>
          </p:nvPr>
        </p:nvSpPr>
        <p:spPr>
          <a:xfrm>
            <a:off x="419100" y="2057400"/>
            <a:ext cx="8305800" cy="37208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5750" lvl="2" indent="-285750" algn="l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b="1" i="1" dirty="0">
                <a:cs typeface="Times New Roman" panose="02020603050405020304" pitchFamily="18" charset="0"/>
              </a:rPr>
              <a:t>What does it do</a:t>
            </a:r>
            <a:r>
              <a:rPr lang="en-US" sz="2400" i="1" dirty="0">
                <a:cs typeface="Times New Roman" panose="02020603050405020304" pitchFamily="18" charset="0"/>
              </a:rPr>
              <a:t>? </a:t>
            </a:r>
            <a:r>
              <a:rPr lang="en-US" sz="2400" dirty="0">
                <a:cs typeface="Times New Roman" panose="02020603050405020304" pitchFamily="18" charset="0"/>
              </a:rPr>
              <a:t>Provides contractors </a:t>
            </a:r>
            <a:r>
              <a:rPr lang="en-US" sz="2400" b="1" dirty="0">
                <a:cs typeface="Times New Roman" panose="02020603050405020304" pitchFamily="18" charset="0"/>
              </a:rPr>
              <a:t>strengths and weaknesses</a:t>
            </a:r>
            <a:r>
              <a:rPr lang="en-US" sz="2400" dirty="0">
                <a:cs typeface="Times New Roman" panose="02020603050405020304" pitchFamily="18" charset="0"/>
              </a:rPr>
              <a:t>. Captures current, complete, and accurate information. Used to </a:t>
            </a:r>
            <a:r>
              <a:rPr lang="en-US" sz="2400" b="1" dirty="0">
                <a:cs typeface="Times New Roman" panose="02020603050405020304" pitchFamily="18" charset="0"/>
              </a:rPr>
              <a:t>determine contractor(s) capability </a:t>
            </a:r>
            <a:r>
              <a:rPr lang="en-US" sz="2400" dirty="0">
                <a:cs typeface="Times New Roman" panose="02020603050405020304" pitchFamily="18" charset="0"/>
              </a:rPr>
              <a:t>in future requirements.</a:t>
            </a:r>
          </a:p>
          <a:p>
            <a:pPr marL="285750" lvl="3" indent="-285750" algn="l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b="1" kern="1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Meet or Exceed Deliverable Milestones</a:t>
            </a:r>
          </a:p>
          <a:p>
            <a:pPr marL="517525" lvl="2" indent="-285750" algn="l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cs typeface="Times New Roman" panose="02020603050405020304" pitchFamily="18" charset="0"/>
              </a:rPr>
              <a:t>Highlight major milestones</a:t>
            </a:r>
          </a:p>
          <a:p>
            <a:pPr marL="517525" lvl="2" indent="-285750" algn="l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cs typeface="Times New Roman" panose="02020603050405020304" pitchFamily="18" charset="0"/>
              </a:rPr>
              <a:t>Don’t stray from the Critical Path</a:t>
            </a:r>
          </a:p>
          <a:p>
            <a:pPr marL="517525" lvl="2" indent="-285750" algn="l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cs typeface="Times New Roman" panose="02020603050405020304" pitchFamily="18" charset="0"/>
              </a:rPr>
              <a:t>Track your progress and know in real-time if you are ahead or behind the set milestones and overall completion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A669446-490A-D460-456F-6BEEC8FDF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BAFDC-492D-CB4D-B02A-4A44B4604C8A}" type="slidenum">
              <a:rPr lang="en-US" smtClean="0">
                <a:solidFill>
                  <a:schemeClr val="tx1"/>
                </a:solidFill>
              </a:rPr>
              <a:t>17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0389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8D409A3-7172-35CB-D581-79FE2DC63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4650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+mn-lt"/>
              </a:rPr>
              <a:t>CONTRACTING WITH USDA </a:t>
            </a:r>
            <a:br>
              <a:rPr lang="en-US" sz="4000" b="1" dirty="0">
                <a:latin typeface="+mn-lt"/>
              </a:rPr>
            </a:br>
            <a:r>
              <a:rPr lang="en-US" sz="4000" b="1" dirty="0">
                <a:latin typeface="+mn-lt"/>
              </a:rPr>
              <a:t>QUICK REFERENCE GUIDE </a:t>
            </a:r>
          </a:p>
        </p:txBody>
      </p:sp>
      <p:pic>
        <p:nvPicPr>
          <p:cNvPr id="6" name="Content Placeholder 5" descr="A qr code with black dots">
            <a:extLst>
              <a:ext uri="{FF2B5EF4-FFF2-40B4-BE49-F238E27FC236}">
                <a16:creationId xmlns:a16="http://schemas.microsoft.com/office/drawing/2014/main" id="{37E8B846-6FD3-AD23-DC18-1A5593DD45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514600"/>
            <a:ext cx="5638800" cy="3505200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684580-6A97-19CB-1EBF-CFA9AA36C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BAFDC-492D-CB4D-B02A-4A44B4604C8A}" type="slidenum">
              <a:rPr lang="en-US" smtClean="0">
                <a:solidFill>
                  <a:schemeClr val="tx1"/>
                </a:solidFill>
              </a:rPr>
              <a:t>18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1486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8DFD4-A8C4-6750-BC21-13DB26F17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533400"/>
            <a:ext cx="7886700" cy="533400"/>
          </a:xfrm>
        </p:spPr>
        <p:txBody>
          <a:bodyPr wrap="square" lIns="0" tIns="0" rIns="0" bIns="0" anchor="b">
            <a:normAutofit/>
          </a:bodyPr>
          <a:lstStyle/>
          <a:p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Questions</a:t>
            </a: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07DACB2C-2A7A-E85E-1170-48EC3E3A1623}"/>
              </a:ext>
            </a:extLst>
          </p:cNvPr>
          <p:cNvSpPr txBox="1">
            <a:spLocks/>
          </p:cNvSpPr>
          <p:nvPr/>
        </p:nvSpPr>
        <p:spPr>
          <a:xfrm>
            <a:off x="0" y="533400"/>
            <a:ext cx="9144000" cy="678518"/>
          </a:xfrm>
          <a:prstGeom prst="rect">
            <a:avLst/>
          </a:prstGeom>
        </p:spPr>
        <p:txBody>
          <a:bodyPr vert="horz" wrap="square" lIns="0" tIns="62356" rIns="0" bIns="0" rtlCol="0">
            <a:spAutoFit/>
          </a:bodyPr>
          <a:lstStyle>
            <a:lvl1pPr>
              <a:defRPr sz="2100" b="0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spcBef>
                <a:spcPts val="95"/>
              </a:spcBef>
            </a:pPr>
            <a:r>
              <a:rPr lang="en-US" sz="4000" b="1" dirty="0">
                <a:latin typeface="+mn-lt"/>
                <a:cs typeface="Calibri"/>
              </a:rPr>
              <a:t>QUESTIONS?</a:t>
            </a:r>
            <a:endParaRPr lang="en-US" sz="4000" dirty="0">
              <a:latin typeface="Calibri"/>
              <a:cs typeface="Calibri"/>
            </a:endParaRPr>
          </a:p>
        </p:txBody>
      </p:sp>
      <p:pic>
        <p:nvPicPr>
          <p:cNvPr id="13" name="Picture 5" descr="3D black question marks with one yellow question mark">
            <a:extLst>
              <a:ext uri="{FF2B5EF4-FFF2-40B4-BE49-F238E27FC236}">
                <a16:creationId xmlns:a16="http://schemas.microsoft.com/office/drawing/2014/main" id="{C73F3B3A-30CC-FB55-1460-A4D2ECCF9A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518" r="17165" b="1"/>
          <a:stretch/>
        </p:blipFill>
        <p:spPr>
          <a:xfrm>
            <a:off x="0" y="1752600"/>
            <a:ext cx="9143999" cy="51054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375E63-835F-07D1-20AC-705E41DAE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53400" y="6201354"/>
            <a:ext cx="438150" cy="625602"/>
          </a:xfrm>
        </p:spPr>
        <p:txBody>
          <a:bodyPr vert="horz" wrap="square" lIns="68580" tIns="34290" rIns="68580" bIns="34290" rtlCol="0" anchor="ctr">
            <a:noAutofit/>
          </a:bodyPr>
          <a:lstStyle/>
          <a:p>
            <a:pPr defTabSz="685800">
              <a:spcAft>
                <a:spcPts val="450"/>
              </a:spcAft>
              <a:defRPr/>
            </a:pPr>
            <a:fld id="{262BAFDC-492D-CB4D-B02A-4A44B4604C8A}" type="slidenum">
              <a:rPr lang="en-US" b="1">
                <a:solidFill>
                  <a:schemeClr val="bg1"/>
                </a:solidFill>
                <a:latin typeface="Calibri" panose="020F0502020204030204"/>
              </a:rPr>
              <a:pPr defTabSz="685800">
                <a:spcAft>
                  <a:spcPts val="450"/>
                </a:spcAft>
                <a:defRPr/>
              </a:pPr>
              <a:t>19</a:t>
            </a:fld>
            <a:endParaRPr lang="en-US" b="1" dirty="0">
              <a:solidFill>
                <a:schemeClr val="bg1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61761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-21922" y="533400"/>
            <a:ext cx="9165921" cy="678518"/>
          </a:xfrm>
          <a:prstGeom prst="rect">
            <a:avLst/>
          </a:prstGeom>
        </p:spPr>
        <p:txBody>
          <a:bodyPr vert="horz" wrap="square" lIns="0" tIns="62356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lang="en-US" sz="4000" b="1" dirty="0">
                <a:latin typeface="+mn-lt"/>
                <a:cs typeface="Calibri"/>
              </a:rPr>
              <a:t>AGENDA</a:t>
            </a:r>
            <a:endParaRPr sz="4000" dirty="0">
              <a:latin typeface="+mn-lt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7200" y="1984225"/>
            <a:ext cx="7609269" cy="48955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/>
                <a:cs typeface="Calibri"/>
              </a:rPr>
              <a:t>USDA Forecast </a:t>
            </a:r>
          </a:p>
          <a:p>
            <a:pPr marL="355600"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/>
                <a:cs typeface="Calibri"/>
              </a:rPr>
              <a:t>USDA Vendor Capability Submission</a:t>
            </a:r>
          </a:p>
          <a:p>
            <a:pPr marL="3556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/>
                <a:cs typeface="Calibri"/>
              </a:rPr>
              <a:t>Tips and Tricks</a:t>
            </a:r>
          </a:p>
          <a:p>
            <a:pPr marL="3556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/>
                <a:cs typeface="Calibri"/>
              </a:rPr>
              <a:t>USDA wants to hear from YOU</a:t>
            </a:r>
          </a:p>
          <a:p>
            <a:pPr marL="3556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/>
                <a:cs typeface="Calibri"/>
              </a:rPr>
              <a:t>Solicitation is out – What Should YOU Do Next</a:t>
            </a:r>
          </a:p>
          <a:p>
            <a:pPr marL="3556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/>
                <a:cs typeface="Calibri"/>
              </a:rPr>
              <a:t>Sub-Contracting Opportunities “TEAMS”</a:t>
            </a:r>
          </a:p>
          <a:p>
            <a:pPr marL="3556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/>
                <a:cs typeface="Calibri"/>
              </a:rPr>
              <a:t>Congratulations!!! YOU WON!...</a:t>
            </a:r>
          </a:p>
          <a:p>
            <a:pPr marL="3556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/>
                <a:cs typeface="Calibri"/>
              </a:rPr>
              <a:t>What matters NOW</a:t>
            </a:r>
          </a:p>
          <a:p>
            <a:pPr marL="3556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/>
                <a:cs typeface="Calibri"/>
              </a:rPr>
              <a:t>Why is Performance Important</a:t>
            </a:r>
          </a:p>
          <a:p>
            <a:pPr marL="355600" indent="-457200">
              <a:lnSpc>
                <a:spcPct val="100000"/>
              </a:lnSpc>
              <a:spcBef>
                <a:spcPts val="8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/>
                <a:cs typeface="Calibri"/>
              </a:rPr>
              <a:t>QR code for USDA</a:t>
            </a:r>
          </a:p>
          <a:p>
            <a:pPr>
              <a:lnSpc>
                <a:spcPct val="100000"/>
              </a:lnSpc>
              <a:spcBef>
                <a:spcPts val="800"/>
              </a:spcBef>
            </a:pP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0906" y="6452108"/>
            <a:ext cx="25082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600" spc="-25" dirty="0">
                <a:solidFill>
                  <a:srgbClr val="FFFFFF"/>
                </a:solidFill>
                <a:latin typeface="Arial"/>
                <a:cs typeface="Arial"/>
              </a:rPr>
              <a:t> 2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7721F8A-3540-512E-8483-568519A03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BAFDC-492D-CB4D-B02A-4A44B4604C8A}" type="slidenum">
              <a:rPr lang="en-US" smtClean="0">
                <a:solidFill>
                  <a:schemeClr val="tx1"/>
                </a:solidFill>
              </a:rPr>
              <a:t>2</a:t>
            </a:fld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0" y="424696"/>
            <a:ext cx="9144000" cy="678518"/>
          </a:xfrm>
          <a:prstGeom prst="rect">
            <a:avLst/>
          </a:prstGeom>
        </p:spPr>
        <p:txBody>
          <a:bodyPr vert="horz" wrap="square" lIns="0" tIns="62356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lang="en-US" sz="4000" b="1" dirty="0">
                <a:latin typeface="Calibri"/>
                <a:cs typeface="Calibri"/>
              </a:rPr>
              <a:t>USDA FORECAST</a:t>
            </a:r>
            <a:endParaRPr lang="en-US" sz="4000" dirty="0">
              <a:latin typeface="Calibri"/>
              <a:cs typeface="Calibri"/>
            </a:endParaRPr>
          </a:p>
        </p:txBody>
      </p:sp>
      <p:sp>
        <p:nvSpPr>
          <p:cNvPr id="10" name="object 6"/>
          <p:cNvSpPr txBox="1">
            <a:spLocks noGrp="1"/>
          </p:cNvSpPr>
          <p:nvPr>
            <p:ph idx="1"/>
          </p:nvPr>
        </p:nvSpPr>
        <p:spPr>
          <a:xfrm>
            <a:off x="384900" y="2133600"/>
            <a:ext cx="8374199" cy="35054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42900" lvl="1" indent="-342900" algn="l">
              <a:spcBef>
                <a:spcPts val="149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The </a:t>
            </a:r>
            <a:r>
              <a:rPr lang="en-US" sz="2400" b="1" kern="100" dirty="0">
                <a:solidFill>
                  <a:srgbClr val="0033CC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Procurement Forecast</a:t>
            </a:r>
            <a:r>
              <a:rPr lang="en-US" sz="24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2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tool is a list of anticipated USDA solicitations that </a:t>
            </a:r>
            <a:r>
              <a:rPr lang="en-US" sz="2400" b="1" i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small businesses, small disadvantaged businesses, women-owned small businesses, HUBZone small businesses, and service-disabled veteran-owned small businesses </a:t>
            </a:r>
            <a:r>
              <a:rPr lang="en-US" sz="2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may be able to perform under direct contracts with USDA.</a:t>
            </a:r>
          </a:p>
          <a:p>
            <a:pPr marL="0" lvl="1" algn="ctr">
              <a:spcAft>
                <a:spcPts val="3000"/>
              </a:spcAft>
            </a:pPr>
            <a:r>
              <a:rPr lang="en-US" sz="2400" b="1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WEBSITE</a:t>
            </a:r>
          </a:p>
          <a:p>
            <a:pPr marL="0" lvl="1" algn="ctr"/>
            <a:r>
              <a:rPr lang="en-US" sz="2400" dirty="0">
                <a:hlinkClick r:id="rId4"/>
              </a:rPr>
              <a:t>Forecast of Business Opportunities | USDA</a:t>
            </a:r>
            <a:endParaRPr lang="en-US" sz="2400" i="1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A669446-490A-D460-456F-6BEEC8FDF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BAFDC-492D-CB4D-B02A-4A44B4604C8A}" type="slidenum">
              <a:rPr lang="en-US" smtClean="0">
                <a:solidFill>
                  <a:schemeClr val="tx1"/>
                </a:solidFill>
              </a:rPr>
              <a:t>3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713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0" y="424696"/>
            <a:ext cx="9144000" cy="678518"/>
          </a:xfrm>
          <a:prstGeom prst="rect">
            <a:avLst/>
          </a:prstGeom>
        </p:spPr>
        <p:txBody>
          <a:bodyPr vert="horz" wrap="square" lIns="0" tIns="62356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lang="en-US" sz="4000" b="1" dirty="0">
                <a:latin typeface="Calibri"/>
                <a:cs typeface="Calibri"/>
              </a:rPr>
              <a:t>USDA FORECAST CONT.</a:t>
            </a:r>
            <a:endParaRPr lang="en-US" sz="4000" dirty="0">
              <a:latin typeface="Calibri"/>
              <a:cs typeface="Calibri"/>
            </a:endParaRPr>
          </a:p>
        </p:txBody>
      </p:sp>
      <p:pic>
        <p:nvPicPr>
          <p:cNvPr id="6" name="Picture 5" descr="image of a table showing the Search functions for products and services, by NAICS code, organization, price and other terms.">
            <a:extLst>
              <a:ext uri="{FF2B5EF4-FFF2-40B4-BE49-F238E27FC236}">
                <a16:creationId xmlns:a16="http://schemas.microsoft.com/office/drawing/2014/main" id="{98743A1B-C816-3932-200F-D249605D80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015" y="2133600"/>
            <a:ext cx="8697970" cy="4222751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A669446-490A-D460-456F-6BEEC8FDF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BAFDC-492D-CB4D-B02A-4A44B4604C8A}" type="slidenum">
              <a:rPr lang="en-US" smtClean="0">
                <a:solidFill>
                  <a:schemeClr val="tx1"/>
                </a:solidFill>
              </a:rPr>
              <a:t>4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868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7447F0D-D111-EFD9-823E-03473842E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7732"/>
            <a:ext cx="9144000" cy="1099304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latin typeface="+mn-lt"/>
              </a:rPr>
              <a:t>USDA VENDOR CAPABILITY </a:t>
            </a:r>
            <a:br>
              <a:rPr lang="en-US" sz="4000" b="1" dirty="0">
                <a:latin typeface="+mn-lt"/>
              </a:rPr>
            </a:br>
            <a:r>
              <a:rPr lang="en-US" sz="4000" b="1" dirty="0">
                <a:latin typeface="+mn-lt"/>
              </a:rPr>
              <a:t>SUBMISSION PORTAL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C0E364-1BC0-4D74-4EB7-EC928D42ED93}"/>
              </a:ext>
            </a:extLst>
          </p:cNvPr>
          <p:cNvSpPr txBox="1"/>
          <p:nvPr/>
        </p:nvSpPr>
        <p:spPr>
          <a:xfrm>
            <a:off x="304800" y="2043959"/>
            <a:ext cx="85344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en-US" sz="24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j-lt"/>
              </a:rPr>
              <a:t>Interested in doing business with USDA? </a:t>
            </a:r>
            <a:r>
              <a:rPr lang="en-US" sz="2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j-lt"/>
              </a:rPr>
              <a:t>To get started, we need you to answer a few questions. Once you submit the form, our team will review your submission and may reach out with more information. 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+mj-lt"/>
            </a:endParaRPr>
          </a:p>
          <a:p>
            <a:pPr marL="342900" indent="-342900" algn="l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b="0" i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j-lt"/>
              </a:rPr>
              <a:t>Note: Submitting this form </a:t>
            </a:r>
            <a:r>
              <a:rPr lang="en-US" sz="2400" b="1" i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j-lt"/>
              </a:rPr>
              <a:t>does not guarantee </a:t>
            </a:r>
            <a:r>
              <a:rPr lang="en-US" sz="2400" b="0" i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j-lt"/>
              </a:rPr>
              <a:t>an offer for procurement; USDA OSDBU will record your capabilities to support ongoing market research.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+mj-lt"/>
            </a:endParaRPr>
          </a:p>
          <a:p>
            <a:pPr algn="ctr"/>
            <a:r>
              <a:rPr lang="en-US" sz="2400" b="1" dirty="0">
                <a:solidFill>
                  <a:srgbClr val="000000"/>
                </a:solidFill>
                <a:highlight>
                  <a:srgbClr val="FFFFFF"/>
                </a:highlight>
                <a:latin typeface="+mj-lt"/>
              </a:rPr>
              <a:t>Website</a:t>
            </a:r>
            <a:endParaRPr lang="en-US" sz="2400" b="1" dirty="0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F1EEF1-627D-731F-14DE-53BEC9126D33}"/>
              </a:ext>
            </a:extLst>
          </p:cNvPr>
          <p:cNvSpPr txBox="1"/>
          <p:nvPr/>
        </p:nvSpPr>
        <p:spPr>
          <a:xfrm>
            <a:off x="832657" y="5687155"/>
            <a:ext cx="8153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u="sng" kern="100" dirty="0">
                <a:solidFill>
                  <a:srgbClr val="467886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https://www.usda.gov/da/osdbu/vendor-survey</a:t>
            </a:r>
            <a:endParaRPr lang="en-US" sz="20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D63F70-CB5C-4F5C-8574-61BFB2936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BAFDC-492D-CB4D-B02A-4A44B4604C8A}" type="slidenum">
              <a:rPr lang="en-US" smtClean="0">
                <a:solidFill>
                  <a:schemeClr val="tx1"/>
                </a:solidFill>
              </a:rPr>
              <a:t>5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304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7447F0D-D111-EFD9-823E-03473842E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4650"/>
            <a:ext cx="9144000" cy="1099304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latin typeface="+mn-lt"/>
              </a:rPr>
              <a:t>USDA VENDOR CAPABILITY </a:t>
            </a:r>
            <a:br>
              <a:rPr lang="en-US" sz="4000" b="1" dirty="0">
                <a:latin typeface="+mn-lt"/>
              </a:rPr>
            </a:br>
            <a:r>
              <a:rPr lang="en-US" sz="4000" b="1" dirty="0">
                <a:latin typeface="+mn-lt"/>
              </a:rPr>
              <a:t>SUBMISSION PORTAL CONT.</a:t>
            </a:r>
          </a:p>
        </p:txBody>
      </p:sp>
      <p:pic>
        <p:nvPicPr>
          <p:cNvPr id="5" name="Picture 4" descr="image showing the Vendor Capability Submission Portal website">
            <a:extLst>
              <a:ext uri="{FF2B5EF4-FFF2-40B4-BE49-F238E27FC236}">
                <a16:creationId xmlns:a16="http://schemas.microsoft.com/office/drawing/2014/main" id="{4B332B01-01A1-5AC2-68B2-68392AE513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81200"/>
            <a:ext cx="8229600" cy="466354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D63F70-CB5C-4F5C-8574-61BFB2936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BAFDC-492D-CB4D-B02A-4A44B4604C8A}" type="slidenum">
              <a:rPr lang="en-US" smtClean="0">
                <a:solidFill>
                  <a:schemeClr val="tx1"/>
                </a:solidFill>
              </a:rPr>
              <a:t>6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433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-8319" y="570983"/>
            <a:ext cx="9152319" cy="678518"/>
          </a:xfrm>
          <a:prstGeom prst="rect">
            <a:avLst/>
          </a:prstGeom>
        </p:spPr>
        <p:txBody>
          <a:bodyPr vert="horz" wrap="square" lIns="0" tIns="62356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lang="en-US" sz="4000" b="1" dirty="0">
                <a:latin typeface="Calibri"/>
                <a:cs typeface="Calibri"/>
              </a:rPr>
              <a:t>TIPS AND TRICKS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2639" y="2133600"/>
            <a:ext cx="8210402" cy="38747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 algn="l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i="0" dirty="0">
                <a:effectLst/>
                <a:highlight>
                  <a:srgbClr val="FFFFFF"/>
                </a:highlight>
                <a:latin typeface="+mn-lt"/>
              </a:rPr>
              <a:t>Understand the nuances of government contracting is crucial for success</a:t>
            </a:r>
          </a:p>
          <a:p>
            <a:pPr marL="355600" indent="-342900" algn="l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i="0" dirty="0">
                <a:effectLst/>
                <a:highlight>
                  <a:srgbClr val="FFFFFF"/>
                </a:highlight>
                <a:latin typeface="+mn-lt"/>
              </a:rPr>
              <a:t>Build relationships, not just transactions</a:t>
            </a:r>
          </a:p>
          <a:p>
            <a:pPr marL="355600" indent="-342900" algn="l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i="0" dirty="0">
                <a:effectLst/>
                <a:highlight>
                  <a:srgbClr val="FFFFFF"/>
                </a:highlight>
                <a:latin typeface="+mn-lt"/>
              </a:rPr>
              <a:t>Stay agile and adaptable</a:t>
            </a:r>
          </a:p>
          <a:p>
            <a:pPr marL="355600" indent="-342900" algn="l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i="0" dirty="0">
                <a:effectLst/>
                <a:highlight>
                  <a:srgbClr val="FFFFFF"/>
                </a:highlight>
                <a:latin typeface="+mn-lt"/>
              </a:rPr>
              <a:t>Leverage technology and data analytics</a:t>
            </a:r>
          </a:p>
          <a:p>
            <a:pPr marL="355600" indent="-342900" algn="l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i="0" dirty="0">
                <a:effectLst/>
                <a:highlight>
                  <a:srgbClr val="FFFFFF"/>
                </a:highlight>
                <a:latin typeface="+mn-lt"/>
              </a:rPr>
              <a:t>Emphasize value and impact</a:t>
            </a:r>
          </a:p>
          <a:p>
            <a:pPr marL="355600" indent="-342900" algn="l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i="0" dirty="0">
                <a:effectLst/>
                <a:highlight>
                  <a:srgbClr val="FFFFFF"/>
                </a:highlight>
                <a:latin typeface="+mn-lt"/>
              </a:rPr>
              <a:t>Continuous learning is key</a:t>
            </a:r>
          </a:p>
          <a:p>
            <a:pPr marL="355600" indent="-342900" algn="l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i="0" dirty="0">
                <a:effectLst/>
                <a:highlight>
                  <a:srgbClr val="FFFFFF"/>
                </a:highlight>
                <a:latin typeface="+mn-lt"/>
              </a:rPr>
              <a:t>Think long-term </a:t>
            </a:r>
          </a:p>
          <a:p>
            <a:pPr marL="355600" indent="-342900" algn="l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i="0" dirty="0">
                <a:effectLst/>
                <a:highlight>
                  <a:srgbClr val="FFFFFF"/>
                </a:highlight>
                <a:latin typeface="+mn-lt"/>
              </a:rPr>
              <a:t>Be proactive in seeking feedback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7721F8A-3540-512E-8483-568519A03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BAFDC-492D-CB4D-B02A-4A44B4604C8A}" type="slidenum">
              <a:rPr lang="en-US" smtClean="0">
                <a:solidFill>
                  <a:schemeClr val="tx1"/>
                </a:solidFill>
              </a:rPr>
              <a:t>7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113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0" y="224650"/>
            <a:ext cx="9144000" cy="1294071"/>
          </a:xfrm>
          <a:prstGeom prst="rect">
            <a:avLst/>
          </a:prstGeom>
        </p:spPr>
        <p:txBody>
          <a:bodyPr vert="horz" wrap="square" lIns="0" tIns="62356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35"/>
              </a:spcBef>
            </a:pPr>
            <a:r>
              <a:rPr lang="en-US" sz="4000" b="1" dirty="0">
                <a:latin typeface="Calibri"/>
                <a:cs typeface="Calibri"/>
              </a:rPr>
              <a:t>USDA WANTS TO HEAR </a:t>
            </a:r>
            <a:br>
              <a:rPr lang="en-US" sz="4000" b="1" dirty="0">
                <a:latin typeface="Calibri"/>
                <a:cs typeface="Calibri"/>
              </a:rPr>
            </a:br>
            <a:r>
              <a:rPr lang="en-US" sz="4000" b="1" dirty="0">
                <a:latin typeface="Calibri"/>
                <a:cs typeface="Calibri"/>
              </a:rPr>
              <a:t>FROM YOU</a:t>
            </a:r>
          </a:p>
        </p:txBody>
      </p:sp>
      <p:sp>
        <p:nvSpPr>
          <p:cNvPr id="10" name="object 6"/>
          <p:cNvSpPr txBox="1">
            <a:spLocks noGrp="1"/>
          </p:cNvSpPr>
          <p:nvPr>
            <p:ph idx="1"/>
          </p:nvPr>
        </p:nvSpPr>
        <p:spPr>
          <a:xfrm>
            <a:off x="391731" y="1770051"/>
            <a:ext cx="8447469" cy="4864793"/>
          </a:xfrm>
          <a:prstGeom prst="rect">
            <a:avLst/>
          </a:prstGeom>
        </p:spPr>
        <p:txBody>
          <a:bodyPr vert="horz" wrap="square" lIns="0" tIns="169545" rIns="0" bIns="0" rtlCol="0">
            <a:spAutoFit/>
          </a:bodyPr>
          <a:lstStyle/>
          <a:p>
            <a:pPr marL="12065" marR="848360" algn="l">
              <a:spcBef>
                <a:spcPts val="600"/>
              </a:spcBef>
              <a:tabLst>
                <a:tab pos="354013" algn="l"/>
                <a:tab pos="355600" algn="l"/>
                <a:tab pos="9144000" algn="l"/>
              </a:tabLst>
            </a:pPr>
            <a:r>
              <a:rPr lang="en-US" sz="2000" b="1" i="1" dirty="0">
                <a:solidFill>
                  <a:srgbClr val="2A2A2A"/>
                </a:solidFill>
                <a:cs typeface="Calibri"/>
              </a:rPr>
              <a:t>What is the importance of Market Research? How can your company benefit from responding?</a:t>
            </a:r>
          </a:p>
          <a:p>
            <a:pPr marL="354965" marR="848360" indent="-342900" algn="l"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354013" algn="l"/>
                <a:tab pos="355600" algn="l"/>
                <a:tab pos="9144000" algn="l"/>
              </a:tabLst>
            </a:pPr>
            <a:r>
              <a:rPr lang="en-US" sz="2000" b="1" dirty="0">
                <a:solidFill>
                  <a:srgbClr val="2A2A2A"/>
                </a:solidFill>
                <a:cs typeface="Calibri"/>
              </a:rPr>
              <a:t>Request for Information (RFI) &amp; Sources Sought Notices (SSN) </a:t>
            </a:r>
            <a:r>
              <a:rPr lang="en-US" sz="2000" dirty="0">
                <a:solidFill>
                  <a:srgbClr val="2A2A2A"/>
                </a:solidFill>
                <a:cs typeface="Calibri"/>
              </a:rPr>
              <a:t>assist the government in determining set-asides for Small Business vs Full and Open Competition; as well making restrictions to WOSB, 8a, SDVOSB, etc.</a:t>
            </a:r>
          </a:p>
          <a:p>
            <a:pPr marL="355600" marR="5080" indent="-342900" algn="l"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354965" algn="l"/>
                <a:tab pos="355600" algn="l"/>
              </a:tabLst>
            </a:pPr>
            <a:r>
              <a:rPr lang="en-US" sz="2000" dirty="0">
                <a:solidFill>
                  <a:srgbClr val="2A2A2A"/>
                </a:solidFill>
                <a:cs typeface="Calibri"/>
              </a:rPr>
              <a:t>Attend </a:t>
            </a:r>
            <a:r>
              <a:rPr sz="2000" b="1" dirty="0">
                <a:solidFill>
                  <a:srgbClr val="2A2A2A"/>
                </a:solidFill>
                <a:cs typeface="Calibri"/>
              </a:rPr>
              <a:t>Industry</a:t>
            </a:r>
            <a:r>
              <a:rPr sz="2000" b="1" spc="-20" dirty="0">
                <a:solidFill>
                  <a:srgbClr val="2A2A2A"/>
                </a:solidFill>
                <a:cs typeface="Calibri"/>
              </a:rPr>
              <a:t> </a:t>
            </a:r>
            <a:r>
              <a:rPr sz="2000" b="1" dirty="0">
                <a:solidFill>
                  <a:srgbClr val="2A2A2A"/>
                </a:solidFill>
                <a:cs typeface="Calibri"/>
              </a:rPr>
              <a:t>Day</a:t>
            </a:r>
            <a:r>
              <a:rPr lang="en-US" sz="2000" b="1" dirty="0">
                <a:solidFill>
                  <a:srgbClr val="2A2A2A"/>
                </a:solidFill>
                <a:cs typeface="Calibri"/>
              </a:rPr>
              <a:t>’s </a:t>
            </a:r>
            <a:r>
              <a:rPr lang="en-US" sz="2000" dirty="0">
                <a:solidFill>
                  <a:srgbClr val="2A2A2A"/>
                </a:solidFill>
                <a:cs typeface="Calibri"/>
              </a:rPr>
              <a:t>and provide feedback ensuring no miscommunication or lack of understanding</a:t>
            </a:r>
            <a:endParaRPr lang="en-US" sz="2000" spc="-10" dirty="0">
              <a:solidFill>
                <a:srgbClr val="2A2A2A"/>
              </a:solidFill>
              <a:cs typeface="Calibri"/>
            </a:endParaRPr>
          </a:p>
          <a:p>
            <a:pPr marL="355600" marR="127635" indent="-342900" algn="l"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355600" algn="l"/>
              </a:tabLst>
            </a:pPr>
            <a:r>
              <a:rPr lang="en-US" sz="2000" dirty="0">
                <a:solidFill>
                  <a:schemeClr val="tx1"/>
                </a:solidFill>
                <a:cs typeface="Calibri"/>
              </a:rPr>
              <a:t>Provide a strong </a:t>
            </a:r>
            <a:r>
              <a:rPr lang="en-US" sz="2000" b="1" dirty="0">
                <a:solidFill>
                  <a:schemeClr val="tx1"/>
                </a:solidFill>
                <a:cs typeface="Calibri"/>
              </a:rPr>
              <a:t>Capabilities Statement 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will make your company more valuable </a:t>
            </a:r>
            <a:r>
              <a:rPr sz="2000" dirty="0">
                <a:solidFill>
                  <a:srgbClr val="2A2A2A"/>
                </a:solidFill>
                <a:cs typeface="Calibri"/>
              </a:rPr>
              <a:t>when</a:t>
            </a:r>
            <a:r>
              <a:rPr sz="2000" spc="-20" dirty="0">
                <a:solidFill>
                  <a:srgbClr val="2A2A2A"/>
                </a:solidFill>
                <a:cs typeface="Calibri"/>
              </a:rPr>
              <a:t> </a:t>
            </a:r>
            <a:r>
              <a:rPr lang="en-US" sz="2000" dirty="0">
                <a:solidFill>
                  <a:srgbClr val="2A2A2A"/>
                </a:solidFill>
                <a:cs typeface="Calibri"/>
              </a:rPr>
              <a:t>responding to </a:t>
            </a:r>
            <a:r>
              <a:rPr sz="2000" dirty="0">
                <a:solidFill>
                  <a:srgbClr val="2A2A2A"/>
                </a:solidFill>
                <a:cs typeface="Calibri"/>
              </a:rPr>
              <a:t>SBA’s</a:t>
            </a:r>
            <a:r>
              <a:rPr sz="2000" spc="-25" dirty="0">
                <a:solidFill>
                  <a:srgbClr val="2A2A2A"/>
                </a:solidFill>
                <a:cs typeface="Calibri"/>
              </a:rPr>
              <a:t> </a:t>
            </a:r>
            <a:r>
              <a:rPr sz="2000" dirty="0">
                <a:solidFill>
                  <a:srgbClr val="2A2A2A"/>
                </a:solidFill>
                <a:cs typeface="Calibri"/>
              </a:rPr>
              <a:t>Dynamic</a:t>
            </a:r>
            <a:r>
              <a:rPr sz="2000" spc="-30" dirty="0">
                <a:solidFill>
                  <a:srgbClr val="2A2A2A"/>
                </a:solidFill>
                <a:cs typeface="Calibri"/>
              </a:rPr>
              <a:t> </a:t>
            </a:r>
            <a:r>
              <a:rPr sz="2000" dirty="0">
                <a:solidFill>
                  <a:srgbClr val="2A2A2A"/>
                </a:solidFill>
                <a:cs typeface="Calibri"/>
              </a:rPr>
              <a:t>Small</a:t>
            </a:r>
            <a:r>
              <a:rPr sz="2000" spc="10" dirty="0">
                <a:solidFill>
                  <a:srgbClr val="2A2A2A"/>
                </a:solidFill>
                <a:cs typeface="Calibri"/>
              </a:rPr>
              <a:t> </a:t>
            </a:r>
            <a:r>
              <a:rPr sz="2000" dirty="0">
                <a:solidFill>
                  <a:srgbClr val="2A2A2A"/>
                </a:solidFill>
                <a:cs typeface="Calibri"/>
              </a:rPr>
              <a:t>Business</a:t>
            </a:r>
            <a:r>
              <a:rPr sz="2000" spc="-5" dirty="0">
                <a:solidFill>
                  <a:srgbClr val="2A2A2A"/>
                </a:solidFill>
                <a:cs typeface="Calibri"/>
              </a:rPr>
              <a:t> </a:t>
            </a:r>
            <a:r>
              <a:rPr sz="2000" dirty="0">
                <a:solidFill>
                  <a:srgbClr val="2A2A2A"/>
                </a:solidFill>
                <a:cs typeface="Calibri"/>
              </a:rPr>
              <a:t>Search.</a:t>
            </a:r>
            <a:endParaRPr sz="2000" dirty="0">
              <a:cs typeface="Calibri"/>
            </a:endParaRPr>
          </a:p>
          <a:p>
            <a:pPr marL="355600" marR="741680" indent="-342900" algn="l"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354965" algn="l"/>
                <a:tab pos="355600" algn="l"/>
              </a:tabLst>
            </a:pPr>
            <a:r>
              <a:rPr lang="en-US" sz="2000" dirty="0">
                <a:solidFill>
                  <a:srgbClr val="2A2A2A"/>
                </a:solidFill>
                <a:cs typeface="Calibri"/>
              </a:rPr>
              <a:t>Ask questions and reach out to the cont</a:t>
            </a:r>
            <a:r>
              <a:rPr sz="2000" dirty="0">
                <a:solidFill>
                  <a:srgbClr val="2A2A2A"/>
                </a:solidFill>
                <a:cs typeface="Calibri"/>
              </a:rPr>
              <a:t>racting</a:t>
            </a:r>
            <a:r>
              <a:rPr sz="2000" spc="-30" dirty="0">
                <a:solidFill>
                  <a:srgbClr val="2A2A2A"/>
                </a:solidFill>
                <a:cs typeface="Calibri"/>
              </a:rPr>
              <a:t> </a:t>
            </a:r>
            <a:r>
              <a:rPr lang="en-US" sz="2000" dirty="0">
                <a:solidFill>
                  <a:srgbClr val="2A2A2A"/>
                </a:solidFill>
                <a:cs typeface="Calibri"/>
              </a:rPr>
              <a:t>POC’s for additional information such as: Who is the current </a:t>
            </a:r>
            <a:r>
              <a:rPr lang="en-US" sz="2000" b="1" dirty="0">
                <a:solidFill>
                  <a:srgbClr val="2A2A2A"/>
                </a:solidFill>
                <a:cs typeface="Calibri"/>
              </a:rPr>
              <a:t>CONTRACTOR </a:t>
            </a:r>
            <a:r>
              <a:rPr lang="en-US" sz="2000" dirty="0">
                <a:solidFill>
                  <a:srgbClr val="2A2A2A"/>
                </a:solidFill>
                <a:cs typeface="Calibri"/>
              </a:rPr>
              <a:t>? Are </a:t>
            </a:r>
            <a:r>
              <a:rPr lang="en-US" sz="2000" spc="-20" dirty="0">
                <a:solidFill>
                  <a:srgbClr val="2A2A2A"/>
                </a:solidFill>
                <a:cs typeface="Calibri"/>
              </a:rPr>
              <a:t>there are any </a:t>
            </a:r>
            <a:r>
              <a:rPr sz="2000" b="1" spc="-10" dirty="0">
                <a:solidFill>
                  <a:srgbClr val="2A2A2A"/>
                </a:solidFill>
                <a:cs typeface="Calibri"/>
              </a:rPr>
              <a:t>subcontract opportunities</a:t>
            </a:r>
            <a:r>
              <a:rPr lang="en-US" sz="2000" spc="-10" dirty="0">
                <a:solidFill>
                  <a:srgbClr val="2A2A2A"/>
                </a:solidFill>
                <a:cs typeface="Calibri"/>
              </a:rPr>
              <a:t>?</a:t>
            </a:r>
            <a:endParaRPr sz="2000" dirty="0">
              <a:cs typeface="Calibri"/>
            </a:endParaRPr>
          </a:p>
          <a:p>
            <a:pPr marL="356616" marR="31750" lvl="1" indent="-342900" algn="l"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757555" algn="l"/>
                <a:tab pos="758190" algn="l"/>
              </a:tabLst>
            </a:pPr>
            <a:r>
              <a:rPr lang="en-US" sz="2000" dirty="0">
                <a:solidFill>
                  <a:srgbClr val="2A2A2A"/>
                </a:solidFill>
                <a:cs typeface="Calibri"/>
              </a:rPr>
              <a:t>Provide </a:t>
            </a:r>
            <a:r>
              <a:rPr sz="2000" dirty="0">
                <a:solidFill>
                  <a:srgbClr val="2A2A2A"/>
                </a:solidFill>
                <a:cs typeface="Calibri"/>
              </a:rPr>
              <a:t>contact information</a:t>
            </a:r>
            <a:r>
              <a:rPr sz="2000" spc="-5" dirty="0">
                <a:solidFill>
                  <a:srgbClr val="2A2A2A"/>
                </a:solidFill>
                <a:cs typeface="Calibri"/>
              </a:rPr>
              <a:t> </a:t>
            </a:r>
            <a:r>
              <a:rPr sz="2000" dirty="0">
                <a:solidFill>
                  <a:srgbClr val="2A2A2A"/>
                </a:solidFill>
                <a:cs typeface="Calibri"/>
              </a:rPr>
              <a:t>that</a:t>
            </a:r>
            <a:r>
              <a:rPr sz="2000" spc="-20" dirty="0">
                <a:solidFill>
                  <a:srgbClr val="2A2A2A"/>
                </a:solidFill>
                <a:cs typeface="Calibri"/>
              </a:rPr>
              <a:t> </a:t>
            </a:r>
            <a:r>
              <a:rPr sz="2000" dirty="0">
                <a:solidFill>
                  <a:srgbClr val="2A2A2A"/>
                </a:solidFill>
                <a:cs typeface="Calibri"/>
              </a:rPr>
              <a:t>can</a:t>
            </a:r>
            <a:r>
              <a:rPr sz="2000" spc="-5" dirty="0">
                <a:solidFill>
                  <a:srgbClr val="2A2A2A"/>
                </a:solidFill>
                <a:cs typeface="Calibri"/>
              </a:rPr>
              <a:t> </a:t>
            </a:r>
            <a:r>
              <a:rPr sz="2000" dirty="0">
                <a:solidFill>
                  <a:srgbClr val="2A2A2A"/>
                </a:solidFill>
                <a:cs typeface="Calibri"/>
              </a:rPr>
              <a:t>be shared</a:t>
            </a:r>
            <a:r>
              <a:rPr sz="2000" spc="-20" dirty="0">
                <a:solidFill>
                  <a:srgbClr val="2A2A2A"/>
                </a:solidFill>
                <a:cs typeface="Calibri"/>
              </a:rPr>
              <a:t> </a:t>
            </a:r>
            <a:r>
              <a:rPr sz="2000" dirty="0">
                <a:solidFill>
                  <a:srgbClr val="2A2A2A"/>
                </a:solidFill>
                <a:cs typeface="Calibri"/>
              </a:rPr>
              <a:t>with</a:t>
            </a:r>
            <a:r>
              <a:rPr sz="2000" spc="-5" dirty="0">
                <a:solidFill>
                  <a:srgbClr val="2A2A2A"/>
                </a:solidFill>
                <a:cs typeface="Calibri"/>
              </a:rPr>
              <a:t> </a:t>
            </a:r>
            <a:r>
              <a:rPr sz="2000" dirty="0">
                <a:solidFill>
                  <a:srgbClr val="2A2A2A"/>
                </a:solidFill>
                <a:cs typeface="Calibri"/>
              </a:rPr>
              <a:t>Prime</a:t>
            </a:r>
            <a:r>
              <a:rPr sz="2000" spc="-5" dirty="0">
                <a:solidFill>
                  <a:srgbClr val="2A2A2A"/>
                </a:solidFill>
                <a:cs typeface="Calibri"/>
              </a:rPr>
              <a:t> </a:t>
            </a:r>
            <a:r>
              <a:rPr lang="en-US" sz="2000" dirty="0">
                <a:solidFill>
                  <a:srgbClr val="2A2A2A"/>
                </a:solidFill>
                <a:cs typeface="Calibri"/>
              </a:rPr>
              <a:t>Contractors</a:t>
            </a:r>
            <a:endParaRPr sz="2000" dirty="0">
              <a:cs typeface="Calibri"/>
            </a:endParaRP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747DCCD6-AF8B-2F79-119D-77B7E47A3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BAFDC-492D-CB4D-B02A-4A44B4604C8A}" type="slidenum">
              <a:rPr lang="en-US" smtClean="0">
                <a:solidFill>
                  <a:schemeClr val="tx1"/>
                </a:solidFill>
              </a:rPr>
              <a:t>8</a:t>
            </a:fld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0" y="244406"/>
            <a:ext cx="9144000" cy="1294071"/>
          </a:xfrm>
          <a:prstGeom prst="rect">
            <a:avLst/>
          </a:prstGeom>
        </p:spPr>
        <p:txBody>
          <a:bodyPr vert="horz" wrap="square" lIns="0" tIns="62356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lang="en-US" sz="4000" b="1" dirty="0">
                <a:latin typeface="Calibri"/>
                <a:cs typeface="Calibri"/>
              </a:rPr>
              <a:t>SOLICITATION IS OUT</a:t>
            </a:r>
            <a:br>
              <a:rPr lang="en-US" sz="4000" b="1" dirty="0">
                <a:latin typeface="Calibri"/>
                <a:cs typeface="Calibri"/>
              </a:rPr>
            </a:br>
            <a:r>
              <a:rPr lang="en-US" sz="4000" b="1" dirty="0">
                <a:latin typeface="Calibri"/>
                <a:cs typeface="Calibri"/>
              </a:rPr>
              <a:t>WHAT SHOULD YOU DO NEXT</a:t>
            </a:r>
          </a:p>
        </p:txBody>
      </p:sp>
      <p:sp>
        <p:nvSpPr>
          <p:cNvPr id="10" name="object 7"/>
          <p:cNvSpPr txBox="1">
            <a:spLocks noGrp="1"/>
          </p:cNvSpPr>
          <p:nvPr>
            <p:ph idx="1"/>
          </p:nvPr>
        </p:nvSpPr>
        <p:spPr>
          <a:xfrm>
            <a:off x="266318" y="1918179"/>
            <a:ext cx="8649082" cy="4095352"/>
          </a:xfrm>
          <a:prstGeom prst="rect">
            <a:avLst/>
          </a:prstGeom>
        </p:spPr>
        <p:txBody>
          <a:bodyPr vert="horz" wrap="square" lIns="0" tIns="169545" rIns="0" bIns="0" rtlCol="0">
            <a:spAutoFit/>
          </a:bodyPr>
          <a:lstStyle/>
          <a:p>
            <a:pPr marL="582930" marR="478155" lvl="2" indent="-342900"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582930" algn="l"/>
                <a:tab pos="583565" algn="l"/>
              </a:tabLst>
            </a:pPr>
            <a:r>
              <a:rPr sz="2000" b="1" dirty="0">
                <a:solidFill>
                  <a:srgbClr val="2A2A2A"/>
                </a:solidFill>
                <a:latin typeface="Calibri"/>
                <a:cs typeface="Calibri"/>
              </a:rPr>
              <a:t>Read</a:t>
            </a:r>
            <a:r>
              <a:rPr sz="2000" b="1" spc="-20" dirty="0">
                <a:solidFill>
                  <a:srgbClr val="2A2A2A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A2A2A"/>
                </a:solidFill>
                <a:latin typeface="Calibri"/>
                <a:cs typeface="Calibri"/>
              </a:rPr>
              <a:t>the</a:t>
            </a:r>
            <a:r>
              <a:rPr sz="2000" spc="-15" dirty="0">
                <a:solidFill>
                  <a:srgbClr val="2A2A2A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A2A2A"/>
                </a:solidFill>
                <a:latin typeface="Calibri"/>
                <a:cs typeface="Calibri"/>
              </a:rPr>
              <a:t>solicitation thoroughly</a:t>
            </a:r>
            <a:r>
              <a:rPr sz="2000" spc="-50" dirty="0">
                <a:solidFill>
                  <a:srgbClr val="2A2A2A"/>
                </a:solidFill>
                <a:latin typeface="Calibri"/>
                <a:cs typeface="Calibri"/>
              </a:rPr>
              <a:t> </a:t>
            </a:r>
            <a:endParaRPr lang="en-US" sz="2000" spc="-50" dirty="0">
              <a:solidFill>
                <a:srgbClr val="2A2A2A"/>
              </a:solidFill>
              <a:latin typeface="Calibri"/>
              <a:cs typeface="Calibri"/>
            </a:endParaRPr>
          </a:p>
          <a:p>
            <a:pPr marL="1040130" marR="478155" lvl="3" indent="-342900"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582930" algn="l"/>
                <a:tab pos="583565" algn="l"/>
              </a:tabLst>
            </a:pPr>
            <a:r>
              <a:rPr lang="en-US" sz="2000" spc="-50" dirty="0">
                <a:solidFill>
                  <a:srgbClr val="2A2A2A"/>
                </a:solidFill>
                <a:latin typeface="Calibri"/>
                <a:cs typeface="Calibri"/>
              </a:rPr>
              <a:t>Does it make sense to you and what you do</a:t>
            </a:r>
          </a:p>
          <a:p>
            <a:pPr marL="1497330" marR="478155" lvl="4" indent="-342900"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582930" algn="l"/>
                <a:tab pos="583565" algn="l"/>
              </a:tabLst>
            </a:pPr>
            <a:r>
              <a:rPr lang="en-US" sz="2000" spc="-50" dirty="0">
                <a:solidFill>
                  <a:srgbClr val="2A2A2A"/>
                </a:solidFill>
                <a:latin typeface="Calibri"/>
                <a:cs typeface="Calibri"/>
              </a:rPr>
              <a:t>Do you have any input that can better the requirement for the Government</a:t>
            </a:r>
          </a:p>
          <a:p>
            <a:pPr marL="582930" marR="688340" indent="-342900"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582930" algn="l"/>
                <a:tab pos="583565" algn="l"/>
              </a:tabLst>
            </a:pPr>
            <a:r>
              <a:rPr lang="en-US" sz="2000" dirty="0">
                <a:solidFill>
                  <a:srgbClr val="2A2A2A"/>
                </a:solidFill>
                <a:latin typeface="Calibri"/>
                <a:cs typeface="Calibri"/>
              </a:rPr>
              <a:t>Request </a:t>
            </a:r>
            <a:r>
              <a:rPr lang="en-US" sz="2000" b="1" dirty="0">
                <a:solidFill>
                  <a:srgbClr val="2A2A2A"/>
                </a:solidFill>
                <a:latin typeface="Calibri"/>
                <a:cs typeface="Calibri"/>
              </a:rPr>
              <a:t>clarification</a:t>
            </a:r>
            <a:r>
              <a:rPr lang="en-US" sz="2000" dirty="0">
                <a:solidFill>
                  <a:srgbClr val="2A2A2A"/>
                </a:solidFill>
                <a:latin typeface="Calibri"/>
                <a:cs typeface="Calibri"/>
              </a:rPr>
              <a:t> from the agency</a:t>
            </a:r>
          </a:p>
          <a:p>
            <a:pPr marL="1040130" marR="688340" lvl="1" indent="-342900"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582930" algn="l"/>
                <a:tab pos="583565" algn="l"/>
              </a:tabLst>
            </a:pPr>
            <a:r>
              <a:rPr lang="en-US" sz="2000" spc="-10" dirty="0">
                <a:solidFill>
                  <a:srgbClr val="2A2A2A"/>
                </a:solidFill>
                <a:latin typeface="Calibri"/>
                <a:cs typeface="Calibri"/>
              </a:rPr>
              <a:t>If you are a Small Disadvantaged company – should they set it aside for your social economical status</a:t>
            </a:r>
          </a:p>
          <a:p>
            <a:pPr marL="582930" marR="5080" indent="-342900"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582930" algn="l"/>
                <a:tab pos="583565" algn="l"/>
              </a:tabLst>
            </a:pPr>
            <a:r>
              <a:rPr lang="en-US" sz="2000" dirty="0">
                <a:solidFill>
                  <a:srgbClr val="2A2A2A"/>
                </a:solidFill>
                <a:latin typeface="Calibri"/>
                <a:cs typeface="Calibri"/>
              </a:rPr>
              <a:t>Address any </a:t>
            </a:r>
            <a:r>
              <a:rPr lang="en-US" sz="2000" b="1" dirty="0">
                <a:solidFill>
                  <a:srgbClr val="2A2A2A"/>
                </a:solidFill>
                <a:latin typeface="Calibri"/>
                <a:cs typeface="Calibri"/>
              </a:rPr>
              <a:t>assumptions</a:t>
            </a:r>
            <a:r>
              <a:rPr lang="en-US" sz="2000" dirty="0">
                <a:solidFill>
                  <a:srgbClr val="2A2A2A"/>
                </a:solidFill>
                <a:latin typeface="Calibri"/>
                <a:cs typeface="Calibri"/>
              </a:rPr>
              <a:t> based on how the solicitation is written</a:t>
            </a:r>
          </a:p>
          <a:p>
            <a:pPr marL="582930" marR="5080" indent="-342900"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582930" algn="l"/>
                <a:tab pos="583565" algn="l"/>
              </a:tabLst>
            </a:pPr>
            <a:r>
              <a:rPr lang="en-US" sz="2000" dirty="0">
                <a:solidFill>
                  <a:srgbClr val="2A2A2A"/>
                </a:solidFill>
                <a:latin typeface="Calibri"/>
                <a:cs typeface="Calibri"/>
              </a:rPr>
              <a:t>Address all the elements within the </a:t>
            </a:r>
            <a:r>
              <a:rPr lang="en-US" sz="2000" b="1" dirty="0">
                <a:solidFill>
                  <a:srgbClr val="2A2A2A"/>
                </a:solidFill>
                <a:latin typeface="Calibri"/>
                <a:cs typeface="Calibri"/>
              </a:rPr>
              <a:t>evaluation criteria </a:t>
            </a:r>
            <a:r>
              <a:rPr lang="en-US" sz="2000" dirty="0">
                <a:solidFill>
                  <a:srgbClr val="2A2A2A"/>
                </a:solidFill>
                <a:latin typeface="Calibri"/>
                <a:cs typeface="Calibri"/>
              </a:rPr>
              <a:t>(Technical, Past Performance, Pricing, etc...)</a:t>
            </a:r>
          </a:p>
          <a:p>
            <a:pPr marL="582930" marR="5080" indent="-342900"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582930" algn="l"/>
                <a:tab pos="583565" algn="l"/>
              </a:tabLst>
            </a:pPr>
            <a:r>
              <a:rPr lang="en-US" sz="2000" b="1" dirty="0">
                <a:solidFill>
                  <a:srgbClr val="2A2A2A"/>
                </a:solidFill>
                <a:latin typeface="Calibri"/>
                <a:cs typeface="Calibri"/>
              </a:rPr>
              <a:t>Don’t miss the deadline, to provide feedback on the solicitation 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1287B1C-9147-FF4F-6EA9-827B9DE72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BAFDC-492D-CB4D-B02A-4A44B4604C8A}" type="slidenum">
              <a:rPr lang="en-US" smtClean="0">
                <a:solidFill>
                  <a:schemeClr val="tx1"/>
                </a:solidFill>
              </a:rPr>
              <a:t>9</a:t>
            </a:fld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</TotalTime>
  <Words>2034</Words>
  <Application>Microsoft Office PowerPoint</Application>
  <PresentationFormat>On-screen Show (4:3)</PresentationFormat>
  <Paragraphs>207</Paragraphs>
  <Slides>19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-apple-system</vt:lpstr>
      <vt:lpstr>Aptos</vt:lpstr>
      <vt:lpstr>Arial</vt:lpstr>
      <vt:lpstr>Calibri</vt:lpstr>
      <vt:lpstr>Times New Roman</vt:lpstr>
      <vt:lpstr>Wingdings</vt:lpstr>
      <vt:lpstr>Office Theme</vt:lpstr>
      <vt:lpstr>TIPS AND TRICKS FROM A CONTRACTING OFFICER USDA PMO      Aug 2024     </vt:lpstr>
      <vt:lpstr>AGENDA</vt:lpstr>
      <vt:lpstr>USDA FORECAST</vt:lpstr>
      <vt:lpstr>USDA FORECAST CONT.</vt:lpstr>
      <vt:lpstr>USDA VENDOR CAPABILITY  SUBMISSION PORTAL </vt:lpstr>
      <vt:lpstr>USDA VENDOR CAPABILITY  SUBMISSION PORTAL CONT.</vt:lpstr>
      <vt:lpstr>TIPS AND TRICKS</vt:lpstr>
      <vt:lpstr>USDA WANTS TO HEAR  FROM YOU</vt:lpstr>
      <vt:lpstr>SOLICITATION IS OUT WHAT SHOULD YOU DO NEXT</vt:lpstr>
      <vt:lpstr>SUBCONTRACTING OPPORTUNITIES “TEAMIMG” “DAWSON”</vt:lpstr>
      <vt:lpstr>SUBCONTRACTING OPPORTUNITIES “TEAMIMG” “ISN”</vt:lpstr>
      <vt:lpstr>CONGRATULATIONS!!!  YOU WON...</vt:lpstr>
      <vt:lpstr>CONGRATULATIONS!!!  YOU WON...CONT.</vt:lpstr>
      <vt:lpstr>WHAT MATTERS NOW </vt:lpstr>
      <vt:lpstr>WHAT MATTERS NOW CONT.</vt:lpstr>
      <vt:lpstr>WHY IS PERFORMANCE  IMPORTANT? </vt:lpstr>
      <vt:lpstr>WHY IS PERFORMANCE  IMPORTANT? CONT.</vt:lpstr>
      <vt:lpstr>CONTRACTING WITH USDA  QUICK REFERENCE GUIDE </vt:lpstr>
      <vt:lpstr>Questions</vt:lpstr>
    </vt:vector>
  </TitlesOfParts>
  <Company>Rural Development Procurement Management Office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Tips and Tricks From A USDA PMO Contracting Officer - PowerPoint Presentation</dc:title>
  <dc:subject>Tips and Tricks from the USDA PMO - PowerPoint Presentation</dc:subject>
  <dc:creator>Rural Development Procurement Management Office</dc:creator>
  <cp:lastModifiedBy>O'Donnell, Danielle - RD, NY</cp:lastModifiedBy>
  <cp:revision>26</cp:revision>
  <cp:lastPrinted>2024-08-16T14:23:12Z</cp:lastPrinted>
  <dcterms:created xsi:type="dcterms:W3CDTF">2023-05-15T14:13:43Z</dcterms:created>
  <dcterms:modified xsi:type="dcterms:W3CDTF">2024-09-30T11:44:51Z</dcterms:modified>
  <cp:category>PowerPoint training presentation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2022-07-14T00:00:00Z</vt:filetime>
  </property>
  <property fmtid="{D5CDD505-2E9C-101B-9397-08002B2CF9AE}" pid="3" name="Creator">
    <vt:lpwstr>Acrobat PDFMaker 22 for PowerPoint</vt:lpwstr>
  </property>
  <property fmtid="{D5CDD505-2E9C-101B-9397-08002B2CF9AE}" pid="4" name="LastSaved">
    <vt:filetime>2023-05-15T00:00:00Z</vt:filetime>
  </property>
  <property fmtid="{D5CDD505-2E9C-101B-9397-08002B2CF9AE}" pid="5" name="Producer">
    <vt:lpwstr>Adobe PDF Library 22.1.174</vt:lpwstr>
  </property>
</Properties>
</file>