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</p:sldMasterIdLst>
  <p:notesMasterIdLst>
    <p:notesMasterId r:id="rId57"/>
  </p:notesMasterIdLst>
  <p:handoutMasterIdLst>
    <p:handoutMasterId r:id="rId58"/>
  </p:handoutMasterIdLst>
  <p:sldIdLst>
    <p:sldId id="256" r:id="rId5"/>
    <p:sldId id="257" r:id="rId6"/>
    <p:sldId id="258" r:id="rId7"/>
    <p:sldId id="304" r:id="rId8"/>
    <p:sldId id="1654" r:id="rId9"/>
    <p:sldId id="1614" r:id="rId10"/>
    <p:sldId id="315" r:id="rId11"/>
    <p:sldId id="1632" r:id="rId12"/>
    <p:sldId id="1583" r:id="rId13"/>
    <p:sldId id="1599" r:id="rId14"/>
    <p:sldId id="274" r:id="rId15"/>
    <p:sldId id="380" r:id="rId16"/>
    <p:sldId id="259" r:id="rId17"/>
    <p:sldId id="332" r:id="rId18"/>
    <p:sldId id="334" r:id="rId19"/>
    <p:sldId id="335" r:id="rId20"/>
    <p:sldId id="337" r:id="rId21"/>
    <p:sldId id="1641" r:id="rId22"/>
    <p:sldId id="340" r:id="rId23"/>
    <p:sldId id="756" r:id="rId24"/>
    <p:sldId id="348" r:id="rId25"/>
    <p:sldId id="1633" r:id="rId26"/>
    <p:sldId id="1634" r:id="rId27"/>
    <p:sldId id="308" r:id="rId28"/>
    <p:sldId id="1620" r:id="rId29"/>
    <p:sldId id="1628" r:id="rId30"/>
    <p:sldId id="318" r:id="rId31"/>
    <p:sldId id="1598" r:id="rId32"/>
    <p:sldId id="1617" r:id="rId33"/>
    <p:sldId id="1618" r:id="rId34"/>
    <p:sldId id="442" r:id="rId35"/>
    <p:sldId id="383" r:id="rId36"/>
    <p:sldId id="1619" r:id="rId37"/>
    <p:sldId id="1600" r:id="rId38"/>
    <p:sldId id="1621" r:id="rId39"/>
    <p:sldId id="1656" r:id="rId40"/>
    <p:sldId id="1657" r:id="rId41"/>
    <p:sldId id="1638" r:id="rId42"/>
    <p:sldId id="1639" r:id="rId43"/>
    <p:sldId id="1640" r:id="rId44"/>
    <p:sldId id="1658" r:id="rId45"/>
    <p:sldId id="1637" r:id="rId46"/>
    <p:sldId id="366" r:id="rId47"/>
    <p:sldId id="324" r:id="rId48"/>
    <p:sldId id="1595" r:id="rId49"/>
    <p:sldId id="757" r:id="rId50"/>
    <p:sldId id="342" r:id="rId51"/>
    <p:sldId id="1593" r:id="rId52"/>
    <p:sldId id="1594" r:id="rId53"/>
    <p:sldId id="372" r:id="rId54"/>
    <p:sldId id="357" r:id="rId55"/>
    <p:sldId id="267" r:id="rId5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B3DAB72-09AB-6692-1051-9BF05340F104}" name="Birmingham, Andrea - RD, TX" initials="AB" userId="S::andrea.birmingham@usda.gov::95b6100f-d6f9-4451-91ee-050940bf34a3" providerId="AD"/>
  <p188:author id="{08C59180-240B-4670-8AD4-5DB8F5DE441F}" name="Jill Lordan" initials="JL" userId="S::jlordan@neighborgoodpartners.org::2d2fd410-6309-43ec-a151-f8a32db16d75" providerId="AD"/>
  <p188:author id="{504520BE-8938-66F0-EA5A-CED8185ABEF3}" name="Hively, Andria - RD, WA" initials="AH" userId="S::andria.hively@usda.gov::9bf59693-db8f-4132-9682-5a1e5e076de9" providerId="AD"/>
  <p188:author id="{0AA930CB-065B-2CC3-049C-96D9609CAF7C}" name="andria.hively@usda.gov" initials="an" userId="S::urn:spo:guest#andria.hively@usda.gov::" providerId="AD"/>
  <p188:author id="{D98FD4D0-B61C-C546-7688-EF78442DAA12}" name="Pam Price" initials="PP" userId="S::pam.price@liftca.org::65d94edb-0e5e-4655-95e6-840c9f5c1a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326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30DF5-8EC7-42D5-8254-5C3C821FF4DF}" v="41" dt="2026-04-08T19:03:49.773"/>
  </p1510:revLst>
</p1510:revInfo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022EC-CCF2-446F-8DC3-932008047634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48E133F-27F7-4FB8-9605-E9875D70A5DC}">
      <dgm:prSet/>
      <dgm:spPr/>
      <dgm:t>
        <a:bodyPr/>
        <a:lstStyle/>
        <a:p>
          <a:r>
            <a:rPr lang="en-US" b="1" baseline="0"/>
            <a:t>New Construction</a:t>
          </a:r>
          <a:endParaRPr lang="en-US"/>
        </a:p>
      </dgm:t>
    </dgm:pt>
    <dgm:pt modelId="{056B4A0A-2BE7-493D-915C-1BDBD93FCABF}" type="parTrans" cxnId="{47B9A0DB-F275-4FB5-B9A6-4387B88BB47C}">
      <dgm:prSet/>
      <dgm:spPr/>
      <dgm:t>
        <a:bodyPr/>
        <a:lstStyle/>
        <a:p>
          <a:endParaRPr lang="en-US"/>
        </a:p>
      </dgm:t>
    </dgm:pt>
    <dgm:pt modelId="{CDC5F1F4-2E57-437C-8F78-34C6BD7B3981}" type="sibTrans" cxnId="{47B9A0DB-F275-4FB5-B9A6-4387B88BB47C}">
      <dgm:prSet/>
      <dgm:spPr/>
      <dgm:t>
        <a:bodyPr/>
        <a:lstStyle/>
        <a:p>
          <a:endParaRPr lang="en-US"/>
        </a:p>
      </dgm:t>
    </dgm:pt>
    <dgm:pt modelId="{2F322B25-0B01-41CA-A9C5-F9253FAE844E}">
      <dgm:prSet/>
      <dgm:spPr/>
      <dgm:t>
        <a:bodyPr/>
        <a:lstStyle/>
        <a:p>
          <a:r>
            <a:rPr lang="en-US" b="1" baseline="0"/>
            <a:t>Rehab</a:t>
          </a:r>
          <a:endParaRPr lang="en-US"/>
        </a:p>
      </dgm:t>
    </dgm:pt>
    <dgm:pt modelId="{362383C8-F0D6-4DAF-A236-A6603BF75D8F}" type="parTrans" cxnId="{3A52AF7C-5B3E-4F16-ADF5-194078C47E41}">
      <dgm:prSet/>
      <dgm:spPr/>
      <dgm:t>
        <a:bodyPr/>
        <a:lstStyle/>
        <a:p>
          <a:endParaRPr lang="en-US"/>
        </a:p>
      </dgm:t>
    </dgm:pt>
    <dgm:pt modelId="{AC7894E6-A294-4E42-9887-E9C805C493CA}" type="sibTrans" cxnId="{3A52AF7C-5B3E-4F16-ADF5-194078C47E41}">
      <dgm:prSet/>
      <dgm:spPr/>
      <dgm:t>
        <a:bodyPr/>
        <a:lstStyle/>
        <a:p>
          <a:endParaRPr lang="en-US"/>
        </a:p>
      </dgm:t>
    </dgm:pt>
    <dgm:pt modelId="{34044884-382D-4419-A705-4CF81C1ACB7E}">
      <dgm:prSet/>
      <dgm:spPr/>
      <dgm:t>
        <a:bodyPr/>
        <a:lstStyle/>
        <a:p>
          <a:r>
            <a:rPr lang="en-US" b="1" baseline="0"/>
            <a:t>Acquisition Rehab</a:t>
          </a:r>
          <a:endParaRPr lang="en-US"/>
        </a:p>
      </dgm:t>
    </dgm:pt>
    <dgm:pt modelId="{AEC0E2DF-255B-4507-8D93-37F33010AFC7}" type="parTrans" cxnId="{F1102E97-CCB7-4FFA-A423-040E383E9962}">
      <dgm:prSet/>
      <dgm:spPr/>
      <dgm:t>
        <a:bodyPr/>
        <a:lstStyle/>
        <a:p>
          <a:endParaRPr lang="en-US"/>
        </a:p>
      </dgm:t>
    </dgm:pt>
    <dgm:pt modelId="{34752CFC-0F82-483B-AACE-328094D7FFC0}" type="sibTrans" cxnId="{F1102E97-CCB7-4FFA-A423-040E383E9962}">
      <dgm:prSet/>
      <dgm:spPr/>
      <dgm:t>
        <a:bodyPr/>
        <a:lstStyle/>
        <a:p>
          <a:endParaRPr lang="en-US"/>
        </a:p>
      </dgm:t>
    </dgm:pt>
    <dgm:pt modelId="{4FD091E7-FB83-4692-B4CD-C015BCA87F2A}">
      <dgm:prSet/>
      <dgm:spPr/>
      <dgm:t>
        <a:bodyPr/>
        <a:lstStyle/>
        <a:p>
          <a:r>
            <a:rPr lang="en-US" b="1" baseline="0"/>
            <a:t>Owner-Occupied Rehab</a:t>
          </a:r>
          <a:endParaRPr lang="en-US"/>
        </a:p>
      </dgm:t>
    </dgm:pt>
    <dgm:pt modelId="{4DB37F0B-BEBB-409E-AE7E-16BD130D7518}" type="parTrans" cxnId="{18349C46-F4E2-4D44-BD3C-DFEDF7A85181}">
      <dgm:prSet/>
      <dgm:spPr/>
      <dgm:t>
        <a:bodyPr/>
        <a:lstStyle/>
        <a:p>
          <a:endParaRPr lang="en-US"/>
        </a:p>
      </dgm:t>
    </dgm:pt>
    <dgm:pt modelId="{E55E9F56-1419-4F09-BFA1-0932DFDBC73F}" type="sibTrans" cxnId="{18349C46-F4E2-4D44-BD3C-DFEDF7A85181}">
      <dgm:prSet/>
      <dgm:spPr/>
      <dgm:t>
        <a:bodyPr/>
        <a:lstStyle/>
        <a:p>
          <a:endParaRPr lang="en-US"/>
        </a:p>
      </dgm:t>
    </dgm:pt>
    <dgm:pt modelId="{7CE6A99D-30B8-40EA-9FC4-7750D7AEDEDF}" type="pres">
      <dgm:prSet presAssocID="{0EB022EC-CCF2-446F-8DC3-932008047634}" presName="linear" presStyleCnt="0">
        <dgm:presLayoutVars>
          <dgm:animLvl val="lvl"/>
          <dgm:resizeHandles val="exact"/>
        </dgm:presLayoutVars>
      </dgm:prSet>
      <dgm:spPr/>
    </dgm:pt>
    <dgm:pt modelId="{DDC4EDB4-78B8-4636-8743-6E8238EACF17}" type="pres">
      <dgm:prSet presAssocID="{B48E133F-27F7-4FB8-9605-E9875D70A5D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E799898-261C-425A-8D19-1620CF039354}" type="pres">
      <dgm:prSet presAssocID="{CDC5F1F4-2E57-437C-8F78-34C6BD7B3981}" presName="spacer" presStyleCnt="0"/>
      <dgm:spPr/>
    </dgm:pt>
    <dgm:pt modelId="{E97C1E74-0FC0-4080-9AAA-A71197B02003}" type="pres">
      <dgm:prSet presAssocID="{2F322B25-0B01-41CA-A9C5-F9253FAE844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AB1587-8606-4A48-9530-7AD3F7964CDD}" type="pres">
      <dgm:prSet presAssocID="{2F322B25-0B01-41CA-A9C5-F9253FAE844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8A4523B-4663-4298-BC21-D3DE0EF7291F}" type="presOf" srcId="{B48E133F-27F7-4FB8-9605-E9875D70A5DC}" destId="{DDC4EDB4-78B8-4636-8743-6E8238EACF17}" srcOrd="0" destOrd="0" presId="urn:microsoft.com/office/officeart/2005/8/layout/vList2"/>
    <dgm:cxn modelId="{91F26F60-9FB4-4CA8-BC00-5A5C7DA8A18B}" type="presOf" srcId="{0EB022EC-CCF2-446F-8DC3-932008047634}" destId="{7CE6A99D-30B8-40EA-9FC4-7750D7AEDEDF}" srcOrd="0" destOrd="0" presId="urn:microsoft.com/office/officeart/2005/8/layout/vList2"/>
    <dgm:cxn modelId="{3A3B5662-45FC-412A-8812-B7E9A23D5413}" type="presOf" srcId="{2F322B25-0B01-41CA-A9C5-F9253FAE844E}" destId="{E97C1E74-0FC0-4080-9AAA-A71197B02003}" srcOrd="0" destOrd="0" presId="urn:microsoft.com/office/officeart/2005/8/layout/vList2"/>
    <dgm:cxn modelId="{18349C46-F4E2-4D44-BD3C-DFEDF7A85181}" srcId="{2F322B25-0B01-41CA-A9C5-F9253FAE844E}" destId="{4FD091E7-FB83-4692-B4CD-C015BCA87F2A}" srcOrd="1" destOrd="0" parTransId="{4DB37F0B-BEBB-409E-AE7E-16BD130D7518}" sibTransId="{E55E9F56-1419-4F09-BFA1-0932DFDBC73F}"/>
    <dgm:cxn modelId="{D373CF79-D128-426F-B5E7-A54CAF8B2992}" type="presOf" srcId="{34044884-382D-4419-A705-4CF81C1ACB7E}" destId="{22AB1587-8606-4A48-9530-7AD3F7964CDD}" srcOrd="0" destOrd="0" presId="urn:microsoft.com/office/officeart/2005/8/layout/vList2"/>
    <dgm:cxn modelId="{3A52AF7C-5B3E-4F16-ADF5-194078C47E41}" srcId="{0EB022EC-CCF2-446F-8DC3-932008047634}" destId="{2F322B25-0B01-41CA-A9C5-F9253FAE844E}" srcOrd="1" destOrd="0" parTransId="{362383C8-F0D6-4DAF-A236-A6603BF75D8F}" sibTransId="{AC7894E6-A294-4E42-9887-E9C805C493CA}"/>
    <dgm:cxn modelId="{F1102E97-CCB7-4FFA-A423-040E383E9962}" srcId="{2F322B25-0B01-41CA-A9C5-F9253FAE844E}" destId="{34044884-382D-4419-A705-4CF81C1ACB7E}" srcOrd="0" destOrd="0" parTransId="{AEC0E2DF-255B-4507-8D93-37F33010AFC7}" sibTransId="{34752CFC-0F82-483B-AACE-328094D7FFC0}"/>
    <dgm:cxn modelId="{7F2D67CB-0A76-4371-9415-F994B69C2146}" type="presOf" srcId="{4FD091E7-FB83-4692-B4CD-C015BCA87F2A}" destId="{22AB1587-8606-4A48-9530-7AD3F7964CDD}" srcOrd="0" destOrd="1" presId="urn:microsoft.com/office/officeart/2005/8/layout/vList2"/>
    <dgm:cxn modelId="{47B9A0DB-F275-4FB5-B9A6-4387B88BB47C}" srcId="{0EB022EC-CCF2-446F-8DC3-932008047634}" destId="{B48E133F-27F7-4FB8-9605-E9875D70A5DC}" srcOrd="0" destOrd="0" parTransId="{056B4A0A-2BE7-493D-915C-1BDBD93FCABF}" sibTransId="{CDC5F1F4-2E57-437C-8F78-34C6BD7B3981}"/>
    <dgm:cxn modelId="{50FC6FF1-1CC3-4DF8-A36D-4551BAED1565}" type="presParOf" srcId="{7CE6A99D-30B8-40EA-9FC4-7750D7AEDEDF}" destId="{DDC4EDB4-78B8-4636-8743-6E8238EACF17}" srcOrd="0" destOrd="0" presId="urn:microsoft.com/office/officeart/2005/8/layout/vList2"/>
    <dgm:cxn modelId="{96808244-06EB-4F92-B8AC-43835FC35E1F}" type="presParOf" srcId="{7CE6A99D-30B8-40EA-9FC4-7750D7AEDEDF}" destId="{CE799898-261C-425A-8D19-1620CF039354}" srcOrd="1" destOrd="0" presId="urn:microsoft.com/office/officeart/2005/8/layout/vList2"/>
    <dgm:cxn modelId="{7B2D7CD9-406D-42A6-BD7F-62AEEBD7AA7F}" type="presParOf" srcId="{7CE6A99D-30B8-40EA-9FC4-7750D7AEDEDF}" destId="{E97C1E74-0FC0-4080-9AAA-A71197B02003}" srcOrd="2" destOrd="0" presId="urn:microsoft.com/office/officeart/2005/8/layout/vList2"/>
    <dgm:cxn modelId="{588BFB8B-C30A-494D-99E8-05B680A603DA}" type="presParOf" srcId="{7CE6A99D-30B8-40EA-9FC4-7750D7AEDEDF}" destId="{22AB1587-8606-4A48-9530-7AD3F7964CD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02669B-4C8D-473D-B6E4-A65F7C8161A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CF2D1B0-EFE1-4FEE-8C37-EA0CD387A814}">
      <dgm:prSet/>
      <dgm:spPr/>
      <dgm:t>
        <a:bodyPr/>
        <a:lstStyle/>
        <a:p>
          <a:pPr>
            <a:defRPr b="1"/>
          </a:pPr>
          <a:r>
            <a:rPr lang="en-US"/>
            <a:t>Authorized expenses:</a:t>
          </a:r>
        </a:p>
      </dgm:t>
    </dgm:pt>
    <dgm:pt modelId="{0E7CF6EE-8FD0-4749-9454-EFBC4FE2304F}" type="parTrans" cxnId="{E262E95B-B1B7-4768-ABFF-72658DB7DD46}">
      <dgm:prSet/>
      <dgm:spPr/>
      <dgm:t>
        <a:bodyPr/>
        <a:lstStyle/>
        <a:p>
          <a:endParaRPr lang="en-US"/>
        </a:p>
      </dgm:t>
    </dgm:pt>
    <dgm:pt modelId="{A4F107CF-5E1C-4DE0-BF9B-1F3EA220758C}" type="sibTrans" cxnId="{E262E95B-B1B7-4768-ABFF-72658DB7DD46}">
      <dgm:prSet/>
      <dgm:spPr/>
      <dgm:t>
        <a:bodyPr/>
        <a:lstStyle/>
        <a:p>
          <a:endParaRPr lang="en-US"/>
        </a:p>
      </dgm:t>
    </dgm:pt>
    <dgm:pt modelId="{383E6175-EA1C-49FC-B9D3-8F48C0C27296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Personnel salaries</a:t>
          </a:r>
        </a:p>
      </dgm:t>
    </dgm:pt>
    <dgm:pt modelId="{F03CF212-9C17-49B1-A935-07BB5FCE22EA}" type="parTrans" cxnId="{B15C3B4D-D969-431F-A030-C0170E77B21B}">
      <dgm:prSet/>
      <dgm:spPr/>
      <dgm:t>
        <a:bodyPr/>
        <a:lstStyle/>
        <a:p>
          <a:endParaRPr lang="en-US"/>
        </a:p>
      </dgm:t>
    </dgm:pt>
    <dgm:pt modelId="{0E51EA3B-602F-4EF1-A922-AB9930A8256F}" type="sibTrans" cxnId="{B15C3B4D-D969-431F-A030-C0170E77B21B}">
      <dgm:prSet/>
      <dgm:spPr/>
      <dgm:t>
        <a:bodyPr/>
        <a:lstStyle/>
        <a:p>
          <a:endParaRPr lang="en-US"/>
        </a:p>
      </dgm:t>
    </dgm:pt>
    <dgm:pt modelId="{03E6A96B-DE86-41B7-B79A-E22B120707E9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office expenses and supplies</a:t>
          </a:r>
        </a:p>
      </dgm:t>
    </dgm:pt>
    <dgm:pt modelId="{2C1AA2AF-3598-4D8C-9F55-B7B0321A352B}" type="parTrans" cxnId="{68A5518E-FF1A-4C0A-95C4-2EDBEC199CDF}">
      <dgm:prSet/>
      <dgm:spPr/>
      <dgm:t>
        <a:bodyPr/>
        <a:lstStyle/>
        <a:p>
          <a:endParaRPr lang="en-US"/>
        </a:p>
      </dgm:t>
    </dgm:pt>
    <dgm:pt modelId="{E050C93C-0E04-48BF-AEE0-3AA94113CD3C}" type="sibTrans" cxnId="{68A5518E-FF1A-4C0A-95C4-2EDBEC199CDF}">
      <dgm:prSet/>
      <dgm:spPr/>
      <dgm:t>
        <a:bodyPr/>
        <a:lstStyle/>
        <a:p>
          <a:endParaRPr lang="en-US"/>
        </a:p>
      </dgm:t>
    </dgm:pt>
    <dgm:pt modelId="{723FC344-349F-4FF1-BCE5-FB6BF633BE01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Employment benefit costs</a:t>
          </a:r>
        </a:p>
      </dgm:t>
    </dgm:pt>
    <dgm:pt modelId="{0FBADD07-333E-4A0D-9A79-80BF138806EA}" type="parTrans" cxnId="{FC5DB808-0FF8-4900-A081-E78AFEFFAB9A}">
      <dgm:prSet/>
      <dgm:spPr/>
      <dgm:t>
        <a:bodyPr/>
        <a:lstStyle/>
        <a:p>
          <a:endParaRPr lang="en-US"/>
        </a:p>
      </dgm:t>
    </dgm:pt>
    <dgm:pt modelId="{C7F68210-D1AC-4499-89E4-802E17B0D299}" type="sibTrans" cxnId="{FC5DB808-0FF8-4900-A081-E78AFEFFAB9A}">
      <dgm:prSet/>
      <dgm:spPr/>
      <dgm:t>
        <a:bodyPr/>
        <a:lstStyle/>
        <a:p>
          <a:endParaRPr lang="en-US"/>
        </a:p>
      </dgm:t>
    </dgm:pt>
    <dgm:pt modelId="{35AA161D-0C92-4CF2-ACFB-5A1A509CF4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Purchase or lease of power tools</a:t>
          </a:r>
        </a:p>
      </dgm:t>
    </dgm:pt>
    <dgm:pt modelId="{61305D39-73F5-46ED-9EF5-B3F8FFE5D300}" type="parTrans" cxnId="{E953385A-CAB0-430B-A19C-DC21495E1EF8}">
      <dgm:prSet/>
      <dgm:spPr/>
      <dgm:t>
        <a:bodyPr/>
        <a:lstStyle/>
        <a:p>
          <a:endParaRPr lang="en-US"/>
        </a:p>
      </dgm:t>
    </dgm:pt>
    <dgm:pt modelId="{EB86A9DE-E491-4EE6-8270-C78253CDBCA9}" type="sibTrans" cxnId="{E953385A-CAB0-430B-A19C-DC21495E1EF8}">
      <dgm:prSet/>
      <dgm:spPr/>
      <dgm:t>
        <a:bodyPr/>
        <a:lstStyle/>
        <a:p>
          <a:endParaRPr lang="en-US"/>
        </a:p>
      </dgm:t>
    </dgm:pt>
    <dgm:pt modelId="{B80762F9-144E-46E3-86B8-C88EE0D2EF0A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Insurance</a:t>
          </a:r>
        </a:p>
      </dgm:t>
    </dgm:pt>
    <dgm:pt modelId="{C0241A03-CD45-4FC4-B75C-808A5FC1E0AE}" type="parTrans" cxnId="{F6DE0561-90EE-49A0-A0C3-EDEEFDF0436C}">
      <dgm:prSet/>
      <dgm:spPr/>
      <dgm:t>
        <a:bodyPr/>
        <a:lstStyle/>
        <a:p>
          <a:endParaRPr lang="en-US"/>
        </a:p>
      </dgm:t>
    </dgm:pt>
    <dgm:pt modelId="{C9A25E1C-56CF-4348-A1E0-6DBFAE1FEACE}" type="sibTrans" cxnId="{F6DE0561-90EE-49A0-A0C3-EDEEFDF0436C}">
      <dgm:prSet/>
      <dgm:spPr/>
      <dgm:t>
        <a:bodyPr/>
        <a:lstStyle/>
        <a:p>
          <a:endParaRPr lang="en-US"/>
        </a:p>
      </dgm:t>
    </dgm:pt>
    <dgm:pt modelId="{C51140A2-1E16-43D6-8BAA-F3F2E3297528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Reasonable fees for training</a:t>
          </a:r>
        </a:p>
      </dgm:t>
    </dgm:pt>
    <dgm:pt modelId="{A090C82F-698A-4B7A-B400-AB0D1AA2B04D}" type="parTrans" cxnId="{DB2A3DFA-532C-4DDD-A104-9529EEF4C9A5}">
      <dgm:prSet/>
      <dgm:spPr/>
      <dgm:t>
        <a:bodyPr/>
        <a:lstStyle/>
        <a:p>
          <a:endParaRPr lang="en-US"/>
        </a:p>
      </dgm:t>
    </dgm:pt>
    <dgm:pt modelId="{C0100E15-57AD-40D8-BA29-D7C99FF716F1}" type="sibTrans" cxnId="{DB2A3DFA-532C-4DDD-A104-9529EEF4C9A5}">
      <dgm:prSet/>
      <dgm:spPr/>
      <dgm:t>
        <a:bodyPr/>
        <a:lstStyle/>
        <a:p>
          <a:endParaRPr lang="en-US"/>
        </a:p>
      </dgm:t>
    </dgm:pt>
    <dgm:pt modelId="{4C55651A-1395-4A96-803D-54568699376B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Consultant and legal fees </a:t>
          </a:r>
        </a:p>
      </dgm:t>
    </dgm:pt>
    <dgm:pt modelId="{7DBB741B-B58E-48CE-B6AE-052DFA4DD7D1}" type="parTrans" cxnId="{F6B5D186-C1F9-4952-950C-6F37507A5210}">
      <dgm:prSet/>
      <dgm:spPr/>
      <dgm:t>
        <a:bodyPr/>
        <a:lstStyle/>
        <a:p>
          <a:endParaRPr lang="en-US"/>
        </a:p>
      </dgm:t>
    </dgm:pt>
    <dgm:pt modelId="{D7641BD9-1286-42A9-8F95-885A9B87971A}" type="sibTrans" cxnId="{F6B5D186-C1F9-4952-950C-6F37507A5210}">
      <dgm:prSet/>
      <dgm:spPr/>
      <dgm:t>
        <a:bodyPr/>
        <a:lstStyle/>
        <a:p>
          <a:endParaRPr lang="en-US"/>
        </a:p>
      </dgm:t>
    </dgm:pt>
    <dgm:pt modelId="{155776E1-3047-4E2C-8100-0A4D83DB9E52}">
      <dgm:prSet/>
      <dgm:spPr/>
      <dgm:t>
        <a:bodyPr/>
        <a:lstStyle/>
        <a:p>
          <a:pPr>
            <a:spcAft>
              <a:spcPts val="600"/>
            </a:spcAft>
          </a:pPr>
          <a:r>
            <a:rPr lang="en-US"/>
            <a:t>Annual audits</a:t>
          </a:r>
        </a:p>
      </dgm:t>
    </dgm:pt>
    <dgm:pt modelId="{44EB5F89-44E1-49CD-9C93-EA87588FB2E6}" type="parTrans" cxnId="{E26FC48B-6A33-4FA3-911A-50B8B02B97EC}">
      <dgm:prSet/>
      <dgm:spPr/>
      <dgm:t>
        <a:bodyPr/>
        <a:lstStyle/>
        <a:p>
          <a:endParaRPr lang="en-US"/>
        </a:p>
      </dgm:t>
    </dgm:pt>
    <dgm:pt modelId="{673E4F5C-3DEA-4E7A-99E6-09A7A55D7688}" type="sibTrans" cxnId="{E26FC48B-6A33-4FA3-911A-50B8B02B97EC}">
      <dgm:prSet/>
      <dgm:spPr/>
      <dgm:t>
        <a:bodyPr/>
        <a:lstStyle/>
        <a:p>
          <a:endParaRPr lang="en-US"/>
        </a:p>
      </dgm:t>
    </dgm:pt>
    <dgm:pt modelId="{7D4A6131-A5C7-4925-A7DF-6989652042CB}">
      <dgm:prSet/>
      <dgm:spPr/>
      <dgm:t>
        <a:bodyPr/>
        <a:lstStyle/>
        <a:p>
          <a:pPr>
            <a:defRPr b="1"/>
          </a:pPr>
          <a:r>
            <a:rPr lang="en-US"/>
            <a:t>Prohibited use of funds:</a:t>
          </a:r>
        </a:p>
      </dgm:t>
    </dgm:pt>
    <dgm:pt modelId="{C82BD39A-EE26-4083-8014-259BDC6B81A2}" type="parTrans" cxnId="{AC0EF062-A3FC-4AFD-8662-FC751CC7463A}">
      <dgm:prSet/>
      <dgm:spPr/>
      <dgm:t>
        <a:bodyPr/>
        <a:lstStyle/>
        <a:p>
          <a:endParaRPr lang="en-US"/>
        </a:p>
      </dgm:t>
    </dgm:pt>
    <dgm:pt modelId="{C4352296-8AFB-4E95-8144-0741FC499713}" type="sibTrans" cxnId="{AC0EF062-A3FC-4AFD-8662-FC751CC7463A}">
      <dgm:prSet/>
      <dgm:spPr/>
      <dgm:t>
        <a:bodyPr/>
        <a:lstStyle/>
        <a:p>
          <a:endParaRPr lang="en-US"/>
        </a:p>
      </dgm:t>
    </dgm:pt>
    <dgm:pt modelId="{6134DAEF-E7B1-4D94-BF43-BD253E98CE9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for labor on the houses</a:t>
          </a:r>
        </a:p>
      </dgm:t>
    </dgm:pt>
    <dgm:pt modelId="{1E26DF42-218F-426D-96FD-54FAA1093AF9}" type="parTrans" cxnId="{FB40C2DC-2641-4500-A353-12F5208B7460}">
      <dgm:prSet/>
      <dgm:spPr/>
      <dgm:t>
        <a:bodyPr/>
        <a:lstStyle/>
        <a:p>
          <a:endParaRPr lang="en-US"/>
        </a:p>
      </dgm:t>
    </dgm:pt>
    <dgm:pt modelId="{5B9312FE-E18A-42A4-99D2-A8BBD8AF4C02}" type="sibTrans" cxnId="{FB40C2DC-2641-4500-A353-12F5208B7460}">
      <dgm:prSet/>
      <dgm:spPr/>
      <dgm:t>
        <a:bodyPr/>
        <a:lstStyle/>
        <a:p>
          <a:endParaRPr lang="en-US"/>
        </a:p>
      </dgm:t>
    </dgm:pt>
    <dgm:pt modelId="{7034BF41-45FB-4965-8C11-1F9FF8E0CBF5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Purchasing real estate or building materials for the families</a:t>
          </a:r>
        </a:p>
      </dgm:t>
    </dgm:pt>
    <dgm:pt modelId="{81700D46-3393-4CC9-99D9-F2034701101E}" type="parTrans" cxnId="{2305A468-9407-439E-B72B-900533DDAFA8}">
      <dgm:prSet/>
      <dgm:spPr/>
      <dgm:t>
        <a:bodyPr/>
        <a:lstStyle/>
        <a:p>
          <a:endParaRPr lang="en-US"/>
        </a:p>
      </dgm:t>
    </dgm:pt>
    <dgm:pt modelId="{C07B9C62-C1BF-4C50-BAA7-E442106B37CF}" type="sibTrans" cxnId="{2305A468-9407-439E-B72B-900533DDAFA8}">
      <dgm:prSet/>
      <dgm:spPr/>
      <dgm:t>
        <a:bodyPr/>
        <a:lstStyle/>
        <a:p>
          <a:endParaRPr lang="en-US"/>
        </a:p>
      </dgm:t>
    </dgm:pt>
    <dgm:pt modelId="{11F88D46-C289-4D04-A7EB-BE8320A62FCF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Paying any debts, expenses or costs to the participants</a:t>
          </a:r>
        </a:p>
      </dgm:t>
    </dgm:pt>
    <dgm:pt modelId="{CE356C8E-27C1-4336-A6D3-3207A981190A}" type="parTrans" cxnId="{38A4CBB4-9C5E-47DA-BD7B-99B8B050660F}">
      <dgm:prSet/>
      <dgm:spPr/>
      <dgm:t>
        <a:bodyPr/>
        <a:lstStyle/>
        <a:p>
          <a:endParaRPr lang="en-US"/>
        </a:p>
      </dgm:t>
    </dgm:pt>
    <dgm:pt modelId="{7BFD4099-4A4B-4728-9A0C-74EBFE3887D7}" type="sibTrans" cxnId="{38A4CBB4-9C5E-47DA-BD7B-99B8B050660F}">
      <dgm:prSet/>
      <dgm:spPr/>
      <dgm:t>
        <a:bodyPr/>
        <a:lstStyle/>
        <a:p>
          <a:endParaRPr lang="en-US"/>
        </a:p>
      </dgm:t>
    </dgm:pt>
    <dgm:pt modelId="{94B8A1C3-1BA3-46FC-8807-37547BAD4D96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/>
            <a:t>Any lobbying activities prohibited in 2CFR 200 Subpart F</a:t>
          </a:r>
        </a:p>
      </dgm:t>
    </dgm:pt>
    <dgm:pt modelId="{5A752C61-B0EC-4239-928C-66024247BD3C}" type="parTrans" cxnId="{DFFB4A47-717B-4092-BBA9-0F580B15E4EE}">
      <dgm:prSet/>
      <dgm:spPr/>
      <dgm:t>
        <a:bodyPr/>
        <a:lstStyle/>
        <a:p>
          <a:endParaRPr lang="en-US"/>
        </a:p>
      </dgm:t>
    </dgm:pt>
    <dgm:pt modelId="{FBA9E4EE-18ED-463E-B361-F5C1C1AEAA89}" type="sibTrans" cxnId="{DFFB4A47-717B-4092-BBA9-0F580B15E4EE}">
      <dgm:prSet/>
      <dgm:spPr/>
      <dgm:t>
        <a:bodyPr/>
        <a:lstStyle/>
        <a:p>
          <a:endParaRPr lang="en-US"/>
        </a:p>
      </dgm:t>
    </dgm:pt>
    <dgm:pt modelId="{C8DC6189-5A13-4589-94B5-74B60D859C1D}" type="pres">
      <dgm:prSet presAssocID="{C502669B-4C8D-473D-B6E4-A65F7C8161A7}" presName="root" presStyleCnt="0">
        <dgm:presLayoutVars>
          <dgm:dir/>
          <dgm:resizeHandles val="exact"/>
        </dgm:presLayoutVars>
      </dgm:prSet>
      <dgm:spPr/>
    </dgm:pt>
    <dgm:pt modelId="{2ABD110C-0215-44FB-BC25-13D9C757D915}" type="pres">
      <dgm:prSet presAssocID="{8CF2D1B0-EFE1-4FEE-8C37-EA0CD387A814}" presName="compNode" presStyleCnt="0"/>
      <dgm:spPr/>
    </dgm:pt>
    <dgm:pt modelId="{28A048ED-471D-49AA-AF85-13F9518ABAA6}" type="pres">
      <dgm:prSet presAssocID="{8CF2D1B0-EFE1-4FEE-8C37-EA0CD387A814}" presName="iconRect" presStyleLbl="node1" presStyleIdx="0" presStyleCnt="2" custLinFactNeighborX="3913" custLinFactNeighborY="-8057"/>
      <dgm:spPr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CD6D327-C43E-41AE-81A3-B323DC3B4CBD}" type="pres">
      <dgm:prSet presAssocID="{8CF2D1B0-EFE1-4FEE-8C37-EA0CD387A814}" presName="iconSpace" presStyleCnt="0"/>
      <dgm:spPr/>
    </dgm:pt>
    <dgm:pt modelId="{A40B2EA0-D13D-4047-BEF1-7CB4E801AB4C}" type="pres">
      <dgm:prSet presAssocID="{8CF2D1B0-EFE1-4FEE-8C37-EA0CD387A814}" presName="parTx" presStyleLbl="revTx" presStyleIdx="0" presStyleCnt="4" custLinFactNeighborX="214" custLinFactNeighborY="-70064">
        <dgm:presLayoutVars>
          <dgm:chMax val="0"/>
          <dgm:chPref val="0"/>
        </dgm:presLayoutVars>
      </dgm:prSet>
      <dgm:spPr/>
    </dgm:pt>
    <dgm:pt modelId="{5D0821D4-1B6C-425B-BC28-B9887D378493}" type="pres">
      <dgm:prSet presAssocID="{8CF2D1B0-EFE1-4FEE-8C37-EA0CD387A814}" presName="txSpace" presStyleCnt="0"/>
      <dgm:spPr/>
    </dgm:pt>
    <dgm:pt modelId="{DA405956-0857-42CF-984D-48563FE75D39}" type="pres">
      <dgm:prSet presAssocID="{8CF2D1B0-EFE1-4FEE-8C37-EA0CD387A814}" presName="desTx" presStyleLbl="revTx" presStyleIdx="1" presStyleCnt="4" custLinFactNeighborX="-214" custLinFactNeighborY="-15616">
        <dgm:presLayoutVars/>
      </dgm:prSet>
      <dgm:spPr/>
    </dgm:pt>
    <dgm:pt modelId="{2A2FB4FE-25DC-43B4-B182-0CCD3138B58A}" type="pres">
      <dgm:prSet presAssocID="{A4F107CF-5E1C-4DE0-BF9B-1F3EA220758C}" presName="sibTrans" presStyleCnt="0"/>
      <dgm:spPr/>
    </dgm:pt>
    <dgm:pt modelId="{B95DD2C9-CD0B-4E52-A80E-B2749A362A92}" type="pres">
      <dgm:prSet presAssocID="{7D4A6131-A5C7-4925-A7DF-6989652042CB}" presName="compNode" presStyleCnt="0"/>
      <dgm:spPr/>
    </dgm:pt>
    <dgm:pt modelId="{09F25955-9275-446F-8732-A87EC52C79BA}" type="pres">
      <dgm:prSet presAssocID="{7D4A6131-A5C7-4925-A7DF-6989652042CB}" presName="iconRect" presStyleLbl="node1" presStyleIdx="1" presStyleCnt="2" custLinFactNeighborX="-18974" custLinFactNeighborY="5778"/>
      <dgm:spPr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rossed with solid fill"/>
        </a:ext>
      </dgm:extLst>
    </dgm:pt>
    <dgm:pt modelId="{C2CDB70D-1C42-4B68-8C51-D50F3F7D9162}" type="pres">
      <dgm:prSet presAssocID="{7D4A6131-A5C7-4925-A7DF-6989652042CB}" presName="iconSpace" presStyleCnt="0"/>
      <dgm:spPr/>
    </dgm:pt>
    <dgm:pt modelId="{3A4BD2F1-0B05-4F55-8B2F-EBB4C8AA7C6A}" type="pres">
      <dgm:prSet presAssocID="{7D4A6131-A5C7-4925-A7DF-6989652042CB}" presName="parTx" presStyleLbl="revTx" presStyleIdx="2" presStyleCnt="4" custLinFactNeighborX="437" custLinFactNeighborY="-42282">
        <dgm:presLayoutVars>
          <dgm:chMax val="0"/>
          <dgm:chPref val="0"/>
        </dgm:presLayoutVars>
      </dgm:prSet>
      <dgm:spPr/>
    </dgm:pt>
    <dgm:pt modelId="{84A8D535-044A-4B40-87D0-45431D549130}" type="pres">
      <dgm:prSet presAssocID="{7D4A6131-A5C7-4925-A7DF-6989652042CB}" presName="txSpace" presStyleCnt="0"/>
      <dgm:spPr/>
    </dgm:pt>
    <dgm:pt modelId="{1F7A0322-BD87-4E10-A43A-247078E48C56}" type="pres">
      <dgm:prSet presAssocID="{7D4A6131-A5C7-4925-A7DF-6989652042CB}" presName="desTx" presStyleLbl="revTx" presStyleIdx="3" presStyleCnt="4" custScaleX="101032" custScaleY="123066" custLinFactNeighborX="1284" custLinFactNeighborY="973">
        <dgm:presLayoutVars/>
      </dgm:prSet>
      <dgm:spPr/>
    </dgm:pt>
  </dgm:ptLst>
  <dgm:cxnLst>
    <dgm:cxn modelId="{FC5DB808-0FF8-4900-A081-E78AFEFFAB9A}" srcId="{8CF2D1B0-EFE1-4FEE-8C37-EA0CD387A814}" destId="{723FC344-349F-4FF1-BCE5-FB6BF633BE01}" srcOrd="2" destOrd="0" parTransId="{0FBADD07-333E-4A0D-9A79-80BF138806EA}" sibTransId="{C7F68210-D1AC-4499-89E4-802E17B0D299}"/>
    <dgm:cxn modelId="{7A81EE25-B057-4531-A7FE-C8F3A63C081E}" type="presOf" srcId="{C51140A2-1E16-43D6-8BAA-F3F2E3297528}" destId="{DA405956-0857-42CF-984D-48563FE75D39}" srcOrd="0" destOrd="5" presId="urn:microsoft.com/office/officeart/2018/2/layout/IconLabelDescriptionList"/>
    <dgm:cxn modelId="{D350615B-0D26-4CE8-864C-504851562436}" type="presOf" srcId="{6134DAEF-E7B1-4D94-BF43-BD253E98CE95}" destId="{1F7A0322-BD87-4E10-A43A-247078E48C56}" srcOrd="0" destOrd="0" presId="urn:microsoft.com/office/officeart/2018/2/layout/IconLabelDescriptionList"/>
    <dgm:cxn modelId="{E262E95B-B1B7-4768-ABFF-72658DB7DD46}" srcId="{C502669B-4C8D-473D-B6E4-A65F7C8161A7}" destId="{8CF2D1B0-EFE1-4FEE-8C37-EA0CD387A814}" srcOrd="0" destOrd="0" parTransId="{0E7CF6EE-8FD0-4749-9454-EFBC4FE2304F}" sibTransId="{A4F107CF-5E1C-4DE0-BF9B-1F3EA220758C}"/>
    <dgm:cxn modelId="{F6DE0561-90EE-49A0-A0C3-EDEEFDF0436C}" srcId="{8CF2D1B0-EFE1-4FEE-8C37-EA0CD387A814}" destId="{B80762F9-144E-46E3-86B8-C88EE0D2EF0A}" srcOrd="4" destOrd="0" parTransId="{C0241A03-CD45-4FC4-B75C-808A5FC1E0AE}" sibTransId="{C9A25E1C-56CF-4348-A1E0-6DBFAE1FEACE}"/>
    <dgm:cxn modelId="{AC0EF062-A3FC-4AFD-8662-FC751CC7463A}" srcId="{C502669B-4C8D-473D-B6E4-A65F7C8161A7}" destId="{7D4A6131-A5C7-4925-A7DF-6989652042CB}" srcOrd="1" destOrd="0" parTransId="{C82BD39A-EE26-4083-8014-259BDC6B81A2}" sibTransId="{C4352296-8AFB-4E95-8144-0741FC499713}"/>
    <dgm:cxn modelId="{DFFB4A47-717B-4092-BBA9-0F580B15E4EE}" srcId="{7D4A6131-A5C7-4925-A7DF-6989652042CB}" destId="{94B8A1C3-1BA3-46FC-8807-37547BAD4D96}" srcOrd="3" destOrd="0" parTransId="{5A752C61-B0EC-4239-928C-66024247BD3C}" sibTransId="{FBA9E4EE-18ED-463E-B361-F5C1C1AEAA89}"/>
    <dgm:cxn modelId="{2305A468-9407-439E-B72B-900533DDAFA8}" srcId="{7D4A6131-A5C7-4925-A7DF-6989652042CB}" destId="{7034BF41-45FB-4965-8C11-1F9FF8E0CBF5}" srcOrd="1" destOrd="0" parTransId="{81700D46-3393-4CC9-99D9-F2034701101E}" sibTransId="{C07B9C62-C1BF-4C50-BAA7-E442106B37CF}"/>
    <dgm:cxn modelId="{B15C3B4D-D969-431F-A030-C0170E77B21B}" srcId="{8CF2D1B0-EFE1-4FEE-8C37-EA0CD387A814}" destId="{383E6175-EA1C-49FC-B9D3-8F48C0C27296}" srcOrd="0" destOrd="0" parTransId="{F03CF212-9C17-49B1-A935-07BB5FCE22EA}" sibTransId="{0E51EA3B-602F-4EF1-A922-AB9930A8256F}"/>
    <dgm:cxn modelId="{34C1834F-7FB5-46FF-9C19-108E062F5186}" type="presOf" srcId="{B80762F9-144E-46E3-86B8-C88EE0D2EF0A}" destId="{DA405956-0857-42CF-984D-48563FE75D39}" srcOrd="0" destOrd="4" presId="urn:microsoft.com/office/officeart/2018/2/layout/IconLabelDescriptionList"/>
    <dgm:cxn modelId="{CEBD5654-FD04-426C-805C-58FA0861F99D}" type="presOf" srcId="{C502669B-4C8D-473D-B6E4-A65F7C8161A7}" destId="{C8DC6189-5A13-4589-94B5-74B60D859C1D}" srcOrd="0" destOrd="0" presId="urn:microsoft.com/office/officeart/2018/2/layout/IconLabelDescriptionList"/>
    <dgm:cxn modelId="{E953385A-CAB0-430B-A19C-DC21495E1EF8}" srcId="{8CF2D1B0-EFE1-4FEE-8C37-EA0CD387A814}" destId="{35AA161D-0C92-4CF2-ACFB-5A1A509CF40A}" srcOrd="3" destOrd="0" parTransId="{61305D39-73F5-46ED-9EF5-B3F8FFE5D300}" sibTransId="{EB86A9DE-E491-4EE6-8270-C78253CDBCA9}"/>
    <dgm:cxn modelId="{F6B5D186-C1F9-4952-950C-6F37507A5210}" srcId="{8CF2D1B0-EFE1-4FEE-8C37-EA0CD387A814}" destId="{4C55651A-1395-4A96-803D-54568699376B}" srcOrd="6" destOrd="0" parTransId="{7DBB741B-B58E-48CE-B6AE-052DFA4DD7D1}" sibTransId="{D7641BD9-1286-42A9-8F95-885A9B87971A}"/>
    <dgm:cxn modelId="{A6FF9588-98AD-4FB0-96A8-9F0CF834FC8E}" type="presOf" srcId="{4C55651A-1395-4A96-803D-54568699376B}" destId="{DA405956-0857-42CF-984D-48563FE75D39}" srcOrd="0" destOrd="6" presId="urn:microsoft.com/office/officeart/2018/2/layout/IconLabelDescriptionList"/>
    <dgm:cxn modelId="{E26FC48B-6A33-4FA3-911A-50B8B02B97EC}" srcId="{8CF2D1B0-EFE1-4FEE-8C37-EA0CD387A814}" destId="{155776E1-3047-4E2C-8100-0A4D83DB9E52}" srcOrd="7" destOrd="0" parTransId="{44EB5F89-44E1-49CD-9C93-EA87588FB2E6}" sibTransId="{673E4F5C-3DEA-4E7A-99E6-09A7A55D7688}"/>
    <dgm:cxn modelId="{68A5518E-FF1A-4C0A-95C4-2EDBEC199CDF}" srcId="{8CF2D1B0-EFE1-4FEE-8C37-EA0CD387A814}" destId="{03E6A96B-DE86-41B7-B79A-E22B120707E9}" srcOrd="1" destOrd="0" parTransId="{2C1AA2AF-3598-4D8C-9F55-B7B0321A352B}" sibTransId="{E050C93C-0E04-48BF-AEE0-3AA94113CD3C}"/>
    <dgm:cxn modelId="{E583B28E-E593-456F-B65B-4C91F81E5B90}" type="presOf" srcId="{03E6A96B-DE86-41B7-B79A-E22B120707E9}" destId="{DA405956-0857-42CF-984D-48563FE75D39}" srcOrd="0" destOrd="1" presId="urn:microsoft.com/office/officeart/2018/2/layout/IconLabelDescriptionList"/>
    <dgm:cxn modelId="{A69F6B9D-CB50-4C6D-85EE-B5AA94EAFEE8}" type="presOf" srcId="{155776E1-3047-4E2C-8100-0A4D83DB9E52}" destId="{DA405956-0857-42CF-984D-48563FE75D39}" srcOrd="0" destOrd="7" presId="urn:microsoft.com/office/officeart/2018/2/layout/IconLabelDescriptionList"/>
    <dgm:cxn modelId="{EBB6A2A4-5663-4E18-B0EB-611CF6B9AF65}" type="presOf" srcId="{8CF2D1B0-EFE1-4FEE-8C37-EA0CD387A814}" destId="{A40B2EA0-D13D-4047-BEF1-7CB4E801AB4C}" srcOrd="0" destOrd="0" presId="urn:microsoft.com/office/officeart/2018/2/layout/IconLabelDescriptionList"/>
    <dgm:cxn modelId="{38A4CBB4-9C5E-47DA-BD7B-99B8B050660F}" srcId="{7D4A6131-A5C7-4925-A7DF-6989652042CB}" destId="{11F88D46-C289-4D04-A7EB-BE8320A62FCF}" srcOrd="2" destOrd="0" parTransId="{CE356C8E-27C1-4336-A6D3-3207A981190A}" sibTransId="{7BFD4099-4A4B-4728-9A0C-74EBFE3887D7}"/>
    <dgm:cxn modelId="{697EE3CE-ACA2-4887-9ED8-BC4BAE8CD30E}" type="presOf" srcId="{383E6175-EA1C-49FC-B9D3-8F48C0C27296}" destId="{DA405956-0857-42CF-984D-48563FE75D39}" srcOrd="0" destOrd="0" presId="urn:microsoft.com/office/officeart/2018/2/layout/IconLabelDescriptionList"/>
    <dgm:cxn modelId="{2F6969D6-0E79-43B3-AB94-79A8A7A4E946}" type="presOf" srcId="{11F88D46-C289-4D04-A7EB-BE8320A62FCF}" destId="{1F7A0322-BD87-4E10-A43A-247078E48C56}" srcOrd="0" destOrd="2" presId="urn:microsoft.com/office/officeart/2018/2/layout/IconLabelDescriptionList"/>
    <dgm:cxn modelId="{67A727DA-18D6-4418-88BA-DE51A9EC5779}" type="presOf" srcId="{35AA161D-0C92-4CF2-ACFB-5A1A509CF40A}" destId="{DA405956-0857-42CF-984D-48563FE75D39}" srcOrd="0" destOrd="3" presId="urn:microsoft.com/office/officeart/2018/2/layout/IconLabelDescriptionList"/>
    <dgm:cxn modelId="{FB40C2DC-2641-4500-A353-12F5208B7460}" srcId="{7D4A6131-A5C7-4925-A7DF-6989652042CB}" destId="{6134DAEF-E7B1-4D94-BF43-BD253E98CE95}" srcOrd="0" destOrd="0" parTransId="{1E26DF42-218F-426D-96FD-54FAA1093AF9}" sibTransId="{5B9312FE-E18A-42A4-99D2-A8BBD8AF4C02}"/>
    <dgm:cxn modelId="{C170AAEA-5171-4FAB-AF73-5A7746B58635}" type="presOf" srcId="{7D4A6131-A5C7-4925-A7DF-6989652042CB}" destId="{3A4BD2F1-0B05-4F55-8B2F-EBB4C8AA7C6A}" srcOrd="0" destOrd="0" presId="urn:microsoft.com/office/officeart/2018/2/layout/IconLabelDescriptionList"/>
    <dgm:cxn modelId="{A1C97DF1-12AE-43B2-BB19-79C61102BB1A}" type="presOf" srcId="{7034BF41-45FB-4965-8C11-1F9FF8E0CBF5}" destId="{1F7A0322-BD87-4E10-A43A-247078E48C56}" srcOrd="0" destOrd="1" presId="urn:microsoft.com/office/officeart/2018/2/layout/IconLabelDescriptionList"/>
    <dgm:cxn modelId="{787C73F4-6F0A-4B8C-9791-D0C7B57DDF8E}" type="presOf" srcId="{723FC344-349F-4FF1-BCE5-FB6BF633BE01}" destId="{DA405956-0857-42CF-984D-48563FE75D39}" srcOrd="0" destOrd="2" presId="urn:microsoft.com/office/officeart/2018/2/layout/IconLabelDescriptionList"/>
    <dgm:cxn modelId="{DB2A3DFA-532C-4DDD-A104-9529EEF4C9A5}" srcId="{8CF2D1B0-EFE1-4FEE-8C37-EA0CD387A814}" destId="{C51140A2-1E16-43D6-8BAA-F3F2E3297528}" srcOrd="5" destOrd="0" parTransId="{A090C82F-698A-4B7A-B400-AB0D1AA2B04D}" sibTransId="{C0100E15-57AD-40D8-BA29-D7C99FF716F1}"/>
    <dgm:cxn modelId="{8919DFFD-1AA4-4F91-A3A3-B56E17CB33EB}" type="presOf" srcId="{94B8A1C3-1BA3-46FC-8807-37547BAD4D96}" destId="{1F7A0322-BD87-4E10-A43A-247078E48C56}" srcOrd="0" destOrd="3" presId="urn:microsoft.com/office/officeart/2018/2/layout/IconLabelDescriptionList"/>
    <dgm:cxn modelId="{0D70FBDD-CF60-4F1E-81F2-F7E8F405AEBC}" type="presParOf" srcId="{C8DC6189-5A13-4589-94B5-74B60D859C1D}" destId="{2ABD110C-0215-44FB-BC25-13D9C757D915}" srcOrd="0" destOrd="0" presId="urn:microsoft.com/office/officeart/2018/2/layout/IconLabelDescriptionList"/>
    <dgm:cxn modelId="{86408F48-894A-42D8-BAE2-3C157D696650}" type="presParOf" srcId="{2ABD110C-0215-44FB-BC25-13D9C757D915}" destId="{28A048ED-471D-49AA-AF85-13F9518ABAA6}" srcOrd="0" destOrd="0" presId="urn:microsoft.com/office/officeart/2018/2/layout/IconLabelDescriptionList"/>
    <dgm:cxn modelId="{690B056C-ACCC-449A-97BC-A2A5875B0FB5}" type="presParOf" srcId="{2ABD110C-0215-44FB-BC25-13D9C757D915}" destId="{FCD6D327-C43E-41AE-81A3-B323DC3B4CBD}" srcOrd="1" destOrd="0" presId="urn:microsoft.com/office/officeart/2018/2/layout/IconLabelDescriptionList"/>
    <dgm:cxn modelId="{4399CFC5-2421-4E47-A106-2DA8F4B456C1}" type="presParOf" srcId="{2ABD110C-0215-44FB-BC25-13D9C757D915}" destId="{A40B2EA0-D13D-4047-BEF1-7CB4E801AB4C}" srcOrd="2" destOrd="0" presId="urn:microsoft.com/office/officeart/2018/2/layout/IconLabelDescriptionList"/>
    <dgm:cxn modelId="{21F38AF6-9432-4EDB-A0BD-12EB4A1DB63A}" type="presParOf" srcId="{2ABD110C-0215-44FB-BC25-13D9C757D915}" destId="{5D0821D4-1B6C-425B-BC28-B9887D378493}" srcOrd="3" destOrd="0" presId="urn:microsoft.com/office/officeart/2018/2/layout/IconLabelDescriptionList"/>
    <dgm:cxn modelId="{6980D036-5907-487C-AB12-17D7E6D23FD4}" type="presParOf" srcId="{2ABD110C-0215-44FB-BC25-13D9C757D915}" destId="{DA405956-0857-42CF-984D-48563FE75D39}" srcOrd="4" destOrd="0" presId="urn:microsoft.com/office/officeart/2018/2/layout/IconLabelDescriptionList"/>
    <dgm:cxn modelId="{5501C06F-69FF-4588-A298-D4934D98B33E}" type="presParOf" srcId="{C8DC6189-5A13-4589-94B5-74B60D859C1D}" destId="{2A2FB4FE-25DC-43B4-B182-0CCD3138B58A}" srcOrd="1" destOrd="0" presId="urn:microsoft.com/office/officeart/2018/2/layout/IconLabelDescriptionList"/>
    <dgm:cxn modelId="{F2C100B9-52A9-4A8C-8E86-6BD45FB0E7AB}" type="presParOf" srcId="{C8DC6189-5A13-4589-94B5-74B60D859C1D}" destId="{B95DD2C9-CD0B-4E52-A80E-B2749A362A92}" srcOrd="2" destOrd="0" presId="urn:microsoft.com/office/officeart/2018/2/layout/IconLabelDescriptionList"/>
    <dgm:cxn modelId="{81BC8A7B-B455-48F7-8FCC-F5CAF96512FB}" type="presParOf" srcId="{B95DD2C9-CD0B-4E52-A80E-B2749A362A92}" destId="{09F25955-9275-446F-8732-A87EC52C79BA}" srcOrd="0" destOrd="0" presId="urn:microsoft.com/office/officeart/2018/2/layout/IconLabelDescriptionList"/>
    <dgm:cxn modelId="{C66DE483-0C46-486E-A3F1-FCC8F1AFA75B}" type="presParOf" srcId="{B95DD2C9-CD0B-4E52-A80E-B2749A362A92}" destId="{C2CDB70D-1C42-4B68-8C51-D50F3F7D9162}" srcOrd="1" destOrd="0" presId="urn:microsoft.com/office/officeart/2018/2/layout/IconLabelDescriptionList"/>
    <dgm:cxn modelId="{3DB380EE-6859-4D70-B222-4D91796AE279}" type="presParOf" srcId="{B95DD2C9-CD0B-4E52-A80E-B2749A362A92}" destId="{3A4BD2F1-0B05-4F55-8B2F-EBB4C8AA7C6A}" srcOrd="2" destOrd="0" presId="urn:microsoft.com/office/officeart/2018/2/layout/IconLabelDescriptionList"/>
    <dgm:cxn modelId="{544F0DEB-B62E-4D46-B36A-3A87535AB59A}" type="presParOf" srcId="{B95DD2C9-CD0B-4E52-A80E-B2749A362A92}" destId="{84A8D535-044A-4B40-87D0-45431D549130}" srcOrd="3" destOrd="0" presId="urn:microsoft.com/office/officeart/2018/2/layout/IconLabelDescriptionList"/>
    <dgm:cxn modelId="{E4161F84-F1F0-4EB5-AE5A-063C4D7EC958}" type="presParOf" srcId="{B95DD2C9-CD0B-4E52-A80E-B2749A362A92}" destId="{1F7A0322-BD87-4E10-A43A-247078E48C56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C1F9D0-98B9-420B-BA42-5179AA6FCB27}" type="doc">
      <dgm:prSet loTypeId="urn:microsoft.com/office/officeart/2005/8/layout/hierarchy4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69C5FA-9119-4F38-BA05-BBCA32EEF082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Full or Part time Director</a:t>
          </a:r>
        </a:p>
      </dgm:t>
    </dgm:pt>
    <dgm:pt modelId="{40910A77-C7C7-47DC-B891-5D477061A04E}" type="parTrans" cxnId="{E159595D-2BDA-41BE-94CB-256D039B3712}">
      <dgm:prSet/>
      <dgm:spPr/>
      <dgm:t>
        <a:bodyPr/>
        <a:lstStyle/>
        <a:p>
          <a:endParaRPr lang="en-US"/>
        </a:p>
      </dgm:t>
    </dgm:pt>
    <dgm:pt modelId="{41857EE4-8DBE-4E9A-B4EB-378D5D9EA9FA}" type="sibTrans" cxnId="{E159595D-2BDA-41BE-94CB-256D039B3712}">
      <dgm:prSet/>
      <dgm:spPr/>
      <dgm:t>
        <a:bodyPr/>
        <a:lstStyle/>
        <a:p>
          <a:endParaRPr lang="en-US"/>
        </a:p>
      </dgm:t>
    </dgm:pt>
    <dgm:pt modelId="{7803EAF7-4C84-4CEE-88F6-A665B541EF6F}">
      <dgm:prSet phldrT="[Text]"/>
      <dgm:spPr>
        <a:solidFill>
          <a:srgbClr val="AC4326"/>
        </a:solidFill>
      </dgm:spPr>
      <dgm:t>
        <a:bodyPr/>
        <a:lstStyle/>
        <a:p>
          <a:r>
            <a:rPr lang="en-US" dirty="0">
              <a:latin typeface="Meiryo UI"/>
            </a:rPr>
            <a:t>Group Coordinator</a:t>
          </a:r>
          <a:endParaRPr lang="en-US" dirty="0"/>
        </a:p>
      </dgm:t>
    </dgm:pt>
    <dgm:pt modelId="{AB910857-CE07-4300-B1D9-44AB71196365}" type="parTrans" cxnId="{08F2B889-F04B-4446-A180-36B5D1E83F1F}">
      <dgm:prSet/>
      <dgm:spPr/>
      <dgm:t>
        <a:bodyPr/>
        <a:lstStyle/>
        <a:p>
          <a:endParaRPr lang="en-US"/>
        </a:p>
      </dgm:t>
    </dgm:pt>
    <dgm:pt modelId="{2448B982-AC79-44D5-80F1-1BA7F9CE6D8A}" type="sibTrans" cxnId="{08F2B889-F04B-4446-A180-36B5D1E83F1F}">
      <dgm:prSet/>
      <dgm:spPr/>
      <dgm:t>
        <a:bodyPr/>
        <a:lstStyle/>
        <a:p>
          <a:endParaRPr lang="en-US"/>
        </a:p>
      </dgm:t>
    </dgm:pt>
    <dgm:pt modelId="{FF0C4781-4218-4C6F-8C8E-21F0EC55517B}">
      <dgm:prSet phldrT="[Text]"/>
      <dgm:spPr>
        <a:solidFill>
          <a:srgbClr val="AC4326"/>
        </a:solidFill>
      </dgm:spPr>
      <dgm:t>
        <a:bodyPr/>
        <a:lstStyle/>
        <a:p>
          <a:r>
            <a:rPr lang="en-US">
              <a:latin typeface="Meiryo UI"/>
            </a:rPr>
            <a:t>Secretary-Bookkeeper</a:t>
          </a:r>
          <a:endParaRPr lang="en-US"/>
        </a:p>
      </dgm:t>
    </dgm:pt>
    <dgm:pt modelId="{D0364981-BA93-4441-94BD-71695DAC3E64}" type="parTrans" cxnId="{ECC06493-214B-4928-A579-D0C877449439}">
      <dgm:prSet/>
      <dgm:spPr/>
      <dgm:t>
        <a:bodyPr/>
        <a:lstStyle/>
        <a:p>
          <a:endParaRPr lang="en-US"/>
        </a:p>
      </dgm:t>
    </dgm:pt>
    <dgm:pt modelId="{69522254-2CF8-4033-B642-17FEA12E0846}" type="sibTrans" cxnId="{ECC06493-214B-4928-A579-D0C877449439}">
      <dgm:prSet/>
      <dgm:spPr/>
      <dgm:t>
        <a:bodyPr/>
        <a:lstStyle/>
        <a:p>
          <a:endParaRPr lang="en-US"/>
        </a:p>
      </dgm:t>
    </dgm:pt>
    <dgm:pt modelId="{46532F71-D656-4E33-811E-16F843027224}">
      <dgm:prSet phldrT="[Text]"/>
      <dgm:spPr>
        <a:solidFill>
          <a:srgbClr val="AC4326"/>
        </a:solidFill>
      </dgm:spPr>
      <dgm:t>
        <a:bodyPr/>
        <a:lstStyle/>
        <a:p>
          <a:r>
            <a:rPr lang="en-US"/>
            <a:t>Construction Supervisor</a:t>
          </a:r>
        </a:p>
      </dgm:t>
    </dgm:pt>
    <dgm:pt modelId="{99C3259B-28A0-45A5-8C99-79B40A563E44}" type="parTrans" cxnId="{23619F07-131B-4DE1-BE60-7357467A3F40}">
      <dgm:prSet/>
      <dgm:spPr/>
      <dgm:t>
        <a:bodyPr/>
        <a:lstStyle/>
        <a:p>
          <a:endParaRPr lang="en-US"/>
        </a:p>
      </dgm:t>
    </dgm:pt>
    <dgm:pt modelId="{E3E844DF-3B5F-4D61-B9D1-95C7BD7DD9AC}" type="sibTrans" cxnId="{23619F07-131B-4DE1-BE60-7357467A3F40}">
      <dgm:prSet/>
      <dgm:spPr/>
      <dgm:t>
        <a:bodyPr/>
        <a:lstStyle/>
        <a:p>
          <a:endParaRPr lang="en-US"/>
        </a:p>
      </dgm:t>
    </dgm:pt>
    <dgm:pt modelId="{B7D484A8-2874-49E1-B53F-664ABBB7EBB8}" type="pres">
      <dgm:prSet presAssocID="{72C1F9D0-98B9-420B-BA42-5179AA6FCB2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3469757-361D-4763-A4CA-FCBD2D4AE4F5}" type="pres">
      <dgm:prSet presAssocID="{3B69C5FA-9119-4F38-BA05-BBCA32EEF082}" presName="vertOne" presStyleCnt="0"/>
      <dgm:spPr/>
    </dgm:pt>
    <dgm:pt modelId="{FB1CE27A-C33E-4120-B7E4-C8257C5E1077}" type="pres">
      <dgm:prSet presAssocID="{3B69C5FA-9119-4F38-BA05-BBCA32EEF082}" presName="txOne" presStyleLbl="node0" presStyleIdx="0" presStyleCnt="1">
        <dgm:presLayoutVars>
          <dgm:chPref val="3"/>
        </dgm:presLayoutVars>
      </dgm:prSet>
      <dgm:spPr/>
    </dgm:pt>
    <dgm:pt modelId="{BFDF375E-7821-4A23-A76E-B33EC76B9C5E}" type="pres">
      <dgm:prSet presAssocID="{3B69C5FA-9119-4F38-BA05-BBCA32EEF082}" presName="parTransOne" presStyleCnt="0"/>
      <dgm:spPr/>
    </dgm:pt>
    <dgm:pt modelId="{FC4CCF82-CFE4-4B1A-BF79-1C21333FEE88}" type="pres">
      <dgm:prSet presAssocID="{3B69C5FA-9119-4F38-BA05-BBCA32EEF082}" presName="horzOne" presStyleCnt="0"/>
      <dgm:spPr/>
    </dgm:pt>
    <dgm:pt modelId="{DA67E127-DCE4-42F7-932F-C333BFA38FD9}" type="pres">
      <dgm:prSet presAssocID="{7803EAF7-4C84-4CEE-88F6-A665B541EF6F}" presName="vertTwo" presStyleCnt="0"/>
      <dgm:spPr/>
    </dgm:pt>
    <dgm:pt modelId="{6126294A-189C-4107-92C2-A5A1B8C74F47}" type="pres">
      <dgm:prSet presAssocID="{7803EAF7-4C84-4CEE-88F6-A665B541EF6F}" presName="txTwo" presStyleLbl="node2" presStyleIdx="0" presStyleCnt="2">
        <dgm:presLayoutVars>
          <dgm:chPref val="3"/>
        </dgm:presLayoutVars>
      </dgm:prSet>
      <dgm:spPr/>
    </dgm:pt>
    <dgm:pt modelId="{584CDEBF-919F-484E-9EC4-BDD86C52EC3C}" type="pres">
      <dgm:prSet presAssocID="{7803EAF7-4C84-4CEE-88F6-A665B541EF6F}" presName="parTransTwo" presStyleCnt="0"/>
      <dgm:spPr/>
    </dgm:pt>
    <dgm:pt modelId="{8EC10711-A793-454B-A68A-84E45D677B0C}" type="pres">
      <dgm:prSet presAssocID="{7803EAF7-4C84-4CEE-88F6-A665B541EF6F}" presName="horzTwo" presStyleCnt="0"/>
      <dgm:spPr/>
    </dgm:pt>
    <dgm:pt modelId="{554AFEAD-6B96-4ECA-B0BC-5D7732CAAF7B}" type="pres">
      <dgm:prSet presAssocID="{46532F71-D656-4E33-811E-16F843027224}" presName="vertThree" presStyleCnt="0"/>
      <dgm:spPr/>
    </dgm:pt>
    <dgm:pt modelId="{FF7D96A7-2527-4483-920E-2AA3FC686D9D}" type="pres">
      <dgm:prSet presAssocID="{46532F71-D656-4E33-811E-16F843027224}" presName="txThree" presStyleLbl="node3" presStyleIdx="0" presStyleCnt="1" custLinFactNeighborX="54200" custLinFactNeighborY="-5611">
        <dgm:presLayoutVars>
          <dgm:chPref val="3"/>
        </dgm:presLayoutVars>
      </dgm:prSet>
      <dgm:spPr/>
    </dgm:pt>
    <dgm:pt modelId="{5ECDB61E-2B64-4648-922B-7D25F1A2F235}" type="pres">
      <dgm:prSet presAssocID="{46532F71-D656-4E33-811E-16F843027224}" presName="horzThree" presStyleCnt="0"/>
      <dgm:spPr/>
    </dgm:pt>
    <dgm:pt modelId="{3E6FFFD0-179A-4699-8321-AE04FCF1EEF5}" type="pres">
      <dgm:prSet presAssocID="{2448B982-AC79-44D5-80F1-1BA7F9CE6D8A}" presName="sibSpaceTwo" presStyleCnt="0"/>
      <dgm:spPr/>
    </dgm:pt>
    <dgm:pt modelId="{72B5FB9C-1884-4D8E-B354-266CE9BA33AE}" type="pres">
      <dgm:prSet presAssocID="{FF0C4781-4218-4C6F-8C8E-21F0EC55517B}" presName="vertTwo" presStyleCnt="0"/>
      <dgm:spPr/>
    </dgm:pt>
    <dgm:pt modelId="{71DA6C70-F38A-4111-9DA4-92EC4DAE274F}" type="pres">
      <dgm:prSet presAssocID="{FF0C4781-4218-4C6F-8C8E-21F0EC55517B}" presName="txTwo" presStyleLbl="node2" presStyleIdx="1" presStyleCnt="2">
        <dgm:presLayoutVars>
          <dgm:chPref val="3"/>
        </dgm:presLayoutVars>
      </dgm:prSet>
      <dgm:spPr/>
    </dgm:pt>
    <dgm:pt modelId="{71AB85DA-F6A9-49E2-9197-3010FF949ABC}" type="pres">
      <dgm:prSet presAssocID="{FF0C4781-4218-4C6F-8C8E-21F0EC55517B}" presName="horzTwo" presStyleCnt="0"/>
      <dgm:spPr/>
    </dgm:pt>
  </dgm:ptLst>
  <dgm:cxnLst>
    <dgm:cxn modelId="{23619F07-131B-4DE1-BE60-7357467A3F40}" srcId="{7803EAF7-4C84-4CEE-88F6-A665B541EF6F}" destId="{46532F71-D656-4E33-811E-16F843027224}" srcOrd="0" destOrd="0" parTransId="{99C3259B-28A0-45A5-8C99-79B40A563E44}" sibTransId="{E3E844DF-3B5F-4D61-B9D1-95C7BD7DD9AC}"/>
    <dgm:cxn modelId="{7C77420C-EA22-4FA6-B114-45ECED5CF0B6}" type="presOf" srcId="{72C1F9D0-98B9-420B-BA42-5179AA6FCB27}" destId="{B7D484A8-2874-49E1-B53F-664ABBB7EBB8}" srcOrd="0" destOrd="0" presId="urn:microsoft.com/office/officeart/2005/8/layout/hierarchy4"/>
    <dgm:cxn modelId="{E159595D-2BDA-41BE-94CB-256D039B3712}" srcId="{72C1F9D0-98B9-420B-BA42-5179AA6FCB27}" destId="{3B69C5FA-9119-4F38-BA05-BBCA32EEF082}" srcOrd="0" destOrd="0" parTransId="{40910A77-C7C7-47DC-B891-5D477061A04E}" sibTransId="{41857EE4-8DBE-4E9A-B4EB-378D5D9EA9FA}"/>
    <dgm:cxn modelId="{FFB7BA41-E87E-4D87-ADA2-917D14307FDA}" type="presOf" srcId="{3B69C5FA-9119-4F38-BA05-BBCA32EEF082}" destId="{FB1CE27A-C33E-4120-B7E4-C8257C5E1077}" srcOrd="0" destOrd="0" presId="urn:microsoft.com/office/officeart/2005/8/layout/hierarchy4"/>
    <dgm:cxn modelId="{08F2B889-F04B-4446-A180-36B5D1E83F1F}" srcId="{3B69C5FA-9119-4F38-BA05-BBCA32EEF082}" destId="{7803EAF7-4C84-4CEE-88F6-A665B541EF6F}" srcOrd="0" destOrd="0" parTransId="{AB910857-CE07-4300-B1D9-44AB71196365}" sibTransId="{2448B982-AC79-44D5-80F1-1BA7F9CE6D8A}"/>
    <dgm:cxn modelId="{ECC06493-214B-4928-A579-D0C877449439}" srcId="{3B69C5FA-9119-4F38-BA05-BBCA32EEF082}" destId="{FF0C4781-4218-4C6F-8C8E-21F0EC55517B}" srcOrd="1" destOrd="0" parTransId="{D0364981-BA93-4441-94BD-71695DAC3E64}" sibTransId="{69522254-2CF8-4033-B642-17FEA12E0846}"/>
    <dgm:cxn modelId="{77C0D5A2-ADD7-40C8-8CEF-30C917F956AF}" type="presOf" srcId="{7803EAF7-4C84-4CEE-88F6-A665B541EF6F}" destId="{6126294A-189C-4107-92C2-A5A1B8C74F47}" srcOrd="0" destOrd="0" presId="urn:microsoft.com/office/officeart/2005/8/layout/hierarchy4"/>
    <dgm:cxn modelId="{9E2CEBC7-2019-4182-8CF0-4324FB32E638}" type="presOf" srcId="{FF0C4781-4218-4C6F-8C8E-21F0EC55517B}" destId="{71DA6C70-F38A-4111-9DA4-92EC4DAE274F}" srcOrd="0" destOrd="0" presId="urn:microsoft.com/office/officeart/2005/8/layout/hierarchy4"/>
    <dgm:cxn modelId="{9D9D95EF-379B-4C06-BDDD-66CEE0140683}" type="presOf" srcId="{46532F71-D656-4E33-811E-16F843027224}" destId="{FF7D96A7-2527-4483-920E-2AA3FC686D9D}" srcOrd="0" destOrd="0" presId="urn:microsoft.com/office/officeart/2005/8/layout/hierarchy4"/>
    <dgm:cxn modelId="{204E27A9-25F3-4803-82F0-6F4C3155C476}" type="presParOf" srcId="{B7D484A8-2874-49E1-B53F-664ABBB7EBB8}" destId="{D3469757-361D-4763-A4CA-FCBD2D4AE4F5}" srcOrd="0" destOrd="0" presId="urn:microsoft.com/office/officeart/2005/8/layout/hierarchy4"/>
    <dgm:cxn modelId="{5816C9AB-1243-4AFA-B75B-F9E4308D9D7F}" type="presParOf" srcId="{D3469757-361D-4763-A4CA-FCBD2D4AE4F5}" destId="{FB1CE27A-C33E-4120-B7E4-C8257C5E1077}" srcOrd="0" destOrd="0" presId="urn:microsoft.com/office/officeart/2005/8/layout/hierarchy4"/>
    <dgm:cxn modelId="{6DBF472C-0E35-4E46-863B-9A103E2050D0}" type="presParOf" srcId="{D3469757-361D-4763-A4CA-FCBD2D4AE4F5}" destId="{BFDF375E-7821-4A23-A76E-B33EC76B9C5E}" srcOrd="1" destOrd="0" presId="urn:microsoft.com/office/officeart/2005/8/layout/hierarchy4"/>
    <dgm:cxn modelId="{FD80915D-07F0-4344-8521-BE4700119675}" type="presParOf" srcId="{D3469757-361D-4763-A4CA-FCBD2D4AE4F5}" destId="{FC4CCF82-CFE4-4B1A-BF79-1C21333FEE88}" srcOrd="2" destOrd="0" presId="urn:microsoft.com/office/officeart/2005/8/layout/hierarchy4"/>
    <dgm:cxn modelId="{F298658D-E6B2-4BD5-AF67-2389F8402C08}" type="presParOf" srcId="{FC4CCF82-CFE4-4B1A-BF79-1C21333FEE88}" destId="{DA67E127-DCE4-42F7-932F-C333BFA38FD9}" srcOrd="0" destOrd="0" presId="urn:microsoft.com/office/officeart/2005/8/layout/hierarchy4"/>
    <dgm:cxn modelId="{67E2C0BF-A792-4F34-BF81-A6F6C3801E66}" type="presParOf" srcId="{DA67E127-DCE4-42F7-932F-C333BFA38FD9}" destId="{6126294A-189C-4107-92C2-A5A1B8C74F47}" srcOrd="0" destOrd="0" presId="urn:microsoft.com/office/officeart/2005/8/layout/hierarchy4"/>
    <dgm:cxn modelId="{A58031DB-DDFF-4A25-BF0B-210075A541F5}" type="presParOf" srcId="{DA67E127-DCE4-42F7-932F-C333BFA38FD9}" destId="{584CDEBF-919F-484E-9EC4-BDD86C52EC3C}" srcOrd="1" destOrd="0" presId="urn:microsoft.com/office/officeart/2005/8/layout/hierarchy4"/>
    <dgm:cxn modelId="{F885B600-7C6F-4CD0-9FAE-7EE2BB9291A8}" type="presParOf" srcId="{DA67E127-DCE4-42F7-932F-C333BFA38FD9}" destId="{8EC10711-A793-454B-A68A-84E45D677B0C}" srcOrd="2" destOrd="0" presId="urn:microsoft.com/office/officeart/2005/8/layout/hierarchy4"/>
    <dgm:cxn modelId="{01B6965E-0D20-47F6-8308-27F181B46D17}" type="presParOf" srcId="{8EC10711-A793-454B-A68A-84E45D677B0C}" destId="{554AFEAD-6B96-4ECA-B0BC-5D7732CAAF7B}" srcOrd="0" destOrd="0" presId="urn:microsoft.com/office/officeart/2005/8/layout/hierarchy4"/>
    <dgm:cxn modelId="{3BB38900-C40D-4EB9-8001-57892A8EF688}" type="presParOf" srcId="{554AFEAD-6B96-4ECA-B0BC-5D7732CAAF7B}" destId="{FF7D96A7-2527-4483-920E-2AA3FC686D9D}" srcOrd="0" destOrd="0" presId="urn:microsoft.com/office/officeart/2005/8/layout/hierarchy4"/>
    <dgm:cxn modelId="{5AEE2501-8CDB-4C60-9F62-BBC8682A523B}" type="presParOf" srcId="{554AFEAD-6B96-4ECA-B0BC-5D7732CAAF7B}" destId="{5ECDB61E-2B64-4648-922B-7D25F1A2F235}" srcOrd="1" destOrd="0" presId="urn:microsoft.com/office/officeart/2005/8/layout/hierarchy4"/>
    <dgm:cxn modelId="{E1ACFB0A-657F-4FFB-ABE8-1F8B459BC6C4}" type="presParOf" srcId="{FC4CCF82-CFE4-4B1A-BF79-1C21333FEE88}" destId="{3E6FFFD0-179A-4699-8321-AE04FCF1EEF5}" srcOrd="1" destOrd="0" presId="urn:microsoft.com/office/officeart/2005/8/layout/hierarchy4"/>
    <dgm:cxn modelId="{F7B723BF-D7D6-438B-BCEE-4DB85E733293}" type="presParOf" srcId="{FC4CCF82-CFE4-4B1A-BF79-1C21333FEE88}" destId="{72B5FB9C-1884-4D8E-B354-266CE9BA33AE}" srcOrd="2" destOrd="0" presId="urn:microsoft.com/office/officeart/2005/8/layout/hierarchy4"/>
    <dgm:cxn modelId="{A9BFFC33-674B-4832-A7AC-C70C73D1A849}" type="presParOf" srcId="{72B5FB9C-1884-4D8E-B354-266CE9BA33AE}" destId="{71DA6C70-F38A-4111-9DA4-92EC4DAE274F}" srcOrd="0" destOrd="0" presId="urn:microsoft.com/office/officeart/2005/8/layout/hierarchy4"/>
    <dgm:cxn modelId="{0A365F9D-86AD-49A6-9DD5-2D188E76792F}" type="presParOf" srcId="{72B5FB9C-1884-4D8E-B354-266CE9BA33AE}" destId="{71AB85DA-F6A9-49E2-9197-3010FF949AB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4EDB4-78B8-4636-8743-6E8238EACF17}">
      <dsp:nvSpPr>
        <dsp:cNvPr id="0" name=""/>
        <dsp:cNvSpPr/>
      </dsp:nvSpPr>
      <dsp:spPr>
        <a:xfrm>
          <a:off x="0" y="3735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New Construction</a:t>
          </a:r>
          <a:endParaRPr lang="en-US" sz="3600" kern="1200"/>
        </a:p>
      </dsp:txBody>
      <dsp:txXfrm>
        <a:off x="52431" y="89787"/>
        <a:ext cx="9505863" cy="969198"/>
      </dsp:txXfrm>
    </dsp:sp>
    <dsp:sp modelId="{E97C1E74-0FC0-4080-9AAA-A71197B02003}">
      <dsp:nvSpPr>
        <dsp:cNvPr id="0" name=""/>
        <dsp:cNvSpPr/>
      </dsp:nvSpPr>
      <dsp:spPr>
        <a:xfrm>
          <a:off x="0" y="1215096"/>
          <a:ext cx="9610725" cy="10740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baseline="0"/>
            <a:t>Rehab</a:t>
          </a:r>
          <a:endParaRPr lang="en-US" sz="3600" kern="1200"/>
        </a:p>
      </dsp:txBody>
      <dsp:txXfrm>
        <a:off x="52431" y="1267527"/>
        <a:ext cx="9505863" cy="969198"/>
      </dsp:txXfrm>
    </dsp:sp>
    <dsp:sp modelId="{22AB1587-8606-4A48-9530-7AD3F7964CDD}">
      <dsp:nvSpPr>
        <dsp:cNvPr id="0" name=""/>
        <dsp:cNvSpPr/>
      </dsp:nvSpPr>
      <dsp:spPr>
        <a:xfrm>
          <a:off x="0" y="2289156"/>
          <a:ext cx="9610725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141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Acquisition Rehab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1" kern="1200" baseline="0"/>
            <a:t>Owner-Occupied Rehab</a:t>
          </a:r>
          <a:endParaRPr lang="en-US" sz="2800" kern="1200"/>
        </a:p>
      </dsp:txBody>
      <dsp:txXfrm>
        <a:off x="0" y="2289156"/>
        <a:ext cx="9610725" cy="13041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048ED-471D-49AA-AF85-13F9518ABAA6}">
      <dsp:nvSpPr>
        <dsp:cNvPr id="0" name=""/>
        <dsp:cNvSpPr/>
      </dsp:nvSpPr>
      <dsp:spPr>
        <a:xfrm>
          <a:off x="800190" y="0"/>
          <a:ext cx="1509048" cy="1278827"/>
        </a:xfrm>
        <a:prstGeom prst="rect">
          <a:avLst/>
        </a:prstGeom>
        <a:blipFill>
          <a:blip xmlns:r="http://schemas.openxmlformats.org/officeDocument/2006/relationships" r:embed="rId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B2EA0-D13D-4047-BEF1-7CB4E801AB4C}">
      <dsp:nvSpPr>
        <dsp:cNvPr id="0" name=""/>
        <dsp:cNvSpPr/>
      </dsp:nvSpPr>
      <dsp:spPr>
        <a:xfrm>
          <a:off x="750367" y="1067914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Authorized expenses:</a:t>
          </a:r>
        </a:p>
      </dsp:txBody>
      <dsp:txXfrm>
        <a:off x="750367" y="1067914"/>
        <a:ext cx="4311566" cy="548068"/>
      </dsp:txXfrm>
    </dsp:sp>
    <dsp:sp modelId="{DA405956-0857-42CF-984D-48563FE75D39}">
      <dsp:nvSpPr>
        <dsp:cNvPr id="0" name=""/>
        <dsp:cNvSpPr/>
      </dsp:nvSpPr>
      <dsp:spPr>
        <a:xfrm>
          <a:off x="731914" y="1662904"/>
          <a:ext cx="4311566" cy="26740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Personnel salaries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office expenses and supplies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Employment benefit costs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Purchase or lease of power tools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Insurance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Reasonable fees for training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Consultant and legal fees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1700" kern="1200"/>
            <a:t>Annual audits</a:t>
          </a:r>
        </a:p>
      </dsp:txBody>
      <dsp:txXfrm>
        <a:off x="731914" y="1662904"/>
        <a:ext cx="4311566" cy="2674075"/>
      </dsp:txXfrm>
    </dsp:sp>
    <dsp:sp modelId="{09F25955-9275-446F-8732-A87EC52C79BA}">
      <dsp:nvSpPr>
        <dsp:cNvPr id="0" name=""/>
        <dsp:cNvSpPr/>
      </dsp:nvSpPr>
      <dsp:spPr>
        <a:xfrm>
          <a:off x="5543152" y="-80309"/>
          <a:ext cx="1509048" cy="1278827"/>
        </a:xfrm>
        <a:prstGeom prst="rect">
          <a:avLst/>
        </a:prstGeom>
        <a:blipFill>
          <a:blip xmlns:r="http://schemas.openxmlformats.org/officeDocument/2006/relationships"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BD2F1-0B05-4F55-8B2F-EBB4C8AA7C6A}">
      <dsp:nvSpPr>
        <dsp:cNvPr id="0" name=""/>
        <dsp:cNvSpPr/>
      </dsp:nvSpPr>
      <dsp:spPr>
        <a:xfrm>
          <a:off x="5848321" y="1065978"/>
          <a:ext cx="4311566" cy="548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600" kern="1200"/>
            <a:t>Prohibited use of funds:</a:t>
          </a:r>
        </a:p>
      </dsp:txBody>
      <dsp:txXfrm>
        <a:off x="5848321" y="1065978"/>
        <a:ext cx="4311566" cy="548068"/>
      </dsp:txXfrm>
    </dsp:sp>
    <dsp:sp modelId="{1F7A0322-BD87-4E10-A43A-247078E48C56}">
      <dsp:nvSpPr>
        <dsp:cNvPr id="0" name=""/>
        <dsp:cNvSpPr/>
      </dsp:nvSpPr>
      <dsp:spPr>
        <a:xfrm>
          <a:off x="5862592" y="1617886"/>
          <a:ext cx="4356061" cy="3290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for labor on the houses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Purchasing real estate or building materials for the families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Paying any debts, expenses or costs to the participants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700" kern="1200"/>
            <a:t>Any lobbying activities prohibited in 2CFR 200 Subpart F</a:t>
          </a:r>
        </a:p>
      </dsp:txBody>
      <dsp:txXfrm>
        <a:off x="5862592" y="1617886"/>
        <a:ext cx="4356061" cy="32908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E27A-C33E-4120-B7E4-C8257C5E1077}">
      <dsp:nvSpPr>
        <dsp:cNvPr id="0" name=""/>
        <dsp:cNvSpPr/>
      </dsp:nvSpPr>
      <dsp:spPr>
        <a:xfrm>
          <a:off x="4025" y="1664"/>
          <a:ext cx="10896384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Full or Part time Director</a:t>
          </a:r>
        </a:p>
      </dsp:txBody>
      <dsp:txXfrm>
        <a:off x="44646" y="42285"/>
        <a:ext cx="10815142" cy="1305662"/>
      </dsp:txXfrm>
    </dsp:sp>
    <dsp:sp modelId="{6126294A-189C-4107-92C2-A5A1B8C74F47}">
      <dsp:nvSpPr>
        <dsp:cNvPr id="0" name=""/>
        <dsp:cNvSpPr/>
      </dsp:nvSpPr>
      <dsp:spPr>
        <a:xfrm>
          <a:off x="4025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Meiryo UI"/>
            </a:rPr>
            <a:t>Group Coordinator</a:t>
          </a:r>
          <a:endParaRPr lang="en-US" sz="3500" kern="1200" dirty="0"/>
        </a:p>
      </dsp:txBody>
      <dsp:txXfrm>
        <a:off x="44646" y="1615842"/>
        <a:ext cx="5147349" cy="1305662"/>
      </dsp:txXfrm>
    </dsp:sp>
    <dsp:sp modelId="{FF7D96A7-2527-4483-920E-2AA3FC686D9D}">
      <dsp:nvSpPr>
        <dsp:cNvPr id="0" name=""/>
        <dsp:cNvSpPr/>
      </dsp:nvSpPr>
      <dsp:spPr>
        <a:xfrm>
          <a:off x="2837921" y="3070960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Construction Supervisor</a:t>
          </a:r>
        </a:p>
      </dsp:txBody>
      <dsp:txXfrm>
        <a:off x="2878542" y="3111581"/>
        <a:ext cx="5147349" cy="1305662"/>
      </dsp:txXfrm>
    </dsp:sp>
    <dsp:sp modelId="{71DA6C70-F38A-4111-9DA4-92EC4DAE274F}">
      <dsp:nvSpPr>
        <dsp:cNvPr id="0" name=""/>
        <dsp:cNvSpPr/>
      </dsp:nvSpPr>
      <dsp:spPr>
        <a:xfrm>
          <a:off x="5671818" y="1575221"/>
          <a:ext cx="5228591" cy="1386904"/>
        </a:xfrm>
        <a:prstGeom prst="roundRect">
          <a:avLst>
            <a:gd name="adj" fmla="val 10000"/>
          </a:avLst>
        </a:prstGeom>
        <a:solidFill>
          <a:srgbClr val="AC432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Meiryo UI"/>
            </a:rPr>
            <a:t>Secretary-Bookkeeper</a:t>
          </a:r>
          <a:endParaRPr lang="en-US" sz="3500" kern="1200"/>
        </a:p>
      </dsp:txBody>
      <dsp:txXfrm>
        <a:off x="5712439" y="1615842"/>
        <a:ext cx="5147349" cy="130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BB03A1-C24F-4AEB-9DD5-D5017ED06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5780-3D57-4E6A-BC9A-0C96CD051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7C77B77-5EE6-4093-AC8C-63883B0D4818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63907-A416-496F-891A-9B09D46C50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685EE-62FF-4BE0-9742-02426CC68A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AC5FDE1-B145-40CB-B667-FBD1AC713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A1E6DE8-1D09-4157-BE91-8AE8974945A2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C5C198C-F94F-45D5-B9E3-B6FFB8BCA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2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C5083B-E25C-43E5-A0C6-25AECB4AAE6B}" type="slidenum">
              <a:rPr kumimoji="0" lang="en-US" altLang="en-US" smtClean="0"/>
              <a:pPr>
                <a:spcBef>
                  <a:spcPct val="0"/>
                </a:spcBef>
              </a:pPr>
              <a:t>14</a:t>
            </a:fld>
            <a:endParaRPr kumimoji="0" lang="en-US" alt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i="1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61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6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0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62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91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94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66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9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2000" u="sng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87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6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2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32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89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eaLnBrk="1" hangingPunct="1"/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001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76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10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5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A322-A157-9175-3060-BC1A0725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657DA-2BE7-0794-A8EA-13964465F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AB5CE4-A769-5F8E-2BC3-F1B65B4A0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2C19B-3CE7-9ACD-229D-9EEFFBFE2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12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BD6EE-7305-8E9F-6E9D-B07D0C907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5EC3BF-D94B-1979-24A6-32231117B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57C41E-1DBF-430F-5BD7-B7620E888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B677B0-292D-30CD-121D-DDB459D51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6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92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71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97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07EC-F3DF-46E0-B842-5FF5D1ADA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F94C7-4CDE-7A06-3F3B-C2F4A6488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0F60AF-4B07-A644-317A-19CB028781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E5484-0FAB-296B-E8C8-A88001A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961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06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7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3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1494" indent="-289036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6145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18602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81060" indent="-231229" defTabSz="9554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43518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5976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8434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30891" indent="-231229" defTabSz="9554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38A58F5-E31A-415B-8158-FCC699A6833B}" type="slidenum">
              <a:rPr kumimoji="0" lang="en-US" altLang="en-US" smtClean="0"/>
              <a:pPr>
                <a:spcBef>
                  <a:spcPct val="0"/>
                </a:spcBef>
              </a:pPr>
              <a:t>7</a:t>
            </a:fld>
            <a:endParaRPr kumimoji="0" lang="en-US" altLang="en-US"/>
          </a:p>
        </p:txBody>
      </p:sp>
      <p:sp>
        <p:nvSpPr>
          <p:cNvPr id="16387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2051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ea typeface="Calibri"/>
              <a:cs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77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3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4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C198C-F94F-45D5-B9E3-B6FFB8BCAC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3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E96E83-048C-4132-9ABC-E5A0C22D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498F49-BE12-4A88-909F-4B988B23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0267AE-9C0D-4634-B312-C6DD5471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1003" y="640080"/>
            <a:ext cx="6111585" cy="5577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ECD51-9119-4996-B4FC-2AD432164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594" y="1328058"/>
            <a:ext cx="5096630" cy="3378338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56F6DB6-D6E1-4A50-9114-8601DF942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35000"/>
            <a:ext cx="4800600" cy="557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381B5BB-CEA3-436C-8A43-C3C4889F11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8480" y="4668045"/>
            <a:ext cx="5096630" cy="1000125"/>
          </a:xfrm>
        </p:spPr>
        <p:txBody>
          <a:bodyPr>
            <a:noAutofit/>
          </a:bodyPr>
          <a:lstStyle>
            <a:lvl1pPr>
              <a:defRPr sz="2400" b="0" cap="all" spc="600" baseline="0"/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B16675-8FAE-4CCE-870E-B08D5FEC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58518-7725-4310-9D89-9253D668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55907E-5B49-47DA-BB56-B8388484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1961C9-4342-4735-9F69-30FC4EE60D8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10884" y="1481580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75FE27-57B7-4D26-BF6D-E63BF9CB13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0884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6EBD4-3BCF-4167-9401-08DF67EF59C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57949" y="1481579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A32EF6-47B8-4B22-99CB-D1B4F6B4B6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7949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8D02CE16-361C-4C84-A178-402C2D4A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B21E92-5123-45B3-999F-EA0512A2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F5EF3406-552A-4C2E-A1B4-D3EAD5D1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9BB029-1123-4E6E-8996-6F966615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AA1BD-C769-474A-A258-6051FAAB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1E751-E5D0-431E-BDB3-E8D22FCF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307227E-0323-4608-B721-487D3010A5D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073925-D167-4366-8AF4-3DBCD83A89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778932-CE6D-42D3-9C40-80AD4D7F46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46640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FCF78AB-4697-4170-B73C-39E8D202A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BBD3120-B5E0-433B-BB1E-BCEFD93EEE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EBEB77-9309-408B-BF35-68D07856A90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/>
              <a:t> Click to add text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B260FE5-7B07-4149-85C7-9CD9D4E7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217A5FBA-27B4-461A-BE9C-34E1390D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DDC42D1B-76B7-44EC-B6FD-6D0C6565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CCEB0E-12E7-488A-A219-2ABDE6870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7202C9-94B9-46C7-8ADD-2C7E6DE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  <a:solidFill>
            <a:schemeClr val="bg2">
              <a:lumMod val="75000"/>
            </a:schemeClr>
          </a:solidFill>
        </p:spPr>
        <p:txBody>
          <a:bodyPr tIns="274320"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EAC607-595F-4F95-88EB-0BEA170D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7789921-321D-4251-A0D9-9708843C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FCC9F84A-3951-4EFD-AEBD-C6D89E4642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6867" y="0"/>
            <a:ext cx="4665133" cy="2222500"/>
          </a:xfrm>
          <a:custGeom>
            <a:avLst/>
            <a:gdLst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254000 h 2222500"/>
              <a:gd name="connsiteX5" fmla="*/ 0 w 4665133"/>
              <a:gd name="connsiteY5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254000 h 2222500"/>
              <a:gd name="connsiteX6" fmla="*/ 0 w 4665133"/>
              <a:gd name="connsiteY6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567267 h 2222500"/>
              <a:gd name="connsiteX6" fmla="*/ 0 w 4665133"/>
              <a:gd name="connsiteY6" fmla="*/ 254000 h 2222500"/>
              <a:gd name="connsiteX7" fmla="*/ 0 w 4665133"/>
              <a:gd name="connsiteY7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8467 w 4673600"/>
              <a:gd name="connsiteY6" fmla="*/ 567267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618067 w 4673600"/>
              <a:gd name="connsiteY6" fmla="*/ 270934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87866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62466 h 2222500"/>
              <a:gd name="connsiteX8" fmla="*/ 0 w 4665133"/>
              <a:gd name="connsiteY8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5133" h="2222500">
                <a:moveTo>
                  <a:pt x="0" y="0"/>
                </a:moveTo>
                <a:lnTo>
                  <a:pt x="4665133" y="0"/>
                </a:lnTo>
                <a:lnTo>
                  <a:pt x="4665133" y="2222500"/>
                </a:lnTo>
                <a:lnTo>
                  <a:pt x="0" y="2222500"/>
                </a:lnTo>
                <a:lnTo>
                  <a:pt x="0" y="1261533"/>
                </a:lnTo>
                <a:lnTo>
                  <a:pt x="601133" y="1261534"/>
                </a:lnTo>
                <a:cubicBezTo>
                  <a:pt x="603955" y="931334"/>
                  <a:pt x="606778" y="601134"/>
                  <a:pt x="609600" y="270934"/>
                </a:cubicBezTo>
                <a:lnTo>
                  <a:pt x="8467" y="26246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F6EB92D-D010-4A13-93AD-A27A90A483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4656" y="2316047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0568266-00E0-4C81-A71A-DCF9538410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939" y="4634050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63FE3F-4195-477A-9AB3-F44871CE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F3A4E9C-6CC0-4587-BF21-5EC4C13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2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907218-B50F-49FD-AD54-AB4516C4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2802362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376FF-CCF9-409D-9C56-0478207D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187" y="3429000"/>
            <a:ext cx="10663626" cy="22487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00F12B7-72C7-4FE1-ACC5-E25F1F670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5F1DA91-F20A-4A08-93BE-9F98E06C4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>
            <a:normAutofit/>
          </a:bodyPr>
          <a:lstStyle>
            <a:lvl1pPr>
              <a:defRPr b="0" cap="all" spc="600" baseline="0"/>
            </a:lvl1pPr>
          </a:lstStyle>
          <a:p>
            <a:pPr>
              <a:lnSpc>
                <a:spcPct val="120000"/>
              </a:lnSpc>
            </a:pPr>
            <a:r>
              <a:rPr lang="en-US" sz="2000"/>
              <a:t>Click to edit Master subtitle style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A878EE-90F1-4A49-B6BE-AE85B98C9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3424" y="5677726"/>
            <a:ext cx="10661904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AD3270F6-1E4E-4411-8D4E-828E3720DC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588" y="642938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1" name="Picture Placeholder 31">
            <a:extLst>
              <a:ext uri="{FF2B5EF4-FFF2-40B4-BE49-F238E27FC236}">
                <a16:creationId xmlns:a16="http://schemas.microsoft.com/office/drawing/2014/main" id="{EABF929F-94D1-4759-B7F8-13A234DA34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02338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3" name="Picture Placeholder 31">
            <a:extLst>
              <a:ext uri="{FF2B5EF4-FFF2-40B4-BE49-F238E27FC236}">
                <a16:creationId xmlns:a16="http://schemas.microsoft.com/office/drawing/2014/main" id="{BFF7B305-12DD-40D5-8129-BBA665ACA3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70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42" name="Picture Placeholder 31">
            <a:extLst>
              <a:ext uri="{FF2B5EF4-FFF2-40B4-BE49-F238E27FC236}">
                <a16:creationId xmlns:a16="http://schemas.microsoft.com/office/drawing/2014/main" id="{9D7B5BDC-1B7A-4894-9620-E84D2D48F2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301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8" name="Footer Placeholder 7">
            <a:extLst>
              <a:ext uri="{FF2B5EF4-FFF2-40B4-BE49-F238E27FC236}">
                <a16:creationId xmlns:a16="http://schemas.microsoft.com/office/drawing/2014/main" id="{4E2B39E4-0727-4A5A-BC57-AA9E8DE0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6E0AA390-7F09-4587-8C95-FD7A9C78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02FAE9E6-8F24-4563-93BC-C0A14B8D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6B81F-97CD-4934-852B-F0AECFD05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7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109305373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CD87-626A-421A-A223-E272EB3CCD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54410761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2DA40-84F3-42C9-B25D-BB7FDC52E4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785444856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1099800" cy="1409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1790700"/>
            <a:ext cx="50800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07200" y="1790700"/>
            <a:ext cx="5080000" cy="43815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FC1FE-6B8F-4D7C-8B99-CB9A154FE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0481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FAE35-BD0D-4D19-892D-36475DD52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63656" y="0"/>
            <a:ext cx="8128343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FE2031E3-F975-4AFF-B76E-6BB46A2D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0671" y="0"/>
            <a:ext cx="3000249" cy="3382963"/>
          </a:xfrm>
          <a:custGeom>
            <a:avLst/>
            <a:gdLst>
              <a:gd name="connsiteX0" fmla="*/ 0 w 2999232"/>
              <a:gd name="connsiteY0" fmla="*/ 0 h 3382963"/>
              <a:gd name="connsiteX1" fmla="*/ 2999232 w 2999232"/>
              <a:gd name="connsiteY1" fmla="*/ 0 h 3382963"/>
              <a:gd name="connsiteX2" fmla="*/ 2999232 w 2999232"/>
              <a:gd name="connsiteY2" fmla="*/ 3382963 h 3382963"/>
              <a:gd name="connsiteX3" fmla="*/ 0 w 2999232"/>
              <a:gd name="connsiteY3" fmla="*/ 3382963 h 3382963"/>
              <a:gd name="connsiteX4" fmla="*/ 0 w 2999232"/>
              <a:gd name="connsiteY4" fmla="*/ 0 h 3382963"/>
              <a:gd name="connsiteX0" fmla="*/ 0 w 2999232"/>
              <a:gd name="connsiteY0" fmla="*/ 0 h 3382963"/>
              <a:gd name="connsiteX1" fmla="*/ 968249 w 2999232"/>
              <a:gd name="connsiteY1" fmla="*/ 0 h 3382963"/>
              <a:gd name="connsiteX2" fmla="*/ 2999232 w 2999232"/>
              <a:gd name="connsiteY2" fmla="*/ 0 h 3382963"/>
              <a:gd name="connsiteX3" fmla="*/ 2999232 w 2999232"/>
              <a:gd name="connsiteY3" fmla="*/ 3382963 h 3382963"/>
              <a:gd name="connsiteX4" fmla="*/ 0 w 2999232"/>
              <a:gd name="connsiteY4" fmla="*/ 3382963 h 3382963"/>
              <a:gd name="connsiteX5" fmla="*/ 0 w 2999232"/>
              <a:gd name="connsiteY5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2999232 w 3000249"/>
              <a:gd name="connsiteY2" fmla="*/ 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5199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249" h="3382963">
                <a:moveTo>
                  <a:pt x="0" y="0"/>
                </a:moveTo>
                <a:lnTo>
                  <a:pt x="968249" y="0"/>
                </a:lnTo>
                <a:lnTo>
                  <a:pt x="967232" y="284480"/>
                </a:lnTo>
                <a:lnTo>
                  <a:pt x="3000249" y="284480"/>
                </a:lnTo>
                <a:lnTo>
                  <a:pt x="2999232" y="3382963"/>
                </a:lnTo>
                <a:lnTo>
                  <a:pt x="0" y="33829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610101-4EEB-48DF-A41F-DA38D737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564E749E-B27D-45B4-8E7A-53D8460AA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997708" cy="3382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8DE9984-911D-42E6-9467-9F53414894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75038"/>
            <a:ext cx="6096000" cy="33829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2F1F63-2333-48C5-BEEE-7FFCA143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F26E33C-9416-4C43-8695-B043D696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Orientation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DD9F57F-0928-48ED-8CF9-CC5AC1BD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B7E4E7CA-F2D2-4B67-92FE-3DCE5AB2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5FAC41-B90D-4384-8484-175667A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20C6F-8D05-41B5-9727-E041D5B9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568357"/>
            <a:ext cx="6240379" cy="37212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A692DB-BC6A-43D5-BAE7-1E8AE149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9B631067-0981-46B9-BB6F-484741846C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42938"/>
            <a:ext cx="4814887" cy="2667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984968B-9811-4180-8D8E-0619C9D3BF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12" y="3631470"/>
            <a:ext cx="4814887" cy="2562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03D483-6082-4C3B-A4C5-0ACE66983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2241" y="2365374"/>
            <a:ext cx="5136671" cy="2635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B94B83C-8B92-4303-A841-0D5ED386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B204443-B45C-4C1E-8601-4AD0359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125F2A8A-5D48-4A14-B0A6-52E55D3E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620C2886-3E99-43F7-A045-F15053959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48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67587-8C0C-40DB-88B2-2CAC45DB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1B7BFF-DF61-4F7F-BC0C-A774104FF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774" y="2814975"/>
            <a:ext cx="6769706" cy="191097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182880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F1B1-D8F9-42A3-B0C7-AADC53D8F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57726"/>
            <a:ext cx="6769100" cy="731838"/>
          </a:xfrm>
          <a:solidFill>
            <a:schemeClr val="tx2"/>
          </a:solidFill>
        </p:spPr>
        <p:txBody>
          <a:bodyPr>
            <a:noAutofit/>
          </a:bodyPr>
          <a:lstStyle>
            <a:lvl1pPr marL="228600">
              <a:defRPr sz="1500" cap="all" spc="6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07196B1-3970-4386-8D54-A2067BA8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9535C1B1-EA9A-48AD-AB3B-00E7FEE0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E334D19F-C91E-4007-9C85-89B0645F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9" name="Slide Number Placeholder 15">
            <a:extLst>
              <a:ext uri="{FF2B5EF4-FFF2-40B4-BE49-F238E27FC236}">
                <a16:creationId xmlns:a16="http://schemas.microsoft.com/office/drawing/2014/main" id="{00B1B695-CA8C-4B38-8D25-4E56BD07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4B01-1489-40C5-B290-E42D974C10E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7987" y="1735958"/>
            <a:ext cx="10318036" cy="42762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29640D-9D66-4252-AF26-226B9EF3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585F-809A-43CB-A46F-3569008720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5875" y="2066925"/>
            <a:ext cx="9610725" cy="3630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1F196FCF-777C-4746-AFAA-ECE173A0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71EA376C-2DC1-4B5D-9628-4A223AA3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CCEC0CD5-B86D-4E13-B3A9-9D3B0CB1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E07EFA-7299-44A6-85FB-04EC9B553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3A4CB2-29F8-49C3-8735-10697589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74195-3DF9-438B-B8AC-0F202935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2" y="2025650"/>
            <a:ext cx="5058209" cy="235573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7FAF158-BFC1-43C2-A23B-B93DEFAE3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0"/>
            <a:ext cx="5408613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1025F5-5E2A-47DC-9E1F-F31EE762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57" y="4381382"/>
            <a:ext cx="5058209" cy="395405"/>
          </a:xfrm>
        </p:spPr>
        <p:txBody>
          <a:bodyPr anchor="t"/>
          <a:lstStyle>
            <a:lvl1pPr>
              <a:defRPr b="0" cap="all" spc="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9F00502A-31A8-40B1-8042-91BBF646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1F0D82E2-6CDC-41FA-9FBD-29B16961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85DE54ED-1D6A-4185-BC18-EB63BF4B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FC1626-6E5A-4321-B003-2ECADA2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5D66E-614C-4554-AD07-DBF50786C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25CFF-3341-490E-864B-9EE585E7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1A47F1BE-C6F0-4B08-A876-3ACB9A16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B34F470-EFAB-4873-9AF2-800F8317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FCAA1492-8926-496A-9DE4-45E13BA7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8288-2CF3-456E-8691-5772D99F82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8236" y="1887311"/>
            <a:ext cx="11395528" cy="434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add content</a:t>
            </a:r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D1103D-8943-46F2-B18E-36FF38C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2D366-4C48-4324-8771-8F9E7BECD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9FB3E-2A6A-4BE8-9D79-47B91471C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E3BBCB1-5D3D-4802-A48D-5D6A7BA5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Orientation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AE90937E-33CA-4432-A147-746EBB9E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2022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CECD9BDC-A2A2-40A0-8DAD-4C56EBE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3704-0282-421F-BA62-C1A7E0B072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619250"/>
            <a:ext cx="105156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Orientation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2" r:id="rId13"/>
    <p:sldLayoutId id="2147483725" r:id="rId14"/>
    <p:sldLayoutId id="2147483726" r:id="rId15"/>
    <p:sldLayoutId id="2147483727" r:id="rId16"/>
    <p:sldLayoutId id="2147483753" r:id="rId17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highway-signs/r/regulations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files/1944i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researchleap.com/research-project-success-factors-within-construction-industry-ghana-evidence-wide-horizon-ghana-limited/" TargetMode="Externa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ys.org/event/nyc-westchester-monthly-leadership-meetings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lickr.com/photos/132053576@N03/1762751440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technofaq.org/posts/2019/04/top-5-technical-tools-used-in-handyman-services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ffeeaddictedwriter.com/2018/09/home-repair-or-home-maintenance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pixabay.com/illustrations/building-company-clipart-sticker-2696768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pedia.org/chalkboard/g/goals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.usda.gov/programs-services/single-family-housing-programs/mutual-self-help-housing-technical-assistance-grant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researchleap.com/interconnection-achieved-level-return-equity-evaluation-scale-kraliceks-model/eval/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freepngimg.com/png/64041-gold-symbol-dollar-sign-currency-transparent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www.cato.org/blog/decline-fall-federal-home-loan-bank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reepngimg.com/png/64041-gold-symbol-dollar-sign-currency-transparent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onecommunityglobal.org/stages-of-community-building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pixabay.com/ko/100-%EC%99%84%EB%A3%8C-%EC%8A%A4%ED%83%AC%ED%94%84-%EB%B0%9C%ED%91%9C-%EC%8A%A4%ED%8B%B0%EC%BB%A4-%EB%B0%B0%EB%84%88-%EB%B9%84%EC%A6%88%EB%8B%88%EC%8A%A4-%EB%8B%A8%EC%B6%94-459227/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www.flickr.com/photos/ajclarkson/4277750232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online.ucf.edu/amnatgov/chapter/engagement-in-a-democracy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lfhelphousingspotlight.org/" TargetMode="External"/><Relationship Id="rId2" Type="http://schemas.openxmlformats.org/officeDocument/2006/relationships/hyperlink" Target="https://www.rd.usda.gov/programs-services/single-family-housing-programs/mutual-self-help-housing-technical-assistance-grants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communityglobal.org/stages-of-community-building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icpedia.org/chalkboard/b/benefit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2DFE6010-0FC2-4302-8ABC-58026AC3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404" y="3049882"/>
            <a:ext cx="5793948" cy="2220216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/>
              <a:t>Orientation to </a:t>
            </a:r>
            <a:br>
              <a:rPr lang="en-US" sz="2800" dirty="0"/>
            </a:br>
            <a:r>
              <a:rPr lang="en-US" sz="2800" dirty="0"/>
              <a:t>USDA Rural Development’s </a:t>
            </a:r>
            <a:br>
              <a:rPr lang="en-US" sz="2800" dirty="0">
                <a:ea typeface="Meiryo UI"/>
              </a:rPr>
            </a:br>
            <a:r>
              <a:rPr lang="en-US" sz="2800" dirty="0"/>
              <a:t>Self-Help Housing Program</a:t>
            </a:r>
            <a:br>
              <a:rPr lang="en-US" sz="2800" dirty="0"/>
            </a:br>
            <a:r>
              <a:rPr lang="en-US" sz="2800" dirty="0"/>
              <a:t>for Rural Development Staff</a:t>
            </a:r>
            <a:endParaRPr lang="en-US" sz="2800" dirty="0">
              <a:ea typeface="Meiryo UI"/>
            </a:endParaRPr>
          </a:p>
        </p:txBody>
      </p:sp>
      <p:pic>
        <p:nvPicPr>
          <p:cNvPr id="13" name="Picture Placeholder 12" descr="Diagram, engineering drawing, blueprints">
            <a:extLst>
              <a:ext uri="{FF2B5EF4-FFF2-40B4-BE49-F238E27FC236}">
                <a16:creationId xmlns:a16="http://schemas.microsoft.com/office/drawing/2014/main" id="{79D0C4D2-EC8C-4F0F-AACB-309E76F420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2" y="635000"/>
            <a:ext cx="4756485" cy="557072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8A74C6-01BE-86A5-25B6-DBABA16E88BF}"/>
              </a:ext>
            </a:extLst>
          </p:cNvPr>
          <p:cNvSpPr txBox="1"/>
          <p:nvPr/>
        </p:nvSpPr>
        <p:spPr>
          <a:xfrm>
            <a:off x="637478" y="6208176"/>
            <a:ext cx="534429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ea typeface="Calibri"/>
                <a:cs typeface="Calibri"/>
              </a:rPr>
              <a:t>January 2026</a:t>
            </a:r>
          </a:p>
        </p:txBody>
      </p:sp>
    </p:spTree>
    <p:extLst>
      <p:ext uri="{BB962C8B-B14F-4D97-AF65-F5344CB8AC3E}">
        <p14:creationId xmlns:p14="http://schemas.microsoft.com/office/powerpoint/2010/main" val="59785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Section 523 and 502/504 Regulations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13" y="1417766"/>
            <a:ext cx="6057044" cy="44806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Section 523 Mutual Self-Help Housing</a:t>
            </a:r>
            <a:endParaRPr lang="en-US" sz="1600" dirty="0">
              <a:ea typeface="Meiryo UI"/>
            </a:endParaRP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7 Code of Federal Regulations (CFR) 1944 , subpart I</a:t>
            </a: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Rural Development Instruction 1944-I</a:t>
            </a:r>
            <a:endParaRPr lang="en-US" dirty="0"/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Uniform Guidance 2 CFR 200</a:t>
            </a:r>
            <a:endParaRPr lang="en-US" sz="1600" b="1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Section 502/504 Program Regulations</a:t>
            </a:r>
            <a:endParaRPr lang="en-US" sz="1600" b="1" dirty="0">
              <a:ea typeface="Meiryo UI"/>
            </a:endParaRP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Handbook 1-3550</a:t>
            </a: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ea typeface="Meiryo UI"/>
              </a:rPr>
              <a:t>7 </a:t>
            </a:r>
            <a:r>
              <a:rPr lang="en-US" sz="1600" dirty="0">
                <a:ea typeface="Meiryo UI"/>
              </a:rPr>
              <a:t>CFR </a:t>
            </a:r>
            <a:r>
              <a:rPr lang="en-US" sz="1600" b="1" dirty="0">
                <a:ea typeface="Meiryo UI"/>
              </a:rPr>
              <a:t>3550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ea typeface="Meiryo UI"/>
              </a:rPr>
              <a:t>Additional Guidance</a:t>
            </a:r>
            <a:endParaRPr lang="en-US" sz="1600" b="1" dirty="0">
              <a:ea typeface="Meiryo UI"/>
            </a:endParaRP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Administrative Notices</a:t>
            </a:r>
            <a:endParaRPr lang="en-US" sz="1600" b="1" dirty="0">
              <a:ea typeface="Meiryo UI"/>
            </a:endParaRP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Unnumbered Letters</a:t>
            </a:r>
            <a:endParaRPr lang="en-US" sz="1600" b="1" dirty="0">
              <a:ea typeface="Meiryo UI"/>
            </a:endParaRPr>
          </a:p>
          <a:p>
            <a:pPr marL="6286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Meiryo UI"/>
              </a:rPr>
              <a:t>Procedure Notices</a:t>
            </a:r>
            <a:endParaRPr lang="en-US" sz="1600" b="1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 dirty="0">
              <a:ea typeface="Meiryo UI"/>
            </a:endParaRPr>
          </a:p>
          <a:p>
            <a:pPr marL="342900">
              <a:lnSpc>
                <a:spcPct val="100000"/>
              </a:lnSpc>
              <a:buFont typeface="Arial"/>
              <a:buChar char="•"/>
            </a:pPr>
            <a:endParaRPr lang="en-US" sz="1600" dirty="0">
              <a:ea typeface="Meiryo UI"/>
            </a:endParaRPr>
          </a:p>
          <a:p>
            <a:pPr lvl="4"/>
            <a:endParaRPr lang="en-US" sz="2400" b="1" u="sng" dirty="0">
              <a:ea typeface="Meiryo U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" name="Picture 3" descr="A sign with a arrow pointing to the right&#10;&#10;Description automatically generated">
            <a:extLst>
              <a:ext uri="{FF2B5EF4-FFF2-40B4-BE49-F238E27FC236}">
                <a16:creationId xmlns:a16="http://schemas.microsoft.com/office/drawing/2014/main" id="{FDBD5BFC-3935-C1C5-34D5-CAE1B94E0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96457" y="2197056"/>
            <a:ext cx="4657725" cy="3097530"/>
          </a:xfrm>
          <a:prstGeom prst="rect">
            <a:avLst/>
          </a:prstGeom>
          <a:ln w="228600" cap="sq" cmpd="thickThin">
            <a:solidFill>
              <a:schemeClr val="tx1">
                <a:lumMod val="10000"/>
                <a:lumOff val="9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74176818"/>
      </p:ext>
    </p:extLst>
  </p:cSld>
  <p:clrMapOvr>
    <a:masterClrMapping/>
  </p:clrMapOvr>
  <p:transition>
    <p:strips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224" y="1582042"/>
            <a:ext cx="5235388" cy="4537348"/>
          </a:xfrm>
        </p:spPr>
        <p:txBody>
          <a:bodyPr>
            <a:normAutofit/>
          </a:bodyPr>
          <a:lstStyle/>
          <a:p>
            <a:r>
              <a:rPr lang="en-US" sz="2400" dirty="0"/>
              <a:t>1944-I governs the Self-Help Housing Program</a:t>
            </a:r>
          </a:p>
          <a:p>
            <a:r>
              <a:rPr lang="en-US" dirty="0">
                <a:hlinkClick r:id="rId3"/>
              </a:rPr>
              <a:t>https://www.rd.usda.gov/files/1944i.pdf</a:t>
            </a:r>
            <a:r>
              <a:rPr lang="en-US" dirty="0"/>
              <a:t> </a:t>
            </a:r>
          </a:p>
          <a:p>
            <a:pPr lvl="4">
              <a:buNone/>
            </a:pPr>
            <a:endParaRPr lang="en-US" sz="1100" b="1" u="sng" dirty="0"/>
          </a:p>
          <a:p>
            <a:pPr lvl="4">
              <a:buNone/>
            </a:pPr>
            <a:r>
              <a:rPr lang="en-US" sz="2400" b="1" dirty="0"/>
              <a:t>Appendix 13 in the 3550 Handbook also provides guidance on Self-Help Housing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9923F-7AA9-39BC-F06E-C3850DA172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Orientation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79DDA-DDAB-1769-06A7-52AED1396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11A7A4-FC7A-A06D-FA92-EDB91D473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53"/>
          <a:stretch>
            <a:fillRect/>
          </a:stretch>
        </p:blipFill>
        <p:spPr>
          <a:xfrm>
            <a:off x="6643106" y="1345081"/>
            <a:ext cx="3978926" cy="5376394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985E7-D3ED-4FCE-B9ED-209F2DB33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Autofit/>
          </a:bodyPr>
          <a:lstStyle/>
          <a:p>
            <a:r>
              <a:rPr lang="en-US" sz="3600"/>
              <a:t>Types of Self-Help Housing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D45F0-FDD1-4D41-A647-C3925633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66ACF-30BF-4E28-B221-47C56E86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 altLang="en-US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416F3B1B-42CD-F652-0AB3-CB5E1FDA24A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44592200"/>
              </p:ext>
            </p:extLst>
          </p:nvPr>
        </p:nvGraphicFramePr>
        <p:xfrm>
          <a:off x="1285875" y="2066925"/>
          <a:ext cx="9610725" cy="3630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12285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5"/>
            <a:ext cx="6769706" cy="1910972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New Construction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97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Mutual Self-Help Housing - New Construction </a:t>
            </a:r>
          </a:p>
        </p:txBody>
      </p:sp>
      <p:sp>
        <p:nvSpPr>
          <p:cNvPr id="174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945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FF9C2DC8-6D22-4D3F-B7A4-86C5EDC774C4}" type="slidenum">
              <a:rPr lang="en-US" altLang="en-US" sz="120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14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36917" y="1691136"/>
            <a:ext cx="10716883" cy="4833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/>
              <a:t>Families work together in groups of 4-10</a:t>
            </a:r>
            <a:r>
              <a:rPr lang="en-US" altLang="en-US" sz="2400" dirty="0"/>
              <a:t> to build their homes, contributing 65% of the labor tasks under the supervision of a construction supervisor as outlined in  Exhibit B-2</a:t>
            </a:r>
            <a:endParaRPr lang="en-US" altLang="en-US" sz="2400" b="1" dirty="0">
              <a:ea typeface="Meiryo UI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/>
              <a:t>Houses start and finish construction together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b="1" dirty="0"/>
              <a:t>No one moves in until </a:t>
            </a:r>
            <a:r>
              <a:rPr lang="en-US" altLang="en-US" sz="2400" dirty="0"/>
              <a:t>all </a:t>
            </a:r>
            <a:r>
              <a:rPr lang="en-US" altLang="en-US" sz="2400" b="1" dirty="0"/>
              <a:t>homes are finished and approved</a:t>
            </a:r>
            <a:endParaRPr lang="en-US" altLang="en-US" sz="2400" b="1" dirty="0">
              <a:ea typeface="Meiryo UI"/>
            </a:endParaRP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Work is done by the participants in the evenings, on weekends and days off</a:t>
            </a:r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Meiryo UI"/>
              </a:rPr>
              <a:t>Self-help construction is a commitment of time and labor</a:t>
            </a:r>
            <a:endParaRPr lang="en-US" altLang="en-US" sz="2400" dirty="0"/>
          </a:p>
          <a:p>
            <a:pPr marL="342900" indent="-342900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rglass and a calendar">
            <a:extLst>
              <a:ext uri="{FF2B5EF4-FFF2-40B4-BE49-F238E27FC236}">
                <a16:creationId xmlns:a16="http://schemas.microsoft.com/office/drawing/2014/main" id="{E0C117E0-9BB5-6B7B-A6C0-4E80E127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1316736"/>
            <a:ext cx="8389165" cy="5038725"/>
          </a:xfrm>
          <a:prstGeom prst="rect">
            <a:avLst/>
          </a:prstGeom>
        </p:spPr>
      </p:pic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253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B230A3-D216-4D93-900A-99E9F31858A2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10028587" cy="9387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How long will it take to build the homes?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8680" y="1975104"/>
            <a:ext cx="5227320" cy="438124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/>
              <a:t>The total process takes 11 to 16 months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3  to 4 months in pre-construction</a:t>
            </a:r>
          </a:p>
          <a:p>
            <a:pPr marL="457200" lvl="1" indent="-457200" eaLnBrk="1" hangingPunct="1">
              <a:lnSpc>
                <a:spcPct val="100000"/>
              </a:lnSpc>
              <a:spcAft>
                <a:spcPts val="12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altLang="en-US" sz="2400" b="1"/>
              <a:t>8 to 12 months in construction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350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0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355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59F623-90A5-4501-9C26-84922792A78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204788"/>
            <a:ext cx="8153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Pre-Construction Tasks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3032" y="1566069"/>
            <a:ext cx="7086600" cy="4572000"/>
          </a:xfrm>
        </p:spPr>
        <p:txBody>
          <a:bodyPr>
            <a:noAutofit/>
          </a:bodyPr>
          <a:lstStyle/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Choosing house plans</a:t>
            </a:r>
          </a:p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Selecting building sites</a:t>
            </a:r>
          </a:p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Completing Rural </a:t>
            </a:r>
            <a:br>
              <a:rPr lang="en-US" altLang="en-US" sz="2400" dirty="0"/>
            </a:br>
            <a:r>
              <a:rPr lang="en-US" altLang="en-US" sz="2400" dirty="0"/>
              <a:t>Development paperwork </a:t>
            </a:r>
          </a:p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Waiting for loan approval</a:t>
            </a:r>
          </a:p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Participating in Pre-Construction Meetings—Key to success</a:t>
            </a:r>
          </a:p>
          <a:p>
            <a:pPr marL="341313" indent="-341313" eaLnBrk="1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Education</a:t>
            </a:r>
          </a:p>
        </p:txBody>
      </p:sp>
      <p:pic>
        <p:nvPicPr>
          <p:cNvPr id="3" name="Picture 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A85CD1E7-6820-8396-2911-7C3CF0A30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37020" y="1699192"/>
            <a:ext cx="5147518" cy="2196403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1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1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9413" y="304800"/>
            <a:ext cx="9799987" cy="115824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Family Labor Contribution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4662" y="1345311"/>
            <a:ext cx="10950321" cy="4807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Families contribute as much labor as is required to complete ALL houses in the group</a:t>
            </a: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Families must complete a minimum of 65% of the construction labor tasks</a:t>
            </a: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Technical work such as foundation, plumbing, heating and electrical is subcontracted out</a:t>
            </a: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Generally, each family contributes 30 to 35 hours each </a:t>
            </a:r>
            <a:r>
              <a:rPr lang="en-US" sz="2400" dirty="0"/>
              <a:t>week</a:t>
            </a: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Family hours include the labor of either spouse </a:t>
            </a: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ea typeface="Meiryo UI"/>
              </a:rPr>
              <a:t>Volunteer labor is allowed with approval from USDA Rural Development</a:t>
            </a:r>
            <a:endParaRPr lang="en-US" sz="1600" dirty="0"/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ea typeface="Meiryo UI"/>
            </a:endParaRPr>
          </a:p>
          <a:p>
            <a:pPr marL="342900" indent="-342900">
              <a:lnSpc>
                <a:spcPct val="100000"/>
              </a:lnSpc>
              <a:spcBef>
                <a:spcPct val="4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ea typeface="Meiryo UI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uiExpand="1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9473" y="0"/>
            <a:ext cx="10624690" cy="1403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Mutual Self-Help Housing New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E8A8D-B0FF-48F6-9D68-D5CD367C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990" y="2946679"/>
            <a:ext cx="5058209" cy="964641"/>
          </a:xfrm>
        </p:spPr>
        <p:txBody>
          <a:bodyPr>
            <a:noAutofit/>
          </a:bodyPr>
          <a:lstStyle/>
          <a:p>
            <a:r>
              <a:rPr lang="en-US" sz="3200"/>
              <a:t>Exhibit B-2 </a:t>
            </a:r>
          </a:p>
        </p:txBody>
      </p:sp>
      <p:sp>
        <p:nvSpPr>
          <p:cNvPr id="194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256A129-D513-4AE0-ABB5-1B4C66758329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2758-36C4-43BB-80ED-54800CFA3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5" t="17259" r="40634" b="9411"/>
          <a:stretch/>
        </p:blipFill>
        <p:spPr>
          <a:xfrm>
            <a:off x="948801" y="1154698"/>
            <a:ext cx="3872639" cy="4893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10000"/>
                <a:lumOff val="9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2E32E-CC2A-E288-343D-42B22D0D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94" y="1231377"/>
            <a:ext cx="3589446" cy="4148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7F600F-2AC5-5741-1205-F62DD841D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994" y="5613954"/>
            <a:ext cx="976875" cy="43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1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728" y="529957"/>
            <a:ext cx="3277346" cy="5826393"/>
          </a:xfrm>
          <a:prstGeom prst="rect">
            <a:avLst/>
          </a:prstGeom>
          <a:ln w="2286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048" y="274320"/>
            <a:ext cx="7685131" cy="61713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endParaRPr lang="en-US" altLang="en-US" sz="800" dirty="0"/>
          </a:p>
          <a:p>
            <a:pPr>
              <a:lnSpc>
                <a:spcPct val="100000"/>
              </a:lnSpc>
            </a:pPr>
            <a:r>
              <a:rPr lang="en-US" altLang="en-US" sz="3200" dirty="0"/>
              <a:t>Participants tasks can include:</a:t>
            </a:r>
            <a:br>
              <a:rPr lang="en-US" altLang="en-US" sz="3200" dirty="0"/>
            </a:br>
            <a:endParaRPr lang="en-US" altLang="en-US" sz="1200" dirty="0"/>
          </a:p>
          <a:p>
            <a:pPr eaLnBrk="1" hangingPunct="1">
              <a:lnSpc>
                <a:spcPct val="100000"/>
              </a:lnSpc>
            </a:pPr>
            <a:endParaRPr lang="en-US" altLang="en-US" sz="1200" dirty="0"/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excavation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framing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setting of trusses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roofing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insulation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sheathing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siding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windows &amp; doors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drywall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painting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interior trim &amp; cabinets</a:t>
            </a:r>
          </a:p>
          <a:p>
            <a:pPr marL="914400" lvl="1" indent="-342900" eaLnBrk="1" hangingPunct="1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flooring install       </a:t>
            </a:r>
          </a:p>
          <a:p>
            <a:pPr marL="914400" lvl="1" indent="-342900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400" b="1" dirty="0"/>
              <a:t>landscaping</a:t>
            </a:r>
            <a:endParaRPr lang="en-US" altLang="en-US" sz="2400" b="1" dirty="0">
              <a:ea typeface="Meiryo U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CC23B-E0A0-477E-9B11-8A57DAA7C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09162-578F-6083-57D1-CFBBA1A114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Drawing board with plans">
            <a:extLst>
              <a:ext uri="{FF2B5EF4-FFF2-40B4-BE49-F238E27FC236}">
                <a16:creationId xmlns:a16="http://schemas.microsoft.com/office/drawing/2014/main" id="{57347C71-A025-4239-BE2E-2992DCF014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671" y="0"/>
            <a:ext cx="3000249" cy="3382963"/>
          </a:xfrm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A02D195B-D3D3-425B-A077-63F32D78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</p:spPr>
        <p:txBody>
          <a:bodyPr>
            <a:normAutofit/>
          </a:bodyPr>
          <a:lstStyle/>
          <a:p>
            <a:r>
              <a:rPr lang="en-US" sz="3600"/>
              <a:t>Agenda</a:t>
            </a:r>
          </a:p>
        </p:txBody>
      </p:sp>
      <p:pic>
        <p:nvPicPr>
          <p:cNvPr id="26" name="Picture Placeholder 25" descr="A building under construction">
            <a:extLst>
              <a:ext uri="{FF2B5EF4-FFF2-40B4-BE49-F238E27FC236}">
                <a16:creationId xmlns:a16="http://schemas.microsoft.com/office/drawing/2014/main" id="{2F81D125-F17E-48A1-A821-5FC214F1BF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997708" cy="3382963"/>
          </a:xfrm>
        </p:spPr>
      </p:pic>
      <p:pic>
        <p:nvPicPr>
          <p:cNvPr id="20" name="Picture Placeholder 19" descr="A picture containing a neighbourhood">
            <a:extLst>
              <a:ext uri="{FF2B5EF4-FFF2-40B4-BE49-F238E27FC236}">
                <a16:creationId xmlns:a16="http://schemas.microsoft.com/office/drawing/2014/main" id="{30AAD166-824C-4987-89B1-0277823B5C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75038"/>
            <a:ext cx="6096000" cy="3382962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A2EEAC-45AF-4B25-A661-594C6F81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196" y="1432724"/>
            <a:ext cx="4817441" cy="492362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Overview of Program</a:t>
            </a:r>
            <a:endParaRPr lang="en-US" sz="2400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New Construction</a:t>
            </a:r>
            <a:endParaRPr lang="en-US" sz="2400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2400" dirty="0"/>
              <a:t>Rehab</a:t>
            </a:r>
            <a:endParaRPr lang="en-US" sz="2400" dirty="0">
              <a:ea typeface="Meiryo UI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ea typeface="Meiryo UI"/>
              </a:rPr>
              <a:t>Guidance and Instruction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Grant Requirements / Application</a:t>
            </a:r>
            <a:endParaRPr lang="en-US" sz="2400" dirty="0">
              <a:ea typeface="Meiryo UI"/>
            </a:endParaRP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1E41ABE-2085-4E21-B4B6-F01CB466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CA7AD1D2-7F7A-4686-920A-D4C71875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715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plant, outdoor, building, porch">
            <a:extLst>
              <a:ext uri="{FF2B5EF4-FFF2-40B4-BE49-F238E27FC236}">
                <a16:creationId xmlns:a16="http://schemas.microsoft.com/office/drawing/2014/main" id="{86F7F005-78AF-492A-BE55-8A5610E588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13" y="0"/>
            <a:ext cx="6094412" cy="68548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71D6587-8AF5-448C-83D4-C2E108C2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774" y="2814974"/>
            <a:ext cx="6769706" cy="1960225"/>
          </a:xfrm>
          <a:solidFill>
            <a:srgbClr val="AC4326"/>
          </a:solidFill>
        </p:spPr>
        <p:txBody>
          <a:bodyPr/>
          <a:lstStyle/>
          <a:p>
            <a:r>
              <a:rPr lang="en-US"/>
              <a:t>Rehab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B06CFDBA-8935-4FC2-B439-E90EFC10140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A2ECA2BA-98A9-44F9-9896-D3FC04AC97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fld id="{6E16B81F-97CD-4934-852B-F0AECFD05D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2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Self-Help Rehab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9413" y="1639615"/>
            <a:ext cx="5971700" cy="45373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Self-Help Rehab is allowed in regulations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Labor is not mutual </a:t>
            </a:r>
            <a:endParaRPr lang="en-US" altLang="en-US" sz="2800" dirty="0">
              <a:ea typeface="Meiryo UI"/>
            </a:endParaRP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Acquisition Rehab or Owner-Occupied Rehab </a:t>
            </a:r>
            <a:endParaRPr lang="en-US" altLang="en-US" sz="2800" dirty="0">
              <a:ea typeface="Meiryo UI"/>
            </a:endParaRPr>
          </a:p>
          <a:p>
            <a:pPr marL="1143000" lvl="3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300" b="1" dirty="0"/>
              <a:t>Either or a combination</a:t>
            </a:r>
          </a:p>
          <a:p>
            <a:pPr marL="457200" indent="-457200" eaLnBrk="1" hangingPunct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Rehab grants can be combined with New Construction grants</a:t>
            </a:r>
            <a:endParaRPr lang="en-US" altLang="en-US" sz="2800" dirty="0">
              <a:ea typeface="Meiryo UI"/>
            </a:endParaRPr>
          </a:p>
        </p:txBody>
      </p:sp>
      <p:pic>
        <p:nvPicPr>
          <p:cNvPr id="3" name="Picture 2" descr="A picture containing text, floor, remote, controller&#10;&#10;Description automatically generated">
            <a:extLst>
              <a:ext uri="{FF2B5EF4-FFF2-40B4-BE49-F238E27FC236}">
                <a16:creationId xmlns:a16="http://schemas.microsoft.com/office/drawing/2014/main" id="{FF3D976E-28F4-0352-3B48-F493D2BCA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611113" y="1974466"/>
            <a:ext cx="5047488" cy="3366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trips dir="r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Rehab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47CB657-C84F-4991-AA41-49C9F6419A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9763" y="1345081"/>
            <a:ext cx="10904537" cy="5127437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800" dirty="0"/>
              <a:t>USDA RD would like to see a cost savings </a:t>
            </a:r>
            <a:r>
              <a:rPr lang="en-US" altLang="en-US" sz="3200" dirty="0"/>
              <a:t>(Self-Help homeowner labor vs what it would cost if a contractor completed the work) </a:t>
            </a:r>
            <a:endParaRPr lang="en-US" altLang="en-US" sz="3800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800" dirty="0"/>
              <a:t>This is will vary by project, service area, and region       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800" dirty="0"/>
              <a:t>Repairs will be completed over an 8-12 week period, though this may vary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3800" dirty="0"/>
              <a:t>Technical Assistance that is provided by the grantee </a:t>
            </a:r>
            <a:br>
              <a:rPr lang="en-US" altLang="en-US" sz="3800" dirty="0"/>
            </a:br>
            <a:r>
              <a:rPr lang="en-US" altLang="en-US" sz="3800" dirty="0"/>
              <a:t>includes:</a:t>
            </a:r>
          </a:p>
          <a:p>
            <a:pPr marL="1316038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/>
              <a:t>Assisting with applying for funds</a:t>
            </a:r>
          </a:p>
          <a:p>
            <a:pPr marL="1316038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/>
              <a:t>Training participants in tasks</a:t>
            </a:r>
          </a:p>
          <a:p>
            <a:pPr marL="1316038" lvl="1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800" b="1" dirty="0"/>
              <a:t>Managing and paying bills</a:t>
            </a:r>
          </a:p>
        </p:txBody>
      </p:sp>
      <p:pic>
        <p:nvPicPr>
          <p:cNvPr id="11" name="Picture 10" descr="A picture containing table, floor, indoor, scissors&#10;&#10;Description automatically generated">
            <a:extLst>
              <a:ext uri="{FF2B5EF4-FFF2-40B4-BE49-F238E27FC236}">
                <a16:creationId xmlns:a16="http://schemas.microsoft.com/office/drawing/2014/main" id="{6A3C24B5-CF8E-4AA9-893C-172EFBB9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36293" y="4648860"/>
            <a:ext cx="3080983" cy="1733054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204640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6BD31A0-888B-4485-A200-914734054AA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Elements of Repairs for Rehab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1973455-343C-409E-B5A5-DABE89291A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8051" y="1479176"/>
            <a:ext cx="10814644" cy="48771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dirty="0"/>
              <a:t>Each home will be inspected on an individual basis with repairs that will vary</a:t>
            </a:r>
          </a:p>
          <a:p>
            <a:pPr marL="12573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Health and safety repairs first</a:t>
            </a:r>
          </a:p>
          <a:p>
            <a:pPr marL="12573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Energy efficiency issues next</a:t>
            </a:r>
          </a:p>
          <a:p>
            <a:pPr marL="12573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Cosmetic issues last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/>
              <a:t>Care needs to be taken in rehabbing </a:t>
            </a:r>
            <a:br>
              <a:rPr lang="en-US" altLang="en-US" sz="2200" b="1" dirty="0"/>
            </a:br>
            <a:r>
              <a:rPr lang="en-US" altLang="en-US" sz="2200" b="1" dirty="0"/>
              <a:t>older homes (lead paint, </a:t>
            </a:r>
            <a:r>
              <a:rPr lang="en-US" altLang="en-US" sz="2200" b="1" dirty="0" err="1"/>
              <a:t>etc</a:t>
            </a:r>
            <a:r>
              <a:rPr lang="en-US" altLang="en-US" sz="2200" b="1" dirty="0"/>
              <a:t>)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/>
              <a:t>If the home is habitable, the borrower </a:t>
            </a:r>
            <a:br>
              <a:rPr lang="en-US" altLang="en-US" sz="2200" b="1" dirty="0"/>
            </a:br>
            <a:r>
              <a:rPr lang="en-US" altLang="en-US" sz="2200" b="1" dirty="0"/>
              <a:t>receives a regular 502 loan with the</a:t>
            </a:r>
            <a:br>
              <a:rPr lang="en-US" altLang="en-US" sz="2200" b="1" dirty="0"/>
            </a:br>
            <a:r>
              <a:rPr lang="en-US" altLang="en-US" sz="2200" b="1" dirty="0"/>
              <a:t>extra funds for repairs going into an SBA or custodial account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/>
              <a:t>If the home is not habitable in the first 30 days, the borrower receives a construction loan  </a:t>
            </a:r>
          </a:p>
        </p:txBody>
      </p:sp>
      <p:pic>
        <p:nvPicPr>
          <p:cNvPr id="12" name="Content Placeholder 8" descr="A picture containing tool&#10;&#10;Description automatically generated">
            <a:extLst>
              <a:ext uri="{FF2B5EF4-FFF2-40B4-BE49-F238E27FC236}">
                <a16:creationId xmlns:a16="http://schemas.microsoft.com/office/drawing/2014/main" id="{20D3BEE1-F977-4658-800E-712F28CFC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069" b="8211"/>
          <a:stretch>
            <a:fillRect/>
          </a:stretch>
        </p:blipFill>
        <p:spPr>
          <a:xfrm>
            <a:off x="7834072" y="1882588"/>
            <a:ext cx="4012265" cy="2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273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Technical Assistance Grant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272" y="1391905"/>
            <a:ext cx="10602072" cy="5157851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Purpose: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 dirty="0">
                <a:solidFill>
                  <a:schemeClr val="tx2"/>
                </a:solidFill>
                <a:ea typeface="Meiryo UI"/>
              </a:rPr>
              <a:t>Provide technical assistance and supervision to low and very low-income families to construct, repair, and/or rehab a home 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 dirty="0">
                <a:solidFill>
                  <a:srgbClr val="232323"/>
                </a:solidFill>
                <a:ea typeface="Meiryo UI"/>
              </a:rPr>
              <a:t>To</a:t>
            </a:r>
            <a:r>
              <a:rPr lang="en-US" altLang="en-US" sz="4200" dirty="0"/>
              <a:t> pay administrative costs associated with operating a self-help program</a:t>
            </a:r>
            <a:endParaRPr lang="en-US" sz="4200" dirty="0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4200" dirty="0"/>
              <a:t>Generally, grants may not exceed 24 months</a:t>
            </a:r>
            <a:br>
              <a:rPr lang="en-US" altLang="en-US" sz="4200" dirty="0"/>
            </a:br>
            <a:r>
              <a:rPr lang="en-US" altLang="en-US" sz="3800" b="0" dirty="0"/>
              <a:t>(Extensions of time may be granted, no more than one year at a time) </a:t>
            </a:r>
            <a:endParaRPr lang="en-US" sz="4100" b="0" dirty="0">
              <a:ea typeface="Meiryo UI"/>
            </a:endParaRPr>
          </a:p>
          <a:p>
            <a:pPr marL="744220" lvl="1"/>
            <a:endParaRPr lang="en-US" sz="3200" i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https://www.rd.usda.gov/programs-services/single-family-housing-programs/mutual-self-help-housing-technical-assistance-grants</a:t>
            </a:r>
            <a:endParaRPr lang="en-US" sz="32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44220" lvl="1" eaLnBrk="1" hangingPunct="1"/>
            <a:endParaRPr lang="en-US" altLang="en-US" sz="3100" b="1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9413" y="1615600"/>
            <a:ext cx="6479397" cy="42571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altLang="en-US" sz="2400" dirty="0"/>
              <a:t>501 C (3) Non-Profit 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altLang="en-US" sz="2400" dirty="0"/>
              <a:t>Housing Authority or Tribal Entity</a:t>
            </a: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altLang="en-US" sz="2400" dirty="0"/>
              <a:t>Public Bodies</a:t>
            </a:r>
            <a:endParaRPr lang="en-US" sz="2400" dirty="0">
              <a:ea typeface="Meiryo UI"/>
            </a:endParaRP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altLang="en-US" sz="2400" dirty="0"/>
              <a:t>Rural Areas as designated by USDA Rural Development</a:t>
            </a:r>
            <a:endParaRPr lang="en-US" altLang="en-US" sz="2400" dirty="0">
              <a:ea typeface="Meiryo UI"/>
            </a:endParaRPr>
          </a:p>
          <a:p>
            <a:pPr marL="571500" indent="-571500">
              <a:lnSpc>
                <a:spcPct val="100000"/>
              </a:lnSpc>
              <a:buFont typeface="Arial"/>
              <a:buChar char="•"/>
            </a:pPr>
            <a:r>
              <a:rPr lang="en-US" altLang="en-US" sz="2400" dirty="0">
                <a:ea typeface="Meiryo UI"/>
              </a:rPr>
              <a:t>Meet Program Performance Goals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 dirty="0">
                <a:latin typeface="Meiryo UI"/>
                <a:ea typeface="Meiryo UI"/>
              </a:rPr>
              <a:t>Who Qualifies for a Grant and Requirements</a:t>
            </a:r>
            <a:endParaRPr lang="en-US" sz="4800" b="1" dirty="0">
              <a:latin typeface="Meiryo UI"/>
              <a:ea typeface="Meiryo UI"/>
            </a:endParaRP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13D290B-5FC3-960F-815C-71B329B4C2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02364" y="1765050"/>
            <a:ext cx="3327899" cy="33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647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1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uiExpand="1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</p:spPr>
        <p:txBody>
          <a:bodyPr>
            <a:normAutofit/>
          </a:bodyPr>
          <a:lstStyle/>
          <a:p>
            <a:r>
              <a:rPr lang="en-US" sz="3200" dirty="0"/>
              <a:t>Grantee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Recruiting participants </a:t>
            </a:r>
            <a:r>
              <a:rPr lang="en-US" altLang="en-US" sz="2000" dirty="0"/>
              <a:t>(40% very low income)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Conducting construction and pre-construction meetings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Locating suitable building sites or homes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Selecting house plans </a:t>
            </a:r>
            <a:r>
              <a:rPr lang="en-US" altLang="en-US" sz="2800" b="1"/>
              <a:t>or determining </a:t>
            </a:r>
            <a:r>
              <a:rPr lang="en-US" altLang="en-US" sz="2800" b="1" dirty="0"/>
              <a:t>repairs to be made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Preparing cost estimates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pic>
        <p:nvPicPr>
          <p:cNvPr id="19" name="Picture Placeholder 18" descr="A picture containing building, outdoor, construction">
            <a:extLst>
              <a:ext uri="{FF2B5EF4-FFF2-40B4-BE49-F238E27FC236}">
                <a16:creationId xmlns:a16="http://schemas.microsoft.com/office/drawing/2014/main" id="{A22AFFA2-2E0F-48A8-9716-82CED2603D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6867" y="0"/>
            <a:ext cx="4665133" cy="2222500"/>
          </a:xfrm>
        </p:spPr>
      </p:pic>
      <p:pic>
        <p:nvPicPr>
          <p:cNvPr id="41" name="Picture Placeholder 40" descr="A close-up of a person's hand holding a piece of wood">
            <a:extLst>
              <a:ext uri="{FF2B5EF4-FFF2-40B4-BE49-F238E27FC236}">
                <a16:creationId xmlns:a16="http://schemas.microsoft.com/office/drawing/2014/main" id="{640B9B52-3518-4B26-8977-6405BA4345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656" y="2316047"/>
            <a:ext cx="4657725" cy="2222500"/>
          </a:xfrm>
        </p:spPr>
      </p:pic>
      <p:pic>
        <p:nvPicPr>
          <p:cNvPr id="43" name="Picture Placeholder 42" descr="A silver key on a blueprint">
            <a:extLst>
              <a:ext uri="{FF2B5EF4-FFF2-40B4-BE49-F238E27FC236}">
                <a16:creationId xmlns:a16="http://schemas.microsoft.com/office/drawing/2014/main" id="{3C1D029A-2E20-486A-9A85-3AC2619CD6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5939" y="4634050"/>
            <a:ext cx="4657725" cy="22225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26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932705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40664" y="1362456"/>
            <a:ext cx="10338462" cy="488594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Assisting participants in applying for a 502/504 loan or other funding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Subcontracting work on the participants’ behalf</a:t>
            </a:r>
            <a:endParaRPr lang="en-US" altLang="en-US" sz="2800" dirty="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Supervising and training participants in the construction/repair of homes</a:t>
            </a:r>
            <a:endParaRPr lang="en-US" altLang="en-US" sz="2800" dirty="0">
              <a:ea typeface="Meiryo UI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Supervising the participants’ 502 or 504 funds (or other)</a:t>
            </a: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800" dirty="0"/>
              <a:t>Attend Quarterly Review meetings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01A12-977D-6072-EB99-3CA0C2E90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CEF0-4885-5A98-5149-6913F185BD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BEE61-E17D-4D5C-A078-2BE83055B0C2}"/>
              </a:ext>
            </a:extLst>
          </p:cNvPr>
          <p:cNvSpPr/>
          <p:nvPr/>
        </p:nvSpPr>
        <p:spPr>
          <a:xfrm>
            <a:off x="639413" y="431319"/>
            <a:ext cx="5884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150" dirty="0">
                <a:solidFill>
                  <a:srgbClr val="232323"/>
                </a:solidFill>
                <a:ea typeface="+mj-ea"/>
                <a:cs typeface="+mj-cs"/>
              </a:rPr>
              <a:t>Grantee Responsibilities</a:t>
            </a:r>
            <a:endParaRPr lang="en-US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B4C5-7A05-0B9A-3611-0D4E82F6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681036"/>
            <a:ext cx="10904435" cy="484657"/>
          </a:xfrm>
        </p:spPr>
        <p:txBody>
          <a:bodyPr vert="horz" lIns="109728" tIns="109728" rIns="109728" bIns="91440" rtlCol="0" anchor="ctr">
            <a:noAutofit/>
          </a:bodyPr>
          <a:lstStyle/>
          <a:p>
            <a:r>
              <a:rPr lang="en-US" sz="3200" dirty="0">
                <a:ea typeface="Meiryo UI"/>
              </a:rPr>
              <a:t>Grant Performance Goals</a:t>
            </a:r>
            <a:br>
              <a:rPr lang="en-US" sz="3600" dirty="0">
                <a:ea typeface="Meiryo UI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60815-1A53-3F62-E884-665DF8777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1" y="1346735"/>
            <a:ext cx="8749288" cy="483022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ea typeface="Meiryo UI"/>
              </a:rPr>
              <a:t>Must meet 3 of 5 to earn Acceptable Rating, outlined in 1944-I Exhibit O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Meiryo UI"/>
              </a:rPr>
              <a:t>Assist the projected number of families in obtaining adequate housing (Production Goals)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Meiryo UI"/>
              </a:rPr>
              <a:t>Assisting very low-income families (40% very low income)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Meiryo UI"/>
              </a:rPr>
              <a:t>Meeting the family labor requirement in Exhibit B-2 (65% labor completed by the families)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Meiryo UI"/>
              </a:rPr>
              <a:t>Meeting the projected Technical Assistance Cost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a typeface="Meiryo UI"/>
              </a:rPr>
              <a:t>Meeting all other grant 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8B1E4-660D-FD38-505E-D1B8CAFA4E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49C1F-A860-9BA8-3E79-CC6A2625E0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7EEBD7-F403-4493-B4C9-9B4F5E1AA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428796" y="1675051"/>
            <a:ext cx="2115052" cy="1390647"/>
          </a:xfrm>
          <a:prstGeom prst="rect">
            <a:avLst/>
          </a:prstGeom>
          <a:ln w="228600" cap="sq" cmpd="thickThin">
            <a:solidFill>
              <a:srgbClr val="99663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C0976C-803C-4C8D-BBA9-AB86BFFAAA53}"/>
              </a:ext>
            </a:extLst>
          </p:cNvPr>
          <p:cNvSpPr txBox="1"/>
          <p:nvPr/>
        </p:nvSpPr>
        <p:spPr>
          <a:xfrm>
            <a:off x="7112039" y="6977642"/>
            <a:ext cx="419916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picpedia.org/chalkboard/g/goal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77121755"/>
      </p:ext>
    </p:extLst>
  </p:cSld>
  <p:clrMapOvr>
    <a:masterClrMapping/>
  </p:clrMapOvr>
  <p:transition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New Construction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1231" y="1632376"/>
            <a:ext cx="9982652" cy="4229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lnSpc>
                <a:spcPct val="130000"/>
              </a:lnSpc>
              <a:buFont typeface="Arial" panose="05000000000000000000" pitchFamily="2" charset="2"/>
              <a:buChar char="•"/>
            </a:pPr>
            <a:r>
              <a:rPr lang="en-US" altLang="en-US" sz="2400" dirty="0">
                <a:solidFill>
                  <a:schemeClr val="tx2"/>
                </a:solidFill>
                <a:ea typeface="Meiryo UI"/>
              </a:rPr>
              <a:t>Determined by the number of homes to be built for new construction</a:t>
            </a:r>
          </a:p>
          <a:p>
            <a:pPr marL="571500" indent="-571500">
              <a:lnSpc>
                <a:spcPct val="130000"/>
              </a:lnSpc>
              <a:buFont typeface="Arial" panose="05000000000000000000" pitchFamily="2" charset="2"/>
              <a:buChar char="•"/>
            </a:pPr>
            <a:r>
              <a:rPr lang="en-US" altLang="en-US" sz="2400" dirty="0"/>
              <a:t>New construction-typically 15% of the Equivalent Value of Modest Housing (EVMH) as determined by USDA Rural Development</a:t>
            </a:r>
          </a:p>
          <a:p>
            <a:pPr lvl="2">
              <a:lnSpc>
                <a:spcPct val="130000"/>
              </a:lnSpc>
            </a:pPr>
            <a:r>
              <a:rPr lang="en-US" altLang="en-US" sz="1600" dirty="0"/>
              <a:t>        EVMH X 15% = TA Cost X # of proposed homes = TA Grant Amount</a:t>
            </a:r>
            <a:endParaRPr lang="en-US" dirty="0">
              <a:ea typeface="Meiryo UI"/>
            </a:endParaRPr>
          </a:p>
          <a:p>
            <a:pPr marL="744220" lvl="1">
              <a:lnSpc>
                <a:spcPct val="130000"/>
              </a:lnSpc>
            </a:pPr>
            <a:endParaRPr lang="en-US" sz="3200" i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10486739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C76C4BB5-0EB6-4B98-B1D7-2E19EA166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/>
          <a:lstStyle/>
          <a:p>
            <a:r>
              <a:rPr lang="en-US"/>
              <a:t>What is Self-Help Housing?</a:t>
            </a:r>
          </a:p>
        </p:txBody>
      </p:sp>
      <p:pic>
        <p:nvPicPr>
          <p:cNvPr id="22" name="Picture Placeholder 21" descr="A close-up of a tool belt">
            <a:extLst>
              <a:ext uri="{FF2B5EF4-FFF2-40B4-BE49-F238E27FC236}">
                <a16:creationId xmlns:a16="http://schemas.microsoft.com/office/drawing/2014/main" id="{82BCEDAE-8874-4577-B951-45EFC78F53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663792"/>
            <a:ext cx="4814887" cy="2667000"/>
          </a:xfrm>
        </p:spPr>
      </p:pic>
      <p:pic>
        <p:nvPicPr>
          <p:cNvPr id="24" name="Picture Placeholder 23" descr="A picture containing person holding a hard hat">
            <a:extLst>
              <a:ext uri="{FF2B5EF4-FFF2-40B4-BE49-F238E27FC236}">
                <a16:creationId xmlns:a16="http://schemas.microsoft.com/office/drawing/2014/main" id="{C53AA002-1448-49B2-99CA-CD5F197B37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412" y="3631470"/>
            <a:ext cx="4814887" cy="2562738"/>
          </a:xfr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DEB60A9-E83F-4E10-810D-81BD3D66CD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2241" y="2365374"/>
            <a:ext cx="5136671" cy="263525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 method for low and very low-income households to achieve homeownership</a:t>
            </a:r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Families working to build or repair their own homes</a:t>
            </a:r>
            <a:endParaRPr lang="en-US" dirty="0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Affordable financing</a:t>
            </a:r>
            <a:endParaRPr lang="en-US" dirty="0"/>
          </a:p>
          <a:p>
            <a:pPr marL="285750" indent="-285750" eaLnBrk="1" hangingPunct="1">
              <a:lnSpc>
                <a:spcPct val="11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A private, non-profit housing authority or tribal entity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7CA00DF-9757-4075-AC5C-3247AD04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95A6B2-5B5B-4D30-8E2E-0DA6CA78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55857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8FB431-7E8D-4045-B10F-7C0B914C9E7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5008" y="323088"/>
            <a:ext cx="11107580" cy="9570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Grant Amount for Rehabilitation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1063" y="2032910"/>
            <a:ext cx="8166971" cy="35706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 dirty="0">
                <a:solidFill>
                  <a:schemeClr val="tx2"/>
                </a:solidFill>
                <a:ea typeface="Meiryo UI"/>
              </a:rPr>
              <a:t>Determined by the number of homes to be rehabilitated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 dirty="0">
                <a:solidFill>
                  <a:srgbClr val="232323"/>
                </a:solidFill>
                <a:ea typeface="Meiryo UI"/>
              </a:rPr>
              <a:t>Rehabilitation-negotiated between the applicant and USDA Rural Development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r>
              <a:rPr lang="en-US" altLang="en-US" sz="2400" dirty="0">
                <a:solidFill>
                  <a:srgbClr val="232323"/>
                </a:solidFill>
                <a:ea typeface="Meiryo UI"/>
              </a:rPr>
              <a:t>1 complete project = 1 EU</a:t>
            </a: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 dirty="0">
              <a:ea typeface="Meiryo UI"/>
            </a:endParaRPr>
          </a:p>
          <a:p>
            <a:pPr marL="571500" indent="-571500">
              <a:buFont typeface="Arial" panose="05000000000000000000" pitchFamily="2" charset="2"/>
              <a:buChar char="•"/>
            </a:pPr>
            <a:endParaRPr lang="en-US" dirty="0">
              <a:ea typeface="Meiryo UI"/>
            </a:endParaRPr>
          </a:p>
          <a:p>
            <a:pPr marL="744220" lvl="1"/>
            <a:endParaRPr lang="en-US" sz="3200" i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/>
            <a:endParaRPr lang="en-US" sz="3200" i="1" dirty="0">
              <a:solidFill>
                <a:schemeClr val="accent1">
                  <a:lumMod val="75000"/>
                </a:schemeClr>
              </a:solidFill>
              <a:hlinkClick r:id="rId3"/>
            </a:endParaRPr>
          </a:p>
          <a:p>
            <a:pPr marL="744220" lvl="1" eaLnBrk="1" hangingPunct="1"/>
            <a:endParaRPr lang="en-US" alt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2070745797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Title 1">
            <a:extLst>
              <a:ext uri="{FF2B5EF4-FFF2-40B4-BE49-F238E27FC236}">
                <a16:creationId xmlns:a16="http://schemas.microsoft.com/office/drawing/2014/main" id="{82170E26-C840-5947-9B7A-7B18224C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>
            <a:normAutofit/>
          </a:bodyPr>
          <a:lstStyle/>
          <a:p>
            <a:r>
              <a:rPr lang="en-US" sz="3200"/>
              <a:t>Use of TA Grant Funds</a:t>
            </a:r>
          </a:p>
        </p:txBody>
      </p:sp>
      <p:sp>
        <p:nvSpPr>
          <p:cNvPr id="34829" name="Slide Number Placeholder 4">
            <a:extLst>
              <a:ext uri="{FF2B5EF4-FFF2-40B4-BE49-F238E27FC236}">
                <a16:creationId xmlns:a16="http://schemas.microsoft.com/office/drawing/2014/main" id="{352C92A4-2094-3770-EE6A-29EF345F8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DCEB9723-A8A2-4768-9FCE-9B42EC8DE727}" type="slidenum">
              <a:rPr lang="en-US" altLang="en-US"/>
              <a:pPr>
                <a:spcAft>
                  <a:spcPts val="600"/>
                </a:spcAft>
                <a:defRPr/>
              </a:pPr>
              <a:t>31</a:t>
            </a:fld>
            <a:endParaRPr lang="en-US" altLang="en-US"/>
          </a:p>
        </p:txBody>
      </p:sp>
      <p:graphicFrame>
        <p:nvGraphicFramePr>
          <p:cNvPr id="34821" name="Rectangle 3">
            <a:extLst>
              <a:ext uri="{FF2B5EF4-FFF2-40B4-BE49-F238E27FC236}">
                <a16:creationId xmlns:a16="http://schemas.microsoft.com/office/drawing/2014/main" id="{CD8D0ECA-8E09-8C50-1CE0-E258990EC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793438"/>
              </p:ext>
            </p:extLst>
          </p:nvPr>
        </p:nvGraphicFramePr>
        <p:xfrm>
          <a:off x="648153" y="1383740"/>
          <a:ext cx="10904435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CDA95E-D401-BCAA-DCBF-DC351B949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ransition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CC0B-5743-4072-B66D-8CBA5C91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 anchor="ctr">
            <a:normAutofit fontScale="90000"/>
          </a:bodyPr>
          <a:lstStyle/>
          <a:p>
            <a:r>
              <a:rPr lang="en-US" sz="3600"/>
              <a:t>Typical Staffing 1944.405 (h)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D9AE0-1822-40A8-BB35-220EFD5AB9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39412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25311-AFB6-4B01-9CC9-97A2CFB3AF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07939" y="6356350"/>
            <a:ext cx="8446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FAECCE7-0798-4D72-A65C-F5B5F6C06BE0}" type="slidenum">
              <a:rPr lang="en-US" altLang="en-US" smtClean="0"/>
              <a:pPr>
                <a:spcAft>
                  <a:spcPts val="600"/>
                </a:spcAft>
                <a:defRPr/>
              </a:pPr>
              <a:t>32</a:t>
            </a:fld>
            <a:endParaRPr lang="en-US" alt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9880E3-7920-47CF-8137-356A7A8F77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926433"/>
              </p:ext>
            </p:extLst>
          </p:nvPr>
        </p:nvGraphicFramePr>
        <p:xfrm>
          <a:off x="639412" y="1567728"/>
          <a:ext cx="10904435" cy="4537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3186130"/>
      </p:ext>
    </p:extLst>
  </p:cSld>
  <p:clrMapOvr>
    <a:masterClrMapping/>
  </p:clrMapOvr>
  <p:transition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7186EB3-0600-409C-80C4-8954846F68C4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614626" y="554763"/>
            <a:ext cx="107183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90000"/>
              <a:defRPr/>
            </a:pPr>
            <a:r>
              <a:rPr lang="en-US" sz="3200" b="1">
                <a:latin typeface="Meiryo UI"/>
                <a:ea typeface="Meiryo UI"/>
              </a:rPr>
              <a:t>Additional Self-Help Staffing Titles </a:t>
            </a:r>
            <a:endParaRPr lang="en-US" sz="4800" b="1">
              <a:latin typeface="Meiryo UI"/>
              <a:ea typeface="Meiryo U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C651BD-2378-4341-A850-D5C4A93F0A3C}"/>
              </a:ext>
            </a:extLst>
          </p:cNvPr>
          <p:cNvPicPr/>
          <p:nvPr/>
        </p:nvPicPr>
        <p:blipFill rotWithShape="1">
          <a:blip r:embed="rId3"/>
          <a:srcRect l="31891" t="23362" r="44070" b="54985"/>
          <a:stretch/>
        </p:blipFill>
        <p:spPr bwMode="auto">
          <a:xfrm>
            <a:off x="1903929" y="1710591"/>
            <a:ext cx="8135153" cy="4338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4459252"/>
      </p:ext>
    </p:extLst>
  </p:cSld>
  <p:clrMapOvr>
    <a:masterClrMapping/>
  </p:clrMapOvr>
  <p:transition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301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059E6-992C-4EB0-B5EB-EA08E4611AE8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en-US" sz="1400"/>
          </a:p>
        </p:txBody>
      </p:sp>
      <p:sp>
        <p:nvSpPr>
          <p:cNvPr id="829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48640" y="411480"/>
            <a:ext cx="10716768" cy="7589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Financing</a:t>
            </a:r>
          </a:p>
        </p:txBody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8630" y="1464945"/>
            <a:ext cx="10924794" cy="304282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sz="2400" dirty="0">
                <a:solidFill>
                  <a:schemeClr val="tx2"/>
                </a:solidFill>
              </a:rPr>
              <a:t>New Construction and Acquisition Rehab - most common source of funding is  USDA Rural Development 502 Direct Loan</a:t>
            </a:r>
            <a:endParaRPr lang="en-US" sz="2400" dirty="0">
              <a:solidFill>
                <a:schemeClr val="tx2"/>
              </a:solidFill>
              <a:ea typeface="Meiryo UI"/>
            </a:endParaRP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sz="2400" dirty="0">
                <a:solidFill>
                  <a:schemeClr val="tx2"/>
                </a:solidFill>
                <a:ea typeface="Meiryo UI"/>
              </a:rPr>
              <a:t>Owner Occupied Rehab - most common source of funding is a USDA Rural Development 504 Loan and/or Grant</a:t>
            </a:r>
          </a:p>
          <a:p>
            <a:pPr marL="342900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sz="2400" b="1" dirty="0">
                <a:solidFill>
                  <a:schemeClr val="tx2"/>
                </a:solidFill>
                <a:ea typeface="Meiryo UI"/>
              </a:rPr>
              <a:t>Funding can be leveraged with other funding sources to maximize loan and/or rehab</a:t>
            </a:r>
          </a:p>
          <a:p>
            <a:pPr marL="342900" lvl="2" indent="-34290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altLang="en-US" sz="2400" b="1" dirty="0">
                <a:solidFill>
                  <a:schemeClr val="tx2"/>
                </a:solidFill>
                <a:ea typeface="Meiryo UI"/>
              </a:rPr>
              <a:t>Grantees are able and encouraged to seek other sources of financing as RD funds get harder to obtain</a:t>
            </a:r>
            <a:endParaRPr lang="en-US" altLang="en-US" sz="3600" dirty="0">
              <a:solidFill>
                <a:schemeClr val="tx2"/>
              </a:solidFill>
              <a:ea typeface="Meiryo UI"/>
            </a:endParaRPr>
          </a:p>
          <a:p>
            <a:endParaRPr lang="en-US" altLang="en-US" sz="2400" dirty="0">
              <a:solidFill>
                <a:schemeClr val="tx2"/>
              </a:solidFill>
              <a:ea typeface="Meiryo U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24139-DC53-47EC-930E-8D96D190C02D}"/>
              </a:ext>
            </a:extLst>
          </p:cNvPr>
          <p:cNvPicPr/>
          <p:nvPr/>
        </p:nvPicPr>
        <p:blipFill rotWithShape="1">
          <a:blip r:embed="rId2"/>
          <a:srcRect l="29448" t="41841" r="42357" b="45432"/>
          <a:stretch/>
        </p:blipFill>
        <p:spPr bwMode="auto">
          <a:xfrm>
            <a:off x="2469446" y="4507773"/>
            <a:ext cx="6895476" cy="1848577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849933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BCB1DEF-582B-4FC9-B123-A12DDCA5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09" y="136525"/>
            <a:ext cx="11591382" cy="986304"/>
          </a:xfrm>
        </p:spPr>
        <p:txBody>
          <a:bodyPr>
            <a:normAutofit/>
          </a:bodyPr>
          <a:lstStyle/>
          <a:p>
            <a:r>
              <a:rPr lang="en-US" sz="3200"/>
              <a:t>USDA Rural Development’s Responsibilities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8C5606-8E3D-48B1-A5B2-3FACEBEDC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51" y="1640357"/>
            <a:ext cx="6291107" cy="41551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Determine loan </a:t>
            </a:r>
            <a:r>
              <a:rPr lang="en-US" altLang="en-US" sz="2800" dirty="0"/>
              <a:t>or grant </a:t>
            </a:r>
            <a:r>
              <a:rPr lang="en-US" altLang="en-US" sz="2800" b="1" dirty="0"/>
              <a:t>eligibility</a:t>
            </a:r>
            <a:endParaRPr lang="en-US" altLang="en-US" sz="2000" dirty="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Review and Process 523, 504, and 502 Funds</a:t>
            </a:r>
            <a:endParaRPr lang="en-US" altLang="en-US" sz="2800" b="1" dirty="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Quarterly Reviews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Grant Evaluation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Review grant close-out reports and activity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F8D547-4C3A-4E98-9CF7-F54A7F8B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2" y="6356350"/>
            <a:ext cx="6291108" cy="365125"/>
          </a:xfrm>
        </p:spPr>
        <p:txBody>
          <a:bodyPr/>
          <a:lstStyle/>
          <a:p>
            <a:pPr lvl="0"/>
            <a:r>
              <a:rPr lang="en-US" noProof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0A6D02-F2AB-4912-8E7C-68B9E6CF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35</a:t>
            </a:fld>
            <a:endParaRPr lang="en-US" noProof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88BFA23-E3A6-4B4E-976E-C6987FA8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49361" y="1455597"/>
            <a:ext cx="3301483" cy="2204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AB6382-9C52-413D-B8F8-AD7CEBEAEF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005071" y="3940945"/>
            <a:ext cx="1886620" cy="18545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2B7D13-AFCA-4684-B8BE-EB128BDE9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96000" y="4228113"/>
            <a:ext cx="3627365" cy="15673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118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5A125-1901-9602-B164-E02FF0684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2C61A137-57C6-1DCC-B946-DF233258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09" y="136525"/>
            <a:ext cx="11591382" cy="986304"/>
          </a:xfrm>
        </p:spPr>
        <p:txBody>
          <a:bodyPr>
            <a:normAutofit/>
          </a:bodyPr>
          <a:lstStyle/>
          <a:p>
            <a:r>
              <a:rPr lang="en-US" sz="3200" dirty="0"/>
              <a:t>Self-Help Housing and 502 Loans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807CF0D-1D48-C4D8-AB3F-59F2430D1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51" y="1391920"/>
            <a:ext cx="11248220" cy="496443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Most </a:t>
            </a:r>
            <a:r>
              <a:rPr lang="en-US" altLang="en-US" sz="2800" dirty="0"/>
              <a:t>Self-Help participants use 502 loans, this is not required</a:t>
            </a:r>
            <a:endParaRPr lang="en-US" altLang="en-US" sz="2000" dirty="0"/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Self-Help Loans are </a:t>
            </a:r>
            <a:r>
              <a:rPr lang="en-US" altLang="en-US" sz="2800" dirty="0"/>
              <a:t>Priority 4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eiryo UI"/>
              </a:rPr>
              <a:t>Handbook Letter 16A is used </a:t>
            </a:r>
            <a:br>
              <a:rPr lang="en-US" altLang="en-US" sz="2800" b="1" dirty="0">
                <a:ea typeface="Meiryo UI"/>
              </a:rPr>
            </a:br>
            <a:r>
              <a:rPr lang="en-US" altLang="en-US" sz="2800" b="1" dirty="0">
                <a:ea typeface="Meiryo UI"/>
              </a:rPr>
              <a:t>for eli</a:t>
            </a:r>
            <a:r>
              <a:rPr lang="en-US" altLang="en-US" sz="2800" dirty="0">
                <a:ea typeface="Meiryo UI"/>
              </a:rPr>
              <a:t>gibility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eiryo UI"/>
              </a:rPr>
              <a:t>The loans are closed </a:t>
            </a:r>
            <a:r>
              <a:rPr lang="en-US" altLang="en-US" sz="2800" dirty="0">
                <a:ea typeface="Meiryo UI"/>
              </a:rPr>
              <a:t>prior to </a:t>
            </a:r>
            <a:br>
              <a:rPr lang="en-US" altLang="en-US" sz="2800" dirty="0">
                <a:ea typeface="Meiryo UI"/>
              </a:rPr>
            </a:br>
            <a:r>
              <a:rPr lang="en-US" altLang="en-US" sz="2800" dirty="0">
                <a:ea typeface="Meiryo UI"/>
              </a:rPr>
              <a:t>construction start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eiryo UI"/>
              </a:rPr>
              <a:t>At closing the lot is purchased </a:t>
            </a:r>
            <a:br>
              <a:rPr lang="en-US" altLang="en-US" sz="2800" b="1" dirty="0">
                <a:ea typeface="Meiryo UI"/>
              </a:rPr>
            </a:br>
            <a:r>
              <a:rPr lang="en-US" altLang="en-US" sz="2800" b="1" dirty="0">
                <a:ea typeface="Meiryo UI"/>
              </a:rPr>
              <a:t>and an amount is drawn to start </a:t>
            </a:r>
            <a:br>
              <a:rPr lang="en-US" altLang="en-US" sz="2800" b="1" dirty="0">
                <a:ea typeface="Meiryo UI"/>
              </a:rPr>
            </a:br>
            <a:r>
              <a:rPr lang="en-US" altLang="en-US" sz="2800" b="1" dirty="0">
                <a:ea typeface="Meiryo UI"/>
              </a:rPr>
              <a:t>construction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eiryo UI"/>
              </a:rPr>
              <a:t>Future draws are made to pay for construction expenses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>
                <a:ea typeface="Meiryo UI"/>
              </a:rPr>
              <a:t>Funds are either put in an SBA account or an account controlled by the grantee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F0BEE9-A228-FB2D-EE3E-BE7070C1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2" y="6356350"/>
            <a:ext cx="6291108" cy="365125"/>
          </a:xfrm>
        </p:spPr>
        <p:txBody>
          <a:bodyPr/>
          <a:lstStyle/>
          <a:p>
            <a:pPr lvl="0"/>
            <a:r>
              <a:rPr lang="en-US" noProof="0" dirty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CBAF64-A339-A206-EFC4-F3B3236B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36</a:t>
            </a:fld>
            <a:endParaRPr lang="en-US" noProof="0"/>
          </a:p>
        </p:txBody>
      </p:sp>
      <p:pic>
        <p:nvPicPr>
          <p:cNvPr id="3" name="Picture 2" descr="A house and a bag of coins and a clipboard">
            <a:extLst>
              <a:ext uri="{FF2B5EF4-FFF2-40B4-BE49-F238E27FC236}">
                <a16:creationId xmlns:a16="http://schemas.microsoft.com/office/drawing/2014/main" id="{AD3E4E8B-474F-0386-6E68-48C6D7DDF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518" y="1853717"/>
            <a:ext cx="4075631" cy="27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33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903BA-63B6-483B-A71A-0A46B54E8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9862127-D3DC-7F1C-AFC4-40C96C63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09" y="136525"/>
            <a:ext cx="11591382" cy="986304"/>
          </a:xfrm>
        </p:spPr>
        <p:txBody>
          <a:bodyPr>
            <a:normAutofit/>
          </a:bodyPr>
          <a:lstStyle/>
          <a:p>
            <a:r>
              <a:rPr lang="en-US" sz="3200" dirty="0"/>
              <a:t>523 Grant Draws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B9105B1-64AD-B307-CA46-AB79DD4A4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691" y="1662021"/>
            <a:ext cx="8409121" cy="41551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The grantee requests draws no more than monthly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They have to put this in an interest-bearing, two-signature checking account </a:t>
            </a:r>
            <a:r>
              <a:rPr lang="en-US" altLang="en-US" sz="2000" b="0" i="1" dirty="0"/>
              <a:t>(there are exceptions to having the interest-bearing checking account)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2800" b="1" dirty="0"/>
              <a:t>Monthly they supply an accounting of funds spent with the new request</a:t>
            </a: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2800" b="1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9E38BA-E699-1B4E-973C-1283E24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2" y="6356350"/>
            <a:ext cx="6291108" cy="365125"/>
          </a:xfrm>
        </p:spPr>
        <p:txBody>
          <a:bodyPr/>
          <a:lstStyle/>
          <a:p>
            <a:pPr lvl="0"/>
            <a:r>
              <a:rPr lang="en-US" noProof="0" dirty="0"/>
              <a:t>Orientation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C511B8-C027-E8FE-8853-2706AA92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6E16B81F-97CD-4934-852B-F0AECFD05DB5}" type="slidenum">
              <a:rPr lang="en-US" noProof="0" smtClean="0"/>
              <a:pPr lvl="0"/>
              <a:t>37</a:t>
            </a:fld>
            <a:endParaRPr lang="en-US" noProof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306B16-C73A-BBE8-E392-B3449CE5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21319" y="2091825"/>
            <a:ext cx="1886620" cy="1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32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Quarterly Review Meetings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6922AE1-1A3E-4CAE-82D5-9CEAEAF7788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5173" y="1373872"/>
            <a:ext cx="10576142" cy="498247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Required by 1944.417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Attended by USDA Rural Development and the Grantee 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SHARES reports are reviewed</a:t>
            </a:r>
            <a:endParaRPr lang="en-US" altLang="en-US" sz="2600" b="1" dirty="0">
              <a:ea typeface="Meiryo UI"/>
            </a:endParaRP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Funding status and policy updates discussed</a:t>
            </a:r>
          </a:p>
          <a:p>
            <a:pPr marL="342900" lvl="1" indent="-342900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The following Grantee performance requirements are reviewed:</a:t>
            </a:r>
            <a:endParaRPr lang="en-US" altLang="en-US" sz="2600" b="1" dirty="0">
              <a:ea typeface="Meiryo UI"/>
            </a:endParaRP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Is grantee assisting the projected number of families?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Is grantee serving very low-income families of at least 40%?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Is the 65% labor contribution by the families being accomplished?</a:t>
            </a:r>
            <a:endParaRPr lang="en-US" altLang="en-US" sz="2000" b="1" dirty="0">
              <a:ea typeface="Meiryo UI"/>
            </a:endParaRP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Is the grantee with the proposed TA cost – Total EU’s completed? 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Is the grantee on track?</a:t>
            </a:r>
            <a:endParaRPr lang="en-US" altLang="en-US" sz="2000" b="1" dirty="0">
              <a:ea typeface="Meiryo UI"/>
            </a:endParaRPr>
          </a:p>
          <a:p>
            <a:pPr lvl="1" eaLnBrk="1" hangingPunct="1">
              <a:spcBef>
                <a:spcPct val="30000"/>
              </a:spcBef>
            </a:pPr>
            <a:endParaRPr lang="en-US" alt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2471099794"/>
      </p:ext>
    </p:extLst>
  </p:cSld>
  <p:clrMapOvr>
    <a:masterClrMapping/>
  </p:clrMapOvr>
  <p:transition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SHARES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E9BCFC6-F88F-4FB2-A7CD-4D0FD5B8D70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3" y="1543349"/>
            <a:ext cx="11099800" cy="4713071"/>
          </a:xfrm>
        </p:spPr>
        <p:txBody>
          <a:bodyPr>
            <a:normAutofit lnSpcReduction="10000"/>
          </a:bodyPr>
          <a:lstStyle/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 dirty="0"/>
              <a:t>Self-Help Automated Reporting and Evaluation System</a:t>
            </a: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 dirty="0"/>
              <a:t>  (SHARES)</a:t>
            </a:r>
          </a:p>
          <a:p>
            <a:pPr marL="800100" lvl="2" indent="-34290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Used to track grantee </a:t>
            </a:r>
            <a:br>
              <a:rPr lang="en-US" altLang="en-US" sz="2000" dirty="0"/>
            </a:br>
            <a:r>
              <a:rPr lang="en-US" altLang="en-US" sz="2000" dirty="0"/>
              <a:t>progress</a:t>
            </a:r>
          </a:p>
          <a:p>
            <a:pPr marL="800100" lvl="2" indent="-34290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Construction</a:t>
            </a:r>
          </a:p>
          <a:p>
            <a:pPr marL="800100" lvl="2" indent="-34290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Funding</a:t>
            </a:r>
          </a:p>
          <a:p>
            <a:pPr marL="800100" lvl="2" indent="-34290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Grantees required to enter</a:t>
            </a:r>
            <a:br>
              <a:rPr lang="en-US" altLang="en-US" sz="2000" dirty="0"/>
            </a:br>
            <a:r>
              <a:rPr lang="en-US" altLang="en-US" sz="2000" dirty="0"/>
              <a:t>data</a:t>
            </a:r>
          </a:p>
          <a:p>
            <a:pPr marL="800100" lvl="2" indent="-34290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RD staff reviews and accepts, can enter notes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E00CA-C980-4B14-9339-3CD3F4E31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0" t="6901" r="23626" b="49125"/>
          <a:stretch/>
        </p:blipFill>
        <p:spPr>
          <a:xfrm>
            <a:off x="5574717" y="2418231"/>
            <a:ext cx="6071183" cy="2802085"/>
          </a:xfrm>
          <a:prstGeom prst="rect">
            <a:avLst/>
          </a:prstGeom>
          <a:ln w="88900" cap="sq" cmpd="thickThin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38656901"/>
      </p:ext>
    </p:extLst>
  </p:cSld>
  <p:clrMapOvr>
    <a:masterClrMapping/>
  </p:clrMapOvr>
  <p:transition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1" y="278342"/>
            <a:ext cx="11399351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416676"/>
            <a:ext cx="7216702" cy="477415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/>
              <a:t>Similar to the barn raising method used by pioneering rural Americans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/>
              <a:t>USDA Rural Development began funding mortgages through the 502 program in the 1960’s</a:t>
            </a:r>
            <a:endParaRPr lang="en-US" altLang="en-US" sz="2600" dirty="0">
              <a:ea typeface="Meiryo U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/>
              <a:t>In 1971 Rural Development began the</a:t>
            </a:r>
            <a:br>
              <a:rPr lang="en-US" altLang="en-US" sz="2600" dirty="0"/>
            </a:br>
            <a:r>
              <a:rPr lang="en-US" altLang="en-US" sz="2600" dirty="0"/>
              <a:t>523 Grant Program</a:t>
            </a:r>
            <a:endParaRPr lang="en-US" altLang="en-US" sz="2600" dirty="0">
              <a:ea typeface="Meiryo UI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600" dirty="0"/>
              <a:t>Over 60,000 homes have been successfully built or repaired through this method</a:t>
            </a:r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947" r="20129"/>
          <a:stretch>
            <a:fillRect/>
          </a:stretch>
        </p:blipFill>
        <p:spPr>
          <a:xfrm>
            <a:off x="7856114" y="2034990"/>
            <a:ext cx="3771223" cy="2617694"/>
          </a:xfrm>
          <a:prstGeom prst="rect">
            <a:avLst/>
          </a:prstGeom>
          <a:noFill/>
        </p:spPr>
      </p:pic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Repair and Rehab Reporting and Tracking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841250F6-FB5B-4BC2-8999-7D8E26877E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1309" y="2462148"/>
            <a:ext cx="6052796" cy="2975404"/>
          </a:xfrm>
        </p:spPr>
        <p:txBody>
          <a:bodyPr>
            <a:normAutofit lnSpcReduction="10000"/>
          </a:bodyPr>
          <a:lstStyle/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EU increase for the quarter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Method of Rehab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construction investment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cost savings</a:t>
            </a:r>
          </a:p>
          <a:p>
            <a:pPr marL="800100" lvl="2" indent="-342900" eaLnBrk="1" hangingPunct="1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houses/EUs completed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5D1F062-AFD0-4BEE-81A4-B877E2111CF1}"/>
              </a:ext>
            </a:extLst>
          </p:cNvPr>
          <p:cNvSpPr txBox="1">
            <a:spLocks noChangeArrowheads="1"/>
          </p:cNvSpPr>
          <p:nvPr/>
        </p:nvSpPr>
        <p:spPr>
          <a:xfrm>
            <a:off x="5889939" y="2413300"/>
            <a:ext cx="6052796" cy="444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Tx/>
              <a:buNone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houses under 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Number of families in pre-rehab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Average time needed to complete a rehab project</a:t>
            </a:r>
          </a:p>
          <a:p>
            <a:pPr marL="800100" lvl="2" indent="-342900">
              <a:spcBef>
                <a:spcPct val="30000"/>
              </a:spcBef>
              <a:buFont typeface="Courier New" panose="02070309020205020404" pitchFamily="49" charset="0"/>
              <a:buChar char="o"/>
            </a:pPr>
            <a:r>
              <a:rPr lang="en-US" altLang="en-US" sz="2000" b="1"/>
              <a:t>List of adverse effects during the quarter</a:t>
            </a:r>
          </a:p>
          <a:p>
            <a:pPr lvl="1">
              <a:spcBef>
                <a:spcPct val="30000"/>
              </a:spcBef>
            </a:pPr>
            <a:endParaRPr lang="en-US" altLang="en-US" sz="3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6AFD4-D163-4DB8-B0E4-5BCC8B8E1A98}"/>
              </a:ext>
            </a:extLst>
          </p:cNvPr>
          <p:cNvSpPr txBox="1"/>
          <p:nvPr/>
        </p:nvSpPr>
        <p:spPr>
          <a:xfrm>
            <a:off x="639412" y="1659818"/>
            <a:ext cx="10913175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  <a:spcBef>
                <a:spcPct val="30000"/>
              </a:spcBef>
            </a:pPr>
            <a:r>
              <a:rPr lang="en-US" altLang="en-US" sz="2600" b="1" dirty="0"/>
              <a:t>1944-I Exhibit M is used to track grantee progress including:</a:t>
            </a:r>
          </a:p>
        </p:txBody>
      </p:sp>
    </p:spTree>
    <p:extLst>
      <p:ext uri="{BB962C8B-B14F-4D97-AF65-F5344CB8AC3E}">
        <p14:creationId xmlns:p14="http://schemas.microsoft.com/office/powerpoint/2010/main" val="2826950784"/>
      </p:ext>
    </p:extLst>
  </p:cSld>
  <p:clrMapOvr>
    <a:masterClrMapping/>
  </p:clrMapOvr>
  <p:transition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41F3C-30C3-97CA-C796-6BE039C2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53BE-A0B0-43DF-6821-A73798FE2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Applications for Funding</a:t>
            </a:r>
          </a:p>
        </p:txBody>
      </p:sp>
      <p:sp>
        <p:nvSpPr>
          <p:cNvPr id="61444" name="Footer Placeholder 4">
            <a:extLst>
              <a:ext uri="{FF2B5EF4-FFF2-40B4-BE49-F238E27FC236}">
                <a16:creationId xmlns:a16="http://schemas.microsoft.com/office/drawing/2014/main" id="{527E9BE7-0F80-972B-B969-6339CDDC48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>
            <a:extLst>
              <a:ext uri="{FF2B5EF4-FFF2-40B4-BE49-F238E27FC236}">
                <a16:creationId xmlns:a16="http://schemas.microsoft.com/office/drawing/2014/main" id="{5C2DF162-8750-BD3A-6D6F-88CA381F1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F8D7675-6CA9-0B21-C615-F3CC7040531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2" y="1757680"/>
            <a:ext cx="7126193" cy="4355021"/>
          </a:xfrm>
        </p:spPr>
        <p:txBody>
          <a:bodyPr>
            <a:normAutofit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All applications are now electronic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Reviewed and submitted to RD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RD at State level reviews and recommends to National Office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National Office provides approval and obligation</a:t>
            </a:r>
          </a:p>
        </p:txBody>
      </p:sp>
      <p:pic>
        <p:nvPicPr>
          <p:cNvPr id="5" name="Picture 4" descr="A house and calendar with checklist and checklist">
            <a:extLst>
              <a:ext uri="{FF2B5EF4-FFF2-40B4-BE49-F238E27FC236}">
                <a16:creationId xmlns:a16="http://schemas.microsoft.com/office/drawing/2014/main" id="{16D40406-AFEA-271A-0ED8-E91FB923E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488" y="1757680"/>
            <a:ext cx="42291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14498"/>
      </p:ext>
    </p:extLst>
  </p:cSld>
  <p:clrMapOvr>
    <a:masterClrMapping/>
  </p:clrMapOvr>
  <p:transition>
    <p:strips dir="r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Applications Requirements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005DA8B-0ECA-4675-AB15-B030FD0C31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9412" y="1543350"/>
            <a:ext cx="7126193" cy="4569351"/>
          </a:xfrm>
        </p:spPr>
        <p:txBody>
          <a:bodyPr>
            <a:normAutofit fontScale="92500" lnSpcReduction="20000"/>
          </a:bodyPr>
          <a:lstStyle/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First group of applicants must be loan eligible (10% for rehab)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First group’s lots have been secured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All qualified key staff have been hired and available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House plans, specs, &amp; estimates complete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Organizational documents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Adequate accounting system</a:t>
            </a:r>
          </a:p>
          <a:p>
            <a:pPr marL="342900" lvl="1" indent="-342900" eaLnBrk="1" hangingPunct="1">
              <a:lnSpc>
                <a:spcPct val="120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en-US" altLang="en-US" sz="2600" b="1" dirty="0"/>
              <a:t>Detailed budgets</a:t>
            </a:r>
          </a:p>
          <a:p>
            <a:pPr lvl="1" eaLnBrk="1" hangingPunct="1">
              <a:spcBef>
                <a:spcPct val="30000"/>
              </a:spcBef>
            </a:pPr>
            <a:endParaRPr lang="en-US" altLang="en-US" sz="3400" b="1" dirty="0"/>
          </a:p>
        </p:txBody>
      </p:sp>
      <p:pic>
        <p:nvPicPr>
          <p:cNvPr id="10" name="Content Placeholder 5" descr="A close-up of a book&#10;&#10;Description automatically generated with medium confidence">
            <a:extLst>
              <a:ext uri="{FF2B5EF4-FFF2-40B4-BE49-F238E27FC236}">
                <a16:creationId xmlns:a16="http://schemas.microsoft.com/office/drawing/2014/main" id="{59B79327-4C96-4DAD-A641-A8A8A1E56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52953" y="2139147"/>
            <a:ext cx="3699635" cy="2495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663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0765CD-9B92-4DAF-960F-723EF964A27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74290" y="4928882"/>
            <a:ext cx="4056959" cy="10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77198"/>
      </p:ext>
    </p:extLst>
  </p:cSld>
  <p:clrMapOvr>
    <a:masterClrMapping/>
  </p:clrMapOvr>
  <p:transition>
    <p:strips dir="r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>
            <a:extLst>
              <a:ext uri="{FF2B5EF4-FFF2-40B4-BE49-F238E27FC236}">
                <a16:creationId xmlns:a16="http://schemas.microsoft.com/office/drawing/2014/main" id="{D025F0F6-783D-497B-910C-9F3C7EE2D5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37891" name="Slide Number Placeholder 5">
            <a:extLst>
              <a:ext uri="{FF2B5EF4-FFF2-40B4-BE49-F238E27FC236}">
                <a16:creationId xmlns:a16="http://schemas.microsoft.com/office/drawing/2014/main" id="{285385D5-21A6-4E5B-A134-A65B8658EE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17EDC6-173F-451C-B8DC-16B36088F1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5DC72B47-EEB5-489C-840A-4DD635B67A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7308" y="228600"/>
            <a:ext cx="11099800" cy="116070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Sample Self-Help Homes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91E366F-8F83-49A2-97E5-6829CBDB747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811408" y="2799574"/>
            <a:ext cx="3695700" cy="17466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A completed home in western Pennsylvania, sponsored by Threshold Housing Development</a:t>
            </a:r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FE835E5D-35E2-40FC-B1EA-249CC160C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37" y="1513132"/>
            <a:ext cx="6403839" cy="474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CC465-84C9-6DB6-DA36-1DB7CDD20F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09832-BF81-2510-0BAA-B758C2D3F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pic>
        <p:nvPicPr>
          <p:cNvPr id="6" name="Picture 5" descr="A house with a driveway and a garage&#10;&#10;Description automatically generated">
            <a:extLst>
              <a:ext uri="{FF2B5EF4-FFF2-40B4-BE49-F238E27FC236}">
                <a16:creationId xmlns:a16="http://schemas.microsoft.com/office/drawing/2014/main" id="{A466570F-3367-DFA5-306A-6471110CB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13" y="1740239"/>
            <a:ext cx="7343104" cy="39227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019EF-DD5B-4FE4-9C2C-6B4805E24C86}"/>
              </a:ext>
            </a:extLst>
          </p:cNvPr>
          <p:cNvSpPr txBox="1"/>
          <p:nvPr/>
        </p:nvSpPr>
        <p:spPr>
          <a:xfrm>
            <a:off x="8409433" y="3101467"/>
            <a:ext cx="2907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Meiryo UI" panose="020B0604030504040204" pitchFamily="34" charset="-128"/>
                <a:ea typeface="Meiryo UI" panose="020B0604030504040204" pitchFamily="34" charset="-128"/>
              </a:rPr>
              <a:t>A completed home in Fort Smith, Arkansas sponsored by Crawford Sebastian CDC</a:t>
            </a:r>
          </a:p>
        </p:txBody>
      </p:sp>
    </p:spTree>
  </p:cSld>
  <p:clrMapOvr>
    <a:masterClrMapping/>
  </p:clrMapOvr>
  <p:transition>
    <p:strips dir="r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D0B2A-21E5-E88B-15FC-A8E49CEB57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9EC8-5CB2-2EC6-7ED6-111AFA3CA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pic>
        <p:nvPicPr>
          <p:cNvPr id="2" name="Picture 1" descr="A house with a driveway&#10;&#10;AI-generated content may be incorrect.">
            <a:extLst>
              <a:ext uri="{FF2B5EF4-FFF2-40B4-BE49-F238E27FC236}">
                <a16:creationId xmlns:a16="http://schemas.microsoft.com/office/drawing/2014/main" id="{BCB00F8A-4AC8-318D-EDC0-7F6B38DF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1" r="-812" b="29870"/>
          <a:stretch/>
        </p:blipFill>
        <p:spPr>
          <a:xfrm>
            <a:off x="3602183" y="1845624"/>
            <a:ext cx="7273639" cy="3849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6AA52-1E69-7A0F-E3AE-C028C55FDED0}"/>
              </a:ext>
            </a:extLst>
          </p:cNvPr>
          <p:cNvSpPr txBox="1"/>
          <p:nvPr/>
        </p:nvSpPr>
        <p:spPr>
          <a:xfrm>
            <a:off x="640319" y="3262089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Meiryo UI"/>
              </a:rPr>
              <a:t>This home was completed in Zuni, New Mexico by Zuni Housing Authority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61765275"/>
      </p:ext>
    </p:extLst>
  </p:cSld>
  <p:clrMapOvr>
    <a:masterClrMapping/>
  </p:clrMapOvr>
  <p:transition>
    <p:strips dir="r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pic>
        <p:nvPicPr>
          <p:cNvPr id="2" name="Picture 1" descr="A house with a driveway and a tree&#10;&#10;AI-generated content may be incorrect.">
            <a:extLst>
              <a:ext uri="{FF2B5EF4-FFF2-40B4-BE49-F238E27FC236}">
                <a16:creationId xmlns:a16="http://schemas.microsoft.com/office/drawing/2014/main" id="{78F7153F-2D80-E70E-5D0A-046BA7ECC3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5" b="15537"/>
          <a:stretch/>
        </p:blipFill>
        <p:spPr>
          <a:xfrm>
            <a:off x="1566930" y="1719866"/>
            <a:ext cx="6525324" cy="4179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FE019-4BBB-84DB-FA53-A9DA793DFCFB}"/>
              </a:ext>
            </a:extLst>
          </p:cNvPr>
          <p:cNvSpPr txBox="1"/>
          <p:nvPr/>
        </p:nvSpPr>
        <p:spPr>
          <a:xfrm>
            <a:off x="8414198" y="2833352"/>
            <a:ext cx="32046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Meiryo UI"/>
              </a:rPr>
              <a:t>This home was completed in Ada, Oklahoma under the sponsorship of Tri-County Indian Nations CDC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6801861"/>
      </p:ext>
    </p:extLst>
  </p:cSld>
  <p:clrMapOvr>
    <a:masterClrMapping/>
  </p:clrMapOvr>
  <p:transition>
    <p:strips dir="r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A43D8-DFA5-4197-BB7E-770DB3B0CD9C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400"/>
          </a:p>
        </p:txBody>
      </p:sp>
      <p:pic>
        <p:nvPicPr>
          <p:cNvPr id="3" name="Picture 2" descr="A building next to each other&#10;&#10;Description automatically generated">
            <a:extLst>
              <a:ext uri="{FF2B5EF4-FFF2-40B4-BE49-F238E27FC236}">
                <a16:creationId xmlns:a16="http://schemas.microsoft.com/office/drawing/2014/main" id="{37A599C7-8B9A-4AAF-8BAD-C31118D78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12" y="1723919"/>
            <a:ext cx="7894988" cy="4122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A9AF86-3CAD-EC95-FF9F-9E43580566E4}"/>
              </a:ext>
            </a:extLst>
          </p:cNvPr>
          <p:cNvSpPr txBox="1"/>
          <p:nvPr/>
        </p:nvSpPr>
        <p:spPr>
          <a:xfrm>
            <a:off x="9111916" y="2720824"/>
            <a:ext cx="24406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n-US" altLang="en-US" sz="1800" b="1" dirty="0"/>
              <a:t>A completed home in western Moab, UT </a:t>
            </a:r>
            <a:r>
              <a:rPr lang="en-US" altLang="en-US" sz="2000" b="1" dirty="0"/>
              <a:t>sponsored</a:t>
            </a:r>
            <a:r>
              <a:rPr lang="en-US" altLang="en-US" sz="1800" b="1" dirty="0"/>
              <a:t> by Housing Authority of Southeastern Utah</a:t>
            </a:r>
          </a:p>
        </p:txBody>
      </p:sp>
    </p:spTree>
  </p:cSld>
  <p:clrMapOvr>
    <a:masterClrMapping/>
  </p:clrMapOvr>
  <p:transition>
    <p:strips dir="r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13546-5DFF-3DF5-7573-F19C9FE7F1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634" b="17634"/>
          <a:stretch/>
        </p:blipFill>
        <p:spPr>
          <a:xfrm>
            <a:off x="5414004" y="2946881"/>
            <a:ext cx="6370701" cy="3092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663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outdoor, sky, building, house&#10;&#10;Description automatically generated">
            <a:extLst>
              <a:ext uri="{FF2B5EF4-FFF2-40B4-BE49-F238E27FC236}">
                <a16:creationId xmlns:a16="http://schemas.microsoft.com/office/drawing/2014/main" id="{F83E77BB-7277-1184-CE5B-1ACA1183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95" y="1432314"/>
            <a:ext cx="4725720" cy="35442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B1FA9-C6E1-959B-28DD-9733F0DD23F8}"/>
              </a:ext>
            </a:extLst>
          </p:cNvPr>
          <p:cNvSpPr txBox="1"/>
          <p:nvPr/>
        </p:nvSpPr>
        <p:spPr>
          <a:xfrm>
            <a:off x="6267718" y="1642055"/>
            <a:ext cx="48574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Meiryo UI"/>
              </a:rPr>
              <a:t>This home was completed in San Juan, Texas under the sponsorship of Proyecto Azteca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BC4472-AB1D-3815-82A9-3508319D8671}"/>
              </a:ext>
            </a:extLst>
          </p:cNvPr>
          <p:cNvSpPr txBox="1"/>
          <p:nvPr/>
        </p:nvSpPr>
        <p:spPr>
          <a:xfrm>
            <a:off x="556523" y="5116451"/>
            <a:ext cx="485748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ea typeface="Meiryo UI"/>
              </a:rPr>
              <a:t>This home was completed in Monticello, Kentucky by Southern Tier Housing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91095449"/>
      </p:ext>
    </p:extLst>
  </p:cSld>
  <p:clrMapOvr>
    <a:masterClrMapping/>
  </p:clrMapOvr>
  <p:transition>
    <p:strips dir="r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8253AD-8EAC-C177-9328-4282AAF2B9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AF96-44D5-BAB9-4C37-C8F751110F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36FCD87-626A-421A-A223-E272EB3CCD03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7" name="Picture 6" descr="A row of houses with garages&#10;&#10;Description automatically generated">
            <a:extLst>
              <a:ext uri="{FF2B5EF4-FFF2-40B4-BE49-F238E27FC236}">
                <a16:creationId xmlns:a16="http://schemas.microsoft.com/office/drawing/2014/main" id="{2EBE0C83-DC4D-5CAE-DE10-8BF2CB82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63" y="1691754"/>
            <a:ext cx="7766165" cy="4065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4AA9DF-E385-4714-A827-B43DA49B5C16}"/>
              </a:ext>
            </a:extLst>
          </p:cNvPr>
          <p:cNvSpPr txBox="1"/>
          <p:nvPr/>
        </p:nvSpPr>
        <p:spPr>
          <a:xfrm>
            <a:off x="8422783" y="2846231"/>
            <a:ext cx="325620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/>
              <a:t>These homes were completed homes in South Dakota under the sponsorship of Inter-Lakes CAP</a:t>
            </a:r>
            <a:endParaRPr lang="en-US" sz="2000" b="1" dirty="0">
              <a:ea typeface="Meiryo UI"/>
            </a:endParaRPr>
          </a:p>
        </p:txBody>
      </p:sp>
    </p:spTree>
    <p:extLst>
      <p:ext uri="{BB962C8B-B14F-4D97-AF65-F5344CB8AC3E}">
        <p14:creationId xmlns:p14="http://schemas.microsoft.com/office/powerpoint/2010/main" val="2788355161"/>
      </p:ext>
    </p:extLst>
  </p:cSld>
  <p:clrMapOvr>
    <a:masterClrMapping/>
  </p:clrMapOvr>
  <p:transition>
    <p:strips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3">
            <a:extLst>
              <a:ext uri="{FF2B5EF4-FFF2-40B4-BE49-F238E27FC236}">
                <a16:creationId xmlns:a16="http://schemas.microsoft.com/office/drawing/2014/main" id="{27C3B900-59CB-4DA0-A14B-1CC21F20C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48131" name="Slide Number Placeholder 4">
            <a:extLst>
              <a:ext uri="{FF2B5EF4-FFF2-40B4-BE49-F238E27FC236}">
                <a16:creationId xmlns:a16="http://schemas.microsoft.com/office/drawing/2014/main" id="{1077FC5A-F020-4259-9330-8A69AE172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CDA6AC-06F7-4C07-947E-D6F01B276E6B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CD653E6-8D6A-4040-8B1F-A44917B07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Self-Help Statistics</a:t>
            </a:r>
          </a:p>
        </p:txBody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1F541C58-96F1-4142-819C-2053E135E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9413" y="1711987"/>
            <a:ext cx="5777429" cy="39145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Currently about </a:t>
            </a:r>
            <a:r>
              <a:rPr lang="en-US" altLang="en-US" sz="2800" dirty="0"/>
              <a:t>82</a:t>
            </a:r>
            <a:r>
              <a:rPr lang="en-US" altLang="en-US" sz="2800" b="1" dirty="0"/>
              <a:t> grantees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Between </a:t>
            </a:r>
            <a:r>
              <a:rPr lang="en-US" altLang="en-US" sz="2800" dirty="0"/>
              <a:t>600-700</a:t>
            </a:r>
            <a:r>
              <a:rPr lang="en-US" altLang="en-US" sz="2800" b="1" dirty="0"/>
              <a:t> homes built or repaired per year</a:t>
            </a:r>
            <a:endParaRPr lang="en-US" altLang="en-US" sz="2800" b="1" dirty="0">
              <a:ea typeface="Meiryo UI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US" altLang="en-US" sz="2800" b="1" dirty="0"/>
              <a:t>$25 million in 523 grants     in Fiscal Year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9A074-9C7D-4048-8B59-3F72ADED4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22945" y="1895496"/>
            <a:ext cx="4919752" cy="3223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1400209"/>
      </p:ext>
    </p:extLst>
  </p:cSld>
  <p:clrMapOvr>
    <a:masterClrMapping/>
  </p:clrMapOvr>
  <p:transition>
    <p:strips dir="rd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1A7D7-60F1-4F4F-A7DD-4BD75FD9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11B73-82B3-40F2-94DF-51546B59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85" y="1288054"/>
            <a:ext cx="11399112" cy="4060560"/>
          </a:xfrm>
        </p:spPr>
        <p:txBody>
          <a:bodyPr>
            <a:noAutofit/>
          </a:bodyPr>
          <a:lstStyle/>
          <a:p>
            <a:r>
              <a:rPr lang="en-US" sz="2400" dirty="0"/>
              <a:t>Rural Development Website</a:t>
            </a:r>
          </a:p>
          <a:p>
            <a:r>
              <a:rPr lang="en-US" sz="2400" dirty="0">
                <a:hlinkClick r:id="rId2"/>
              </a:rPr>
              <a:t>https://www.rd.usda.gov/programs-services/single-family-housing-programs/mutual-self-help-housing-technical-assistance-grants</a:t>
            </a:r>
            <a:endParaRPr lang="en-US" sz="2400" dirty="0"/>
          </a:p>
          <a:p>
            <a:r>
              <a:rPr lang="en-US" sz="2400" dirty="0"/>
              <a:t>Spotlight Website</a:t>
            </a:r>
          </a:p>
          <a:p>
            <a:pPr lvl="1"/>
            <a:r>
              <a:rPr lang="en-US" sz="2800" dirty="0">
                <a:hlinkClick r:id="rId3"/>
              </a:rPr>
              <a:t>www.selfhelphousingspotlight.org</a:t>
            </a:r>
            <a:r>
              <a:rPr lang="en-US" sz="2800" dirty="0"/>
              <a:t>  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0C16A-3669-4F7A-B3A4-52FC80EBD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F1B59-1C35-4FC3-B073-A8A743E2D0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2619A-9731-1443-743B-8EF253454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521" y="5235761"/>
            <a:ext cx="4400000" cy="1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8586"/>
      </p:ext>
    </p:extLst>
  </p:cSld>
  <p:clrMapOvr>
    <a:masterClrMapping/>
  </p:clrMapOvr>
  <p:transition>
    <p:strips dir="r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133650"/>
            <a:ext cx="11099800" cy="14097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/>
              <a:t>Now What?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00665" y="1543350"/>
            <a:ext cx="9210136" cy="4628850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sz="3200" dirty="0"/>
              <a:t>If you know of any interested organizations: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Contact your Rural Development State Office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Optional - Conduct a Feasibility Study</a:t>
            </a:r>
          </a:p>
          <a:p>
            <a:pPr marL="1204913" lvl="3" indent="-342900">
              <a:buFont typeface="Wingdings" panose="05000000000000000000" pitchFamily="2" charset="2"/>
              <a:buChar char="v"/>
            </a:pPr>
            <a:r>
              <a:rPr lang="en-US" altLang="en-US" sz="2400" b="1" dirty="0"/>
              <a:t>Helps determine if the organization and area are right for the program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Application assistance is provided</a:t>
            </a:r>
          </a:p>
          <a:p>
            <a:pPr marL="457200" lvl="1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b="1" dirty="0"/>
              <a:t>Grant funding is not guaranteed </a:t>
            </a:r>
          </a:p>
        </p:txBody>
      </p:sp>
      <p:sp>
        <p:nvSpPr>
          <p:cNvPr id="6144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pitchFamily="34" charset="0"/>
              </a:rPr>
              <a:t>Orientation</a:t>
            </a:r>
          </a:p>
        </p:txBody>
      </p:sp>
      <p:sp>
        <p:nvSpPr>
          <p:cNvPr id="7168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F940B6C-4964-4222-A56A-AB5DA69F906E}" type="slidenum">
              <a:rPr lang="en-US" altLang="en-US" sz="1400"/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en-US" altLang="en-US" sz="1400"/>
          </a:p>
        </p:txBody>
      </p:sp>
      <p:pic>
        <p:nvPicPr>
          <p:cNvPr id="71686" name="Picture 7" descr="C:\Users\Jill\AppData\Local\Microsoft\Windows\Temporary Internet Files\Content.IE5\95F6SYAO\MC900441902[1].wm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004" y="2130491"/>
            <a:ext cx="1931418" cy="22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28FA48-B05A-4DB8-9410-A9C9B08E9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pic>
        <p:nvPicPr>
          <p:cNvPr id="24" name="Picture Placeholder 23" descr="A computer on a table">
            <a:extLst>
              <a:ext uri="{FF2B5EF4-FFF2-40B4-BE49-F238E27FC236}">
                <a16:creationId xmlns:a16="http://schemas.microsoft.com/office/drawing/2014/main" id="{DFA3F48C-2BCF-4B14-A3DE-6AD7861752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588" y="642938"/>
            <a:ext cx="2449512" cy="2476500"/>
          </a:xfrm>
        </p:spPr>
      </p:pic>
      <p:pic>
        <p:nvPicPr>
          <p:cNvPr id="26" name="Picture Placeholder 25" descr="A person standing in front of a building">
            <a:extLst>
              <a:ext uri="{FF2B5EF4-FFF2-40B4-BE49-F238E27FC236}">
                <a16:creationId xmlns:a16="http://schemas.microsoft.com/office/drawing/2014/main" id="{44498E43-C8EA-43BA-9A26-3008727E1E7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338" y="643636"/>
            <a:ext cx="2449512" cy="2476500"/>
          </a:xfrm>
        </p:spPr>
      </p:pic>
      <p:pic>
        <p:nvPicPr>
          <p:cNvPr id="28" name="Picture Placeholder 27" descr="A picture containing text, indoor, device">
            <a:extLst>
              <a:ext uri="{FF2B5EF4-FFF2-40B4-BE49-F238E27FC236}">
                <a16:creationId xmlns:a16="http://schemas.microsoft.com/office/drawing/2014/main" id="{3278E6CB-DC68-4C8D-8DC1-D1C6DA25E7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470" y="643636"/>
            <a:ext cx="2449512" cy="2476500"/>
          </a:xfrm>
        </p:spPr>
      </p:pic>
      <p:pic>
        <p:nvPicPr>
          <p:cNvPr id="34" name="Picture Placeholder 33" descr="A picture containing person, indoor drawing on glass">
            <a:extLst>
              <a:ext uri="{FF2B5EF4-FFF2-40B4-BE49-F238E27FC236}">
                <a16:creationId xmlns:a16="http://schemas.microsoft.com/office/drawing/2014/main" id="{FA31531E-464C-464F-8ED4-9CB461EA7F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301" y="643636"/>
            <a:ext cx="2449512" cy="24765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4FD4F6-D104-4BE2-9195-D77A932D6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4B98-E69D-493E-8058-816AE81FD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lvl="0"/>
            <a:fld id="{E20EFF4B-E35B-4DE6-97A9-05E54E649A15}" type="slidenum">
              <a:rPr lang="en-US" noProof="0" smtClean="0"/>
              <a:pPr lvl="0"/>
              <a:t>52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9131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Elements of Self-Help Housing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2" y="1586753"/>
            <a:ext cx="10913176" cy="46040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eaLnBrk="1" hangingPunct="1">
              <a:lnSpc>
                <a:spcPct val="13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Two-year grant periods</a:t>
            </a:r>
            <a:endParaRPr lang="en-US" altLang="en-US" sz="2000" dirty="0">
              <a:ea typeface="Meiryo UI"/>
            </a:endParaRPr>
          </a:p>
          <a:p>
            <a:pPr marL="285750" indent="-285750" eaLnBrk="1" hangingPunct="1">
              <a:lnSpc>
                <a:spcPct val="13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Grant Amount determined by number of homes to be built</a:t>
            </a:r>
          </a:p>
          <a:p>
            <a:pPr marL="285750" indent="-285750" eaLnBrk="1" hangingPunct="1">
              <a:lnSpc>
                <a:spcPct val="13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/>
              <a:t>Requires accurate reports, annual audits, cost allocation, sound bookkeeping and financial management policies</a:t>
            </a:r>
          </a:p>
          <a:p>
            <a:pPr marL="285750" indent="-285750">
              <a:lnSpc>
                <a:spcPct val="13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Meiryo UI"/>
              </a:rPr>
              <a:t>Helpful experience for a 523 grant application includes: construction, 502 loan packaging, project management, housing development, land development, and organizational management</a:t>
            </a:r>
          </a:p>
          <a:p>
            <a:pPr marL="285750" indent="-285750">
              <a:lnSpc>
                <a:spcPct val="130000"/>
              </a:lnSpc>
              <a:spcBef>
                <a:spcPct val="4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Meiryo UI"/>
              </a:rPr>
              <a:t>Authorized 523 grant uses include staff salaries/benefits, office expenses, tools, audits/accounting system, travel, advertising and participant recruitment</a:t>
            </a:r>
            <a:endParaRPr lang="en-US" altLang="en-US" sz="2200" dirty="0"/>
          </a:p>
          <a:p>
            <a:pPr eaLnBrk="1" hangingPunct="1">
              <a:spcBef>
                <a:spcPct val="40000"/>
              </a:spcBef>
            </a:pPr>
            <a:endParaRPr lang="en-US" altLang="en-US" b="1" dirty="0"/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6</a:t>
            </a:fld>
            <a:endParaRPr lang="en-US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074"/>
          <p:cNvSpPr>
            <a:spLocks noGrp="1" noChangeArrowheads="1"/>
          </p:cNvSpPr>
          <p:nvPr>
            <p:ph type="title"/>
          </p:nvPr>
        </p:nvSpPr>
        <p:spPr>
          <a:xfrm>
            <a:off x="325542" y="265415"/>
            <a:ext cx="11227045" cy="986304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3200" dirty="0"/>
              <a:t>Meet the Team-Necessary Elements</a:t>
            </a:r>
            <a:r>
              <a:rPr lang="en-US" sz="3200" b="0" dirty="0"/>
              <a:t> </a:t>
            </a:r>
            <a:endParaRPr lang="en-US" sz="3200" dirty="0"/>
          </a:p>
        </p:txBody>
      </p:sp>
      <p:pic>
        <p:nvPicPr>
          <p:cNvPr id="3" name="Picture 2" descr="Close up of a toy house with a green roof">
            <a:extLst>
              <a:ext uri="{FF2B5EF4-FFF2-40B4-BE49-F238E27FC236}">
                <a16:creationId xmlns:a16="http://schemas.microsoft.com/office/drawing/2014/main" id="{9923FB1B-A59B-E2DA-0793-E595CA5A8A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69" b="5693"/>
          <a:stretch/>
        </p:blipFill>
        <p:spPr>
          <a:xfrm>
            <a:off x="325542" y="2034282"/>
            <a:ext cx="5722499" cy="3175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9091" name="Rectangle 3075"/>
          <p:cNvSpPr>
            <a:spLocks noGrp="1" noChangeArrowheads="1"/>
          </p:cNvSpPr>
          <p:nvPr>
            <p:ph idx="1"/>
          </p:nvPr>
        </p:nvSpPr>
        <p:spPr>
          <a:xfrm>
            <a:off x="6256962" y="1697124"/>
            <a:ext cx="5609496" cy="447983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2200" b="1" dirty="0"/>
              <a:t>Participants – provide labor</a:t>
            </a:r>
            <a:endParaRPr lang="en-US" altLang="en-US" sz="2200" b="1" dirty="0">
              <a:ea typeface="Meiryo UI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sz="2200" dirty="0"/>
              <a:t>USDA Rural</a:t>
            </a:r>
            <a:r>
              <a:rPr lang="en-US" altLang="en-US" sz="2200" b="1" dirty="0"/>
              <a:t> Development  - $$</a:t>
            </a:r>
            <a:endParaRPr lang="en-US" altLang="en-US" sz="2200" b="1" dirty="0">
              <a:ea typeface="Meiryo UI"/>
            </a:endParaRPr>
          </a:p>
          <a:p>
            <a:pPr marL="688975" lvl="2" indent="-288925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1800" b="1" dirty="0"/>
              <a:t>502 (or 504) and 523 funds</a:t>
            </a:r>
          </a:p>
          <a:p>
            <a:pPr marL="688975" lvl="2" indent="-288925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en-US" sz="1800" b="1" dirty="0"/>
              <a:t>Other mortgage financing may be used and could be recommended due to limited RD resources </a:t>
            </a:r>
            <a:endParaRPr lang="en-US" altLang="en-US" sz="1800" b="1" dirty="0">
              <a:ea typeface="Meiryo UI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sz="2200" dirty="0"/>
              <a:t>Grantees (Non-Profit Housing</a:t>
            </a:r>
            <a:r>
              <a:rPr lang="en-US" altLang="en-US" sz="2200" b="1" dirty="0"/>
              <a:t> corporations) - organize and assist the families</a:t>
            </a:r>
            <a:endParaRPr lang="en-US" altLang="en-US" sz="2200" b="1" dirty="0">
              <a:ea typeface="Meiryo UI"/>
            </a:endParaRPr>
          </a:p>
        </p:txBody>
      </p:sp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D3B696BE-C657-4F4B-B401-2F299D319519}" type="slidenum">
              <a:rPr lang="en-US" altLang="en-US" sz="1200" smtClean="0">
                <a:solidFill>
                  <a:srgbClr val="232323">
                    <a:lumMod val="90000"/>
                    <a:lumOff val="10000"/>
                  </a:srgbClr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7</a:t>
            </a:fld>
            <a:endParaRPr lang="en-US" altLang="en-US" sz="1200">
              <a:solidFill>
                <a:srgbClr val="232323">
                  <a:lumMod val="90000"/>
                  <a:lumOff val="10000"/>
                </a:srgbClr>
              </a:solidFill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F242B873-36A1-9A94-157D-C7D2F56C1E74}"/>
              </a:ext>
            </a:extLst>
          </p:cNvPr>
          <p:cNvSpPr txBox="1">
            <a:spLocks/>
          </p:cNvSpPr>
          <p:nvPr/>
        </p:nvSpPr>
        <p:spPr>
          <a:xfrm>
            <a:off x="471468" y="6173787"/>
            <a:ext cx="16013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/>
              <a:t>Orientation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7332" y="278342"/>
            <a:ext cx="11205256" cy="98630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3200"/>
              <a:t>Self-Help Housing-Participants</a:t>
            </a:r>
          </a:p>
        </p:txBody>
      </p:sp>
      <p:sp>
        <p:nvSpPr>
          <p:cNvPr id="75779" name="Rectangle 1027"/>
          <p:cNvSpPr>
            <a:spLocks noGrp="1" noChangeArrowheads="1"/>
          </p:cNvSpPr>
          <p:nvPr>
            <p:ph idx="1"/>
          </p:nvPr>
        </p:nvSpPr>
        <p:spPr>
          <a:xfrm>
            <a:off x="639411" y="1506071"/>
            <a:ext cx="8692847" cy="498437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Must be low or very low income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Must qualify for a mortgage for new </a:t>
            </a:r>
            <a:br>
              <a:rPr lang="en-US" altLang="en-US" sz="2000" dirty="0"/>
            </a:br>
            <a:r>
              <a:rPr lang="en-US" altLang="en-US" sz="2000" dirty="0"/>
              <a:t>construction or rehab loan or grant</a:t>
            </a:r>
            <a:endParaRPr lang="en-US" altLang="en-US" sz="2000" dirty="0">
              <a:ea typeface="Meiryo UI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Opportunity to own an affordable, energy </a:t>
            </a:r>
            <a:br>
              <a:rPr lang="en-US" altLang="en-US" sz="2000" dirty="0"/>
            </a:br>
            <a:r>
              <a:rPr lang="en-US" altLang="en-US" sz="2000" dirty="0"/>
              <a:t>efficient and attractive home</a:t>
            </a:r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ea typeface="Meiryo UI"/>
              </a:rPr>
              <a:t>Invest in a home versus renting, building a </a:t>
            </a:r>
            <a:br>
              <a:rPr lang="en-US" altLang="en-US" sz="2000" dirty="0">
                <a:ea typeface="Meiryo UI"/>
              </a:rPr>
            </a:br>
            <a:r>
              <a:rPr lang="en-US" altLang="en-US" sz="2000" dirty="0">
                <a:ea typeface="Meiryo UI"/>
              </a:rPr>
              <a:t>long-term asset</a:t>
            </a:r>
            <a:endParaRPr lang="en-US" altLang="en-US" sz="2000" dirty="0"/>
          </a:p>
          <a:p>
            <a:pPr marL="285750" indent="-285750">
              <a:lnSpc>
                <a:spcPct val="100000"/>
              </a:lnSpc>
              <a:spcBef>
                <a:spcPct val="4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Mortgage is reduced through sweat equity, with savings varying by participant</a:t>
            </a:r>
          </a:p>
          <a:p>
            <a:pPr marL="285750" indent="-285750">
              <a:lnSpc>
                <a:spcPct val="100000"/>
              </a:lnSpc>
              <a:spcBef>
                <a:spcPct val="50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/>
              <a:t>Gain valuable skills which can enhance employment opportunities and learn skills to assist in home maintenance</a:t>
            </a:r>
          </a:p>
        </p:txBody>
      </p:sp>
      <p:sp>
        <p:nvSpPr>
          <p:cNvPr id="133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232323">
                    <a:lumMod val="90000"/>
                    <a:lumOff val="10000"/>
                  </a:srgbClr>
                </a:solidFill>
              </a:rPr>
              <a:t>Orientation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fld id="{319C7D8E-36B9-418A-BF3F-280D61DE4AD5}" type="slidenum">
              <a:rPr lang="en-US" altLang="en-US" sz="1200">
                <a:solidFill>
                  <a:schemeClr val="bg1"/>
                </a:solidFill>
              </a:rPr>
              <a:pPr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</a:pPr>
              <a:t>8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D6D790F4-DF3A-4E9C-94F0-B9963F22C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239" r="20817"/>
          <a:stretch>
            <a:fillRect/>
          </a:stretch>
        </p:blipFill>
        <p:spPr>
          <a:xfrm>
            <a:off x="7734987" y="1380565"/>
            <a:ext cx="3712943" cy="2232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7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5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6A63-4146-493A-A184-0F5562215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Self-Help Housing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57E0A-6758-4C5F-BA67-6947304D0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442255"/>
            <a:ext cx="11034493" cy="5093015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4500" dirty="0"/>
              <a:t>Community:</a:t>
            </a:r>
          </a:p>
          <a:p>
            <a:pPr marL="341313" indent="-341313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Creates new affordable housing opportunities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Enhances and improves local housing stock</a:t>
            </a:r>
          </a:p>
          <a:p>
            <a: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500" dirty="0"/>
              <a:t>Brings in federal grant funding </a:t>
            </a: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4500" dirty="0"/>
              <a:t>Participants: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Gain stability &amp; security by owning their own home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Learn valuable skills and build community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Helps to build wealth and equity</a:t>
            </a:r>
            <a:endParaRPr lang="en-US" altLang="en-US" sz="4500" dirty="0">
              <a:ea typeface="Meiryo UI"/>
            </a:endParaRPr>
          </a:p>
          <a:p>
            <a:pPr eaLnBrk="1" hangingPunct="1">
              <a:lnSpc>
                <a:spcPct val="120000"/>
              </a:lnSpc>
              <a:spcBef>
                <a:spcPts val="1200"/>
              </a:spcBef>
            </a:pPr>
            <a:r>
              <a:rPr lang="en-US" altLang="en-US" sz="4500" dirty="0"/>
              <a:t>Self-Help Organizations: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Helps achieve mission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Creates new revenue stream and offers flexibility</a:t>
            </a:r>
          </a:p>
          <a:p>
            <a:pPr marL="342900" indent="-342900" eaLnBrk="1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4500" dirty="0"/>
              <a:t>Involvement with USDA Rural Development may lead to additional opportunities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8E9F62-5424-40BD-A2B2-B69659A07D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Orientation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7D842F-2F57-412E-96BA-75F52D745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ECCE7-0798-4D72-A65C-F5B5F6C06BE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6579BC9-EC3E-8D0F-4EE7-6DC61188F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655"/>
          <a:stretch/>
        </p:blipFill>
        <p:spPr>
          <a:xfrm>
            <a:off x="7662962" y="1566487"/>
            <a:ext cx="4082660" cy="2505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2792699"/>
      </p:ext>
    </p:extLst>
  </p:cSld>
  <p:clrMapOvr>
    <a:masterClrMapping/>
  </p:clrMapOvr>
  <p:transition>
    <p:strips dir="rd"/>
  </p:transition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riyo_Win32_JC_SL_v2.potx" id="{77663EF8-81AF-4A53-AD14-18F5794291B2}" vid="{1972F907-976D-4EFE-B456-F83CC7D3E4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8c8da6-b6cd-4195-ac2b-0d84fa838465">
      <Terms xmlns="http://schemas.microsoft.com/office/infopath/2007/PartnerControls"/>
    </lcf76f155ced4ddcb4097134ff3c332f>
    <TaxCatchAll xmlns="73fb875a-8af9-4255-b008-0995492d31cd" xsi:nil="true"/>
    <_ip_UnifiedCompliancePolicyUIAction xmlns="http://schemas.microsoft.com/sharepoint/v3" xsi:nil="true"/>
    <_ip_UnifiedCompliancePolicyProperties xmlns="http://schemas.microsoft.com/sharepoint/v3" xsi:nil="true"/>
    <Notes xmlns="9c8c8da6-b6cd-4195-ac2b-0d84fa83846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1FEB8A467D8042AB7BF33AE5D4B8C8" ma:contentTypeVersion="19" ma:contentTypeDescription="Create a new document." ma:contentTypeScope="" ma:versionID="36d3887945341732f52b02737886ec9e">
  <xsd:schema xmlns:xsd="http://www.w3.org/2001/XMLSchema" xmlns:xs="http://www.w3.org/2001/XMLSchema" xmlns:p="http://schemas.microsoft.com/office/2006/metadata/properties" xmlns:ns1="http://schemas.microsoft.com/sharepoint/v3" xmlns:ns2="9c8c8da6-b6cd-4195-ac2b-0d84fa838465" xmlns:ns3="73fb875a-8af9-4255-b008-0995492d31cd" xmlns:ns4="9bc6e15d-f16a-4f55-b030-7918e19ca68b" xmlns:ns5="95d8ff05-283c-4134-8af9-772b8ffb4530" targetNamespace="http://schemas.microsoft.com/office/2006/metadata/properties" ma:root="true" ma:fieldsID="a0434f7c8402c79a0c99931488fb0732" ns1:_="" ns2:_="" ns3:_="" ns4:_="" ns5:_="">
    <xsd:import namespace="http://schemas.microsoft.com/sharepoint/v3"/>
    <xsd:import namespace="9c8c8da6-b6cd-4195-ac2b-0d84fa838465"/>
    <xsd:import namespace="73fb875a-8af9-4255-b008-0995492d31cd"/>
    <xsd:import namespace="9bc6e15d-f16a-4f55-b030-7918e19ca68b"/>
    <xsd:import namespace="95d8ff05-283c-4134-8af9-772b8ffb4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4:SharedWithUsers" minOccurs="0"/>
                <xsd:element ref="ns5:SharedWithDetails" minOccurs="0"/>
                <xsd:element ref="ns2:Not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8c8da6-b6cd-4195-ac2b-0d84fa838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ff62593-b918-4deb-ac08-0d74ac0cc7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Notes" ma:index="25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fb875a-8af9-4255-b008-0995492d31c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d4a1a98b-b342-4082-b1b5-34476272f400}" ma:internalName="TaxCatchAll" ma:showField="CatchAllData" ma:web="5d3e3dcc-97b5-463b-88db-23f4b0104a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6e15d-f16a-4f55-b030-7918e19ca68b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d8ff05-283c-4134-8af9-772b8ffb4530" elementFormDefault="qualified">
    <xsd:import namespace="http://schemas.microsoft.com/office/2006/documentManagement/types"/>
    <xsd:import namespace="http://schemas.microsoft.com/office/infopath/2007/PartnerControls"/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89B4F5-D858-4228-A1A8-F9C09A238B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4605F9-2AA0-4698-BBDB-0F81CCABFD7B}">
  <ds:schemaRefs>
    <ds:schemaRef ds:uri="http://purl.org/dc/dcmitype/"/>
    <ds:schemaRef ds:uri="http://purl.org/dc/elements/1.1/"/>
    <ds:schemaRef ds:uri="http://www.w3.org/XML/1998/namespace"/>
    <ds:schemaRef ds:uri="edf6423d-d41b-4d30-85d3-ad2609b5f76e"/>
    <ds:schemaRef ds:uri="http://schemas.microsoft.com/office/2006/metadata/properties"/>
    <ds:schemaRef ds:uri="http://schemas.microsoft.com/office/infopath/2007/PartnerControls"/>
    <ds:schemaRef ds:uri="d2b46b6e-95da-4e89-bca0-5cba03c0a749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50fb9b1-5d37-49f8-bae0-72fe97dfe1ea"/>
    <ds:schemaRef ds:uri="4f7c2dae-235c-4654-abbb-3f7f3fa7eeaf"/>
    <ds:schemaRef ds:uri="9c8c8da6-b6cd-4195-ac2b-0d84fa838465"/>
    <ds:schemaRef ds:uri="73fb875a-8af9-4255-b008-0995492d31cd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C733D6E-E956-434B-AFF7-9B0E8622D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c8c8da6-b6cd-4195-ac2b-0d84fa838465"/>
    <ds:schemaRef ds:uri="73fb875a-8af9-4255-b008-0995492d31cd"/>
    <ds:schemaRef ds:uri="9bc6e15d-f16a-4f55-b030-7918e19ca68b"/>
    <ds:schemaRef ds:uri="95d8ff05-283c-4134-8af9-772b8ffb4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d5b36e7-01ee-4ebc-867e-e03cfa0d4697}" enabled="0" method="" siteId="{ed5b36e7-01ee-4ebc-867e-e03cfa0d4697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tf22749116_win32 (1)</Template>
  <TotalTime>2114</TotalTime>
  <Words>2207</Words>
  <Application>Microsoft Office PowerPoint</Application>
  <PresentationFormat>Widescreen</PresentationFormat>
  <Paragraphs>435</Paragraphs>
  <Slides>52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Meiryo</vt:lpstr>
      <vt:lpstr>Meiryo UI</vt:lpstr>
      <vt:lpstr>Arial</vt:lpstr>
      <vt:lpstr>Calibri</vt:lpstr>
      <vt:lpstr>Courier New</vt:lpstr>
      <vt:lpstr>Times New Roman</vt:lpstr>
      <vt:lpstr>Wingdings</vt:lpstr>
      <vt:lpstr>MeiryoVTI</vt:lpstr>
      <vt:lpstr>Orientation to  USDA Rural Development’s  Self-Help Housing Program for Rural Development Staff</vt:lpstr>
      <vt:lpstr>Agenda</vt:lpstr>
      <vt:lpstr>What is Self-Help Housing?</vt:lpstr>
      <vt:lpstr>Self-Help Housing</vt:lpstr>
      <vt:lpstr>Self-Help Statistics</vt:lpstr>
      <vt:lpstr>Elements of Self-Help Housing</vt:lpstr>
      <vt:lpstr>Meet the Team-Necessary Elements </vt:lpstr>
      <vt:lpstr>Self-Help Housing-Participants</vt:lpstr>
      <vt:lpstr>Self-Help Housing Benefits</vt:lpstr>
      <vt:lpstr>Section 523 and 502/504 Regulations</vt:lpstr>
      <vt:lpstr>Regulations</vt:lpstr>
      <vt:lpstr>Types of Self-Help Housing</vt:lpstr>
      <vt:lpstr>New Construction</vt:lpstr>
      <vt:lpstr>Mutual Self-Help Housing - New Construction </vt:lpstr>
      <vt:lpstr>How long will it take to build the homes?</vt:lpstr>
      <vt:lpstr>Pre-Construction Tasks</vt:lpstr>
      <vt:lpstr>Family Labor Contribution</vt:lpstr>
      <vt:lpstr>Mutual Self-Help Housing New Construction</vt:lpstr>
      <vt:lpstr>PowerPoint Presentation</vt:lpstr>
      <vt:lpstr>Rehab</vt:lpstr>
      <vt:lpstr>Self-Help Rehab</vt:lpstr>
      <vt:lpstr>Elements of Rehab</vt:lpstr>
      <vt:lpstr>Elements of Repairs for Rehab</vt:lpstr>
      <vt:lpstr>Self-Help Technical Assistance Grant</vt:lpstr>
      <vt:lpstr>PowerPoint Presentation</vt:lpstr>
      <vt:lpstr>Grantee Responsibilities</vt:lpstr>
      <vt:lpstr>PowerPoint Presentation</vt:lpstr>
      <vt:lpstr>Grant Performance Goals </vt:lpstr>
      <vt:lpstr>Grant Amount for New Construction</vt:lpstr>
      <vt:lpstr>Grant Amount for Rehabilitation</vt:lpstr>
      <vt:lpstr>Use of TA Grant Funds</vt:lpstr>
      <vt:lpstr>Typical Staffing 1944.405 (h)</vt:lpstr>
      <vt:lpstr>PowerPoint Presentation</vt:lpstr>
      <vt:lpstr>Financing</vt:lpstr>
      <vt:lpstr>USDA Rural Development’s Responsibilities</vt:lpstr>
      <vt:lpstr>Self-Help Housing and 502 Loans</vt:lpstr>
      <vt:lpstr>523 Grant Draws</vt:lpstr>
      <vt:lpstr>Quarterly Review Meetings</vt:lpstr>
      <vt:lpstr>SHARES Reporting and Tracking</vt:lpstr>
      <vt:lpstr>Repair and Rehab Reporting and Tracking</vt:lpstr>
      <vt:lpstr>Applications for Funding</vt:lpstr>
      <vt:lpstr>Applications Requirements</vt:lpstr>
      <vt:lpstr>Sample Self-Help Homes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Now What?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Opportunities  USDA Rural Development</dc:title>
  <dc:creator>Jill Lordan</dc:creator>
  <cp:lastModifiedBy>Birmingham, Andrea - RD, TX</cp:lastModifiedBy>
  <cp:revision>46</cp:revision>
  <cp:lastPrinted>2024-09-11T19:36:58Z</cp:lastPrinted>
  <dcterms:created xsi:type="dcterms:W3CDTF">2022-10-03T17:19:50Z</dcterms:created>
  <dcterms:modified xsi:type="dcterms:W3CDTF">2026-04-08T19:07:12Z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0x0101007A1FEB8A467D8042AB7BF33AE5D4B8C8</vt:lpwstr>
  </property>
</Properties>
</file>