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7" r:id="rId3"/>
  </p:sldMasterIdLst>
  <p:notesMasterIdLst>
    <p:notesMasterId r:id="rId23"/>
  </p:notesMasterIdLst>
  <p:sldIdLst>
    <p:sldId id="1194" r:id="rId4"/>
    <p:sldId id="1383" r:id="rId5"/>
    <p:sldId id="1359" r:id="rId6"/>
    <p:sldId id="1388" r:id="rId7"/>
    <p:sldId id="1379" r:id="rId8"/>
    <p:sldId id="1374" r:id="rId9"/>
    <p:sldId id="1381" r:id="rId10"/>
    <p:sldId id="1282" r:id="rId11"/>
    <p:sldId id="1384" r:id="rId12"/>
    <p:sldId id="1358" r:id="rId13"/>
    <p:sldId id="1386" r:id="rId14"/>
    <p:sldId id="1389" r:id="rId15"/>
    <p:sldId id="1387" r:id="rId16"/>
    <p:sldId id="1316" r:id="rId17"/>
    <p:sldId id="1112" r:id="rId18"/>
    <p:sldId id="1161" r:id="rId19"/>
    <p:sldId id="1385" r:id="rId20"/>
    <p:sldId id="1094" r:id="rId21"/>
    <p:sldId id="82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942621"/>
    <a:srgbClr val="FFFF00"/>
    <a:srgbClr val="D6A45D"/>
    <a:srgbClr val="000000"/>
    <a:srgbClr val="606984"/>
    <a:srgbClr val="D19743"/>
    <a:srgbClr val="D4DBE4"/>
    <a:srgbClr val="BDC8D5"/>
    <a:srgbClr val="8B9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42" autoAdjust="0"/>
    <p:restoredTop sz="96201" autoAdjust="0"/>
  </p:normalViewPr>
  <p:slideViewPr>
    <p:cSldViewPr snapToGrid="0">
      <p:cViewPr varScale="1">
        <p:scale>
          <a:sx n="86" d="100"/>
          <a:sy n="86" d="100"/>
        </p:scale>
        <p:origin x="744" y="62"/>
      </p:cViewPr>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61E8B-FC0B-42FE-9EEA-E0D632AB17F2}"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28991-2F25-4881-8853-435C5641E647}" type="slidenum">
              <a:rPr lang="en-US" smtClean="0"/>
              <a:t>‹#›</a:t>
            </a:fld>
            <a:endParaRPr lang="en-US"/>
          </a:p>
        </p:txBody>
      </p:sp>
    </p:spTree>
    <p:extLst>
      <p:ext uri="{BB962C8B-B14F-4D97-AF65-F5344CB8AC3E}">
        <p14:creationId xmlns:p14="http://schemas.microsoft.com/office/powerpoint/2010/main" val="2906181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EsInVyaSI6ImJwMjpjbGljayIsImJ1bGxldGluX2lkIjoiMjAyMDExMDMuMjk3OTgxNzEiLCJ1cmwiOiJodHRwczovL3JkLnVzZGEuZ292L3BhZ2UvdXNkYS1saW5jLXRyYWluaW5nLXJlc291cmNlLWxpYnJhcnkifQ.DoaJusff-uJDNPbUCnabiQUjOzDHXmM9G8ltI6vX00Q%2Fs%2F460564991%2Fbr%2F87838627389-l&amp;data=04%7C01%7C%7Cbb49afb3b0fa4d92448d08d87f9e8b1f%7Ced5b36e701ee4ebc867ee03cfa0d4697%7C0%7C1%7C637399666200212378%7CUnknown%7CTWFpbGZsb3d8eyJWIjoiMC4wLjAwMDAiLCJQIjoiV2luMzIiLCJBTiI6Ik1haWwiLCJXVCI6Mn0%3D%7C1000&amp;sdata=%2FeLMXPne6sBgH7pP0uTDsWjgCSF7chPUih1gjD74s3I%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SFHGSystemIntegration@usda.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MsInVyaSI6ImJwMjpjbGljayIsImJ1bGxldGluX2lkIjoiMjAyMDAzMDUuMTgyMjMyMjEiLCJ1cmwiOiJodHRwczovL3VzZGFsaW5jLnNjLmVnb3YudXNkYS5nb3YvUkhTaG9tZS5kbyJ9.4X2IeJ5ID8tMJDtM1uyshautb9dwpHnd1gQfGcvsOZk%2Fbr%2F75710215994-l&amp;data=02%7C01%7C%7C1fb5f47278814b16f53608d7c10056cf%7Ced5b36e701ee4ebc867ee03cfa0d4697%7C0%7C1%7C637190079510181264&amp;sdata=fmI6igjKcCxg4CQC%2FXgJvlXKZI6rUWZGMmxME5CjlJU%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New GUS and URLA overview training module</a:t>
            </a:r>
            <a:r>
              <a:rPr lang="en-US" baseline="0" dirty="0"/>
              <a:t> presented by USDA’s Single Family Housing Guaranteed Loan Program. </a:t>
            </a:r>
          </a:p>
          <a:p>
            <a:endParaRPr lang="en-US" dirty="0"/>
          </a:p>
        </p:txBody>
      </p:sp>
      <p:sp>
        <p:nvSpPr>
          <p:cNvPr id="4" name="Slide Number Placeholder 3"/>
          <p:cNvSpPr>
            <a:spLocks noGrp="1"/>
          </p:cNvSpPr>
          <p:nvPr>
            <p:ph type="sldNum" sz="quarter" idx="5"/>
          </p:nvPr>
        </p:nvSpPr>
        <p:spPr/>
        <p:txBody>
          <a:bodyPr/>
          <a:lstStyle/>
          <a:p>
            <a:fld id="{5AA28991-2F25-4881-8853-435C5641E647}" type="slidenum">
              <a:rPr lang="en-US" smtClean="0"/>
              <a:t>1</a:t>
            </a:fld>
            <a:endParaRPr lang="en-US"/>
          </a:p>
        </p:txBody>
      </p:sp>
    </p:spTree>
    <p:extLst>
      <p:ext uri="{BB962C8B-B14F-4D97-AF65-F5344CB8AC3E}">
        <p14:creationId xmlns:p14="http://schemas.microsoft.com/office/powerpoint/2010/main" val="357563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GUS has been designed so that the upload process is similar to the functionality of Legacy GUS but Approved Lenders are strongly encouraged to prepare for implementation of New GUS by testing it out prior to it going live.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testing period is now open.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Testing will allow lenders to confirm the ability to export from their Loan Origination System or Point of Sale system and import and upload files into the New GUS Lender Test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testing period also allows lenders the opportunity to become familiar with the redesigned URLA, upload process, and resolve any issues prior to the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Please note that the Lender Test Environment does not function for approval of actual applications you have on hand. It is only a test environment for ensuring compatibility with your origination system. Test files will not carry over to New GUS when it goes live on March 1.</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8516-82BA-424C-8E5F-8815881A29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4892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Ready to test New GUS? Be prepared and sign up for the GUS Lender Test Environment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Qualified lenders wishing to gain access to test will need to access, execute and return the required Addendum to the GUS USER AGREEMENT for the GUS Lender Test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addendum and other supporting documentation are located on the USDA LINC Training and Resource Library under a newly added section entitled: </a:t>
            </a:r>
            <a:r>
              <a:rPr lang="en-US" sz="1200" b="1" kern="1200" dirty="0">
                <a:solidFill>
                  <a:schemeClr val="tx1"/>
                </a:solidFill>
                <a:effectLst/>
                <a:latin typeface="+mn-lt"/>
                <a:ea typeface="+mn-ea"/>
                <a:cs typeface="+mn-cs"/>
                <a:hlinkClick r:id="rId3"/>
              </a:rPr>
              <a:t>New URLA Guaranteed Underwriting System - Lender Test Environment.</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2FA8516-82BA-424C-8E5F-8815881A2957}" type="slidenum">
              <a:rPr lang="en-US" smtClean="0"/>
              <a:t>11</a:t>
            </a:fld>
            <a:endParaRPr lang="en-US"/>
          </a:p>
        </p:txBody>
      </p:sp>
    </p:spTree>
    <p:extLst>
      <p:ext uri="{BB962C8B-B14F-4D97-AF65-F5344CB8AC3E}">
        <p14:creationId xmlns:p14="http://schemas.microsoft.com/office/powerpoint/2010/main" val="4212252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New GUS training is also now available in the “USDA LINC Training &amp; Resources Library” under the “New URLA Guaranteed Underwriting System (GUS)” tab.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highly recommended that all lender staff holding GUS access privileges complete the NEW GUS training in order to be prepared to enter new loan applications into NEW GUS beginning March 1,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There are fifteen modules available, and most modules take less than 15 minutes to complete.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There is no cost to all lenders. The training is provided free of charge.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training modules are available on-demand so you can complete the training at anytime, from anywhere.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2FA8516-82BA-424C-8E5F-8815881A2957}" type="slidenum">
              <a:rPr lang="en-US" smtClean="0"/>
              <a:t>12</a:t>
            </a:fld>
            <a:endParaRPr lang="en-US"/>
          </a:p>
        </p:txBody>
      </p:sp>
    </p:spTree>
    <p:extLst>
      <p:ext uri="{BB962C8B-B14F-4D97-AF65-F5344CB8AC3E}">
        <p14:creationId xmlns:p14="http://schemas.microsoft.com/office/powerpoint/2010/main" val="2509621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Still have questions regarding New GUS and URLA?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USDA has created a valuable resource of FAQs to assist lenders.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If the FAQ or other resources available in the LINC library cannot answer your questions,  contact the Single Family Housing Guaranteed System Integration team using the email address listed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hlinkClick r:id="rId3"/>
              </a:rPr>
              <a:t>SFHGSystemIntegration@usda.gov</a:t>
            </a:r>
            <a:r>
              <a:rPr lang="en-US" sz="1200" kern="1200" dirty="0">
                <a:solidFill>
                  <a:schemeClr val="tx1"/>
                </a:solidFill>
                <a:effectLst/>
                <a:latin typeface="+mn-lt"/>
                <a:ea typeface="+mn-ea"/>
                <a:cs typeface="+mn-cs"/>
              </a:rPr>
              <a:t>.</a:t>
            </a:r>
            <a:endParaRPr lang="en-US" sz="1200" baseline="0" dirty="0"/>
          </a:p>
        </p:txBody>
      </p:sp>
      <p:sp>
        <p:nvSpPr>
          <p:cNvPr id="4" name="Slide Number Placeholder 3"/>
          <p:cNvSpPr>
            <a:spLocks noGrp="1"/>
          </p:cNvSpPr>
          <p:nvPr>
            <p:ph type="sldNum" sz="quarter" idx="5"/>
          </p:nvPr>
        </p:nvSpPr>
        <p:spPr/>
        <p:txBody>
          <a:bodyPr/>
          <a:lstStyle/>
          <a:p>
            <a:fld id="{C2FA8516-82BA-424C-8E5F-8815881A2957}" type="slidenum">
              <a:rPr lang="en-US" smtClean="0"/>
              <a:t>13</a:t>
            </a:fld>
            <a:endParaRPr lang="en-US"/>
          </a:p>
        </p:txBody>
      </p:sp>
    </p:spTree>
    <p:extLst>
      <p:ext uri="{BB962C8B-B14F-4D97-AF65-F5344CB8AC3E}">
        <p14:creationId xmlns:p14="http://schemas.microsoft.com/office/powerpoint/2010/main" val="1928117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addition to the resources just mentioned, Rural Development has developed numerous tools and resources to assist lenders with originating, processing, and servicing guaranteed loans.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8516-82BA-424C-8E5F-8815881A29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934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Users should first look for answers to their questions in the regulation and handbook, but if you still have a question after reviewing your resources, we’re here to help.</a:t>
            </a:r>
            <a:endParaRPr lang="en-US" sz="12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All policy and regulation questions should be sent to our Policy, Analysis, and Communications Branch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If you would like to request additional program training, contact our Lender and Partner Activities Branch.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Questions regarding the New URLA Guaranteed Underwriting System should be sent to the Single Family Housing Guaranteed System Integration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A8516-82BA-424C-8E5F-8815881A2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313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62CE35-D138-466E-8FB9-8AC268CCC8B6}"/>
              </a:ext>
            </a:extLst>
          </p:cNvPr>
          <p:cNvSpPr>
            <a:spLocks noGrp="1"/>
          </p:cNvSpPr>
          <p:nvPr>
            <p:ph type="body" idx="1"/>
          </p:nvPr>
        </p:nvSpPr>
        <p:spPr/>
        <p:txBody>
          <a:bodyPr/>
          <a:lstStyle/>
          <a:p>
            <a:r>
              <a:rPr lang="en-US" sz="1200" u="none" dirty="0">
                <a:solidFill>
                  <a:schemeClr val="tx1"/>
                </a:solidFill>
              </a:rPr>
              <a:t>The Single Family Housing Guaranteed Lender webpage was specifically designed for our lending partners and includes information such as:</a:t>
            </a:r>
          </a:p>
          <a:p>
            <a:pPr marL="181240" indent="-181240">
              <a:buFont typeface="Arial" panose="020B0604020202020204" pitchFamily="34" charset="0"/>
              <a:buChar char="•"/>
            </a:pPr>
            <a:r>
              <a:rPr lang="en-US" sz="1200" u="none" dirty="0">
                <a:solidFill>
                  <a:schemeClr val="tx1"/>
                </a:solidFill>
              </a:rPr>
              <a:t>Current turn times on new loan applications</a:t>
            </a:r>
          </a:p>
          <a:p>
            <a:pPr marL="181240" indent="-181240">
              <a:buFont typeface="Arial" panose="020B0604020202020204" pitchFamily="34" charset="0"/>
              <a:buChar char="•"/>
            </a:pPr>
            <a:r>
              <a:rPr lang="en-US" sz="1200" u="none" dirty="0">
                <a:solidFill>
                  <a:schemeClr val="tx1"/>
                </a:solidFill>
              </a:rPr>
              <a:t>Contact information, and</a:t>
            </a:r>
          </a:p>
          <a:p>
            <a:pPr marL="181240" indent="-181240">
              <a:buFont typeface="Arial" panose="020B0604020202020204" pitchFamily="34" charset="0"/>
              <a:buChar char="•"/>
            </a:pPr>
            <a:r>
              <a:rPr lang="en-US" sz="1200" u="none" dirty="0">
                <a:solidFill>
                  <a:schemeClr val="tx1"/>
                </a:solidFill>
              </a:rPr>
              <a:t>Links to program resources such as our 3555 Handbook and the </a:t>
            </a:r>
            <a:r>
              <a:rPr lang="en-US" sz="1200" u="none" dirty="0">
                <a:solidFill>
                  <a:schemeClr val="tx1"/>
                </a:solidFill>
                <a:hlinkClick r:id="rId3">
                  <a:extLst>
                    <a:ext uri="{A12FA001-AC4F-418D-AE19-62706E023703}">
                      <ahyp:hlinkClr xmlns:ahyp="http://schemas.microsoft.com/office/drawing/2018/hyperlinkcolor" val="tx"/>
                    </a:ext>
                  </a:extLst>
                </a:hlinkClick>
              </a:rPr>
              <a:t>USDA LINC</a:t>
            </a:r>
            <a:r>
              <a:rPr lang="en-US" sz="1200" u="none" dirty="0">
                <a:solidFill>
                  <a:schemeClr val="tx1"/>
                </a:solidFill>
              </a:rPr>
              <a:t> website.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solidFill>
                  <a:schemeClr val="tx1"/>
                </a:solidFill>
              </a:rPr>
              <a:t>Also, don’t forget to sign up for our GovDelivery email notifications.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baseline="0" dirty="0">
                <a:solidFill>
                  <a:schemeClr val="tx1"/>
                </a:solidFill>
              </a:rPr>
              <a:t>Rural Development</a:t>
            </a:r>
            <a:r>
              <a:rPr lang="en-US" sz="1200" baseline="0" dirty="0"/>
              <a:t> sends out origination, GUS, and servicing messages to alert lenders of new publications, clarifications, and additional program updates.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agency updates regarding the transition to New GUS will be communicated through GovDelivery.</a:t>
            </a:r>
          </a:p>
        </p:txBody>
      </p:sp>
      <p:sp>
        <p:nvSpPr>
          <p:cNvPr id="4" name="Slide Number Placeholder 3"/>
          <p:cNvSpPr>
            <a:spLocks noGrp="1"/>
          </p:cNvSpPr>
          <p:nvPr>
            <p:ph type="sldNum" sz="quarter" idx="5"/>
          </p:nvPr>
        </p:nvSpPr>
        <p:spPr/>
        <p:txBody>
          <a:bodyPr/>
          <a:lstStyle/>
          <a:p>
            <a:fld id="{C2FA8516-82BA-424C-8E5F-8815881A2957}" type="slidenum">
              <a:rPr lang="en-US" smtClean="0"/>
              <a:t>17</a:t>
            </a:fld>
            <a:endParaRPr lang="en-US"/>
          </a:p>
        </p:txBody>
      </p:sp>
    </p:spTree>
    <p:extLst>
      <p:ext uri="{BB962C8B-B14F-4D97-AF65-F5344CB8AC3E}">
        <p14:creationId xmlns:p14="http://schemas.microsoft.com/office/powerpoint/2010/main" val="309260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E94F9F5-02F6-4233-A5AF-82AC643DA6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Thank you for supporting the USDA Single Family Housing Guaranteed Loan Program and America’s rural homebuyers!  </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aseline="0" dirty="0"/>
              <a:t>This will conclude the training module.  Thank you and have a great day!  </a:t>
            </a:r>
          </a:p>
        </p:txBody>
      </p:sp>
      <p:sp>
        <p:nvSpPr>
          <p:cNvPr id="4" name="Slide Number Placeholder 3"/>
          <p:cNvSpPr>
            <a:spLocks noGrp="1"/>
          </p:cNvSpPr>
          <p:nvPr>
            <p:ph type="sldNum" sz="quarter" idx="10"/>
          </p:nvPr>
        </p:nvSpPr>
        <p:spPr/>
        <p:txBody>
          <a:bodyPr/>
          <a:lstStyle/>
          <a:p>
            <a:fld id="{901B4D92-B6FE-48E7-9FD5-DDC78A827A8B}" type="slidenum">
              <a:rPr lang="en-US" smtClean="0"/>
              <a:t>19</a:t>
            </a:fld>
            <a:endParaRPr lang="en-US" dirty="0"/>
          </a:p>
        </p:txBody>
      </p:sp>
    </p:spTree>
    <p:extLst>
      <p:ext uri="{BB962C8B-B14F-4D97-AF65-F5344CB8AC3E}">
        <p14:creationId xmlns:p14="http://schemas.microsoft.com/office/powerpoint/2010/main" val="960788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June of 2020, USDA announced it was in the process of building a new Guaranteed Underwriting System or “GUS” that would support the new Uniform Residential Loan Application and Uniform Loan Application Dataset.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are excited to announce that “New” GUS is scheduled to go live on March 1,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module will assist lenders in preparing for what to expect as we transition from the current system know as </a:t>
            </a:r>
            <a:r>
              <a:rPr lang="en-US" sz="1200" b="1" kern="1200" dirty="0">
                <a:solidFill>
                  <a:schemeClr val="tx1"/>
                </a:solidFill>
                <a:effectLst/>
                <a:latin typeface="+mn-lt"/>
                <a:ea typeface="+mn-ea"/>
                <a:cs typeface="+mn-cs"/>
              </a:rPr>
              <a:t>“Legacy” GUS </a:t>
            </a:r>
            <a:r>
              <a:rPr lang="en-US" sz="1200" b="0" kern="1200" dirty="0">
                <a:solidFill>
                  <a:schemeClr val="tx1"/>
                </a:solidFill>
                <a:effectLst/>
                <a:latin typeface="+mn-lt"/>
                <a:ea typeface="+mn-ea"/>
                <a:cs typeface="+mn-cs"/>
              </a:rPr>
              <a:t>to</a:t>
            </a:r>
            <a:r>
              <a:rPr lang="en-US" sz="1200" b="1" kern="1200" dirty="0">
                <a:solidFill>
                  <a:schemeClr val="tx1"/>
                </a:solidFill>
                <a:effectLst/>
                <a:latin typeface="+mn-lt"/>
                <a:ea typeface="+mn-ea"/>
                <a:cs typeface="+mn-cs"/>
              </a:rPr>
              <a:t> the updated system known as “New” GUS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5AA28991-2F25-4881-8853-435C5641E647}" type="slidenum">
              <a:rPr lang="en-US" smtClean="0"/>
              <a:t>2</a:t>
            </a:fld>
            <a:endParaRPr lang="en-US"/>
          </a:p>
        </p:txBody>
      </p:sp>
    </p:spTree>
    <p:extLst>
      <p:ext uri="{BB962C8B-B14F-4D97-AF65-F5344CB8AC3E}">
        <p14:creationId xmlns:p14="http://schemas.microsoft.com/office/powerpoint/2010/main" val="163725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preparing for the New GUS, lenders must prepare for utilization of the redesigned Fannie Mae and Freddie Mac Uniform Residential Loan Application (URLA) and understand how the new URLA affects GUS applications.</a:t>
            </a:r>
          </a:p>
          <a:p>
            <a:pPr marL="171450" indent="-171450">
              <a:buFont typeface="Arial" panose="020B0604020202020204" pitchFamily="34" charset="0"/>
              <a:buChar char="•"/>
            </a:pPr>
            <a:r>
              <a:rPr lang="en-US" dirty="0"/>
              <a:t>The following slides will highlight key dates and guidance pertaining to implementation of New GUS and the URLA.</a:t>
            </a:r>
          </a:p>
        </p:txBody>
      </p:sp>
      <p:sp>
        <p:nvSpPr>
          <p:cNvPr id="4" name="Slide Number Placeholder 3"/>
          <p:cNvSpPr>
            <a:spLocks noGrp="1"/>
          </p:cNvSpPr>
          <p:nvPr>
            <p:ph type="sldNum" sz="quarter" idx="5"/>
          </p:nvPr>
        </p:nvSpPr>
        <p:spPr/>
        <p:txBody>
          <a:bodyPr/>
          <a:lstStyle/>
          <a:p>
            <a:fld id="{C2FA8516-82BA-424C-8E5F-8815881A2957}" type="slidenum">
              <a:rPr lang="en-US" smtClean="0"/>
              <a:t>3</a:t>
            </a:fld>
            <a:endParaRPr lang="en-US"/>
          </a:p>
        </p:txBody>
      </p:sp>
    </p:spTree>
    <p:extLst>
      <p:ext uri="{BB962C8B-B14F-4D97-AF65-F5344CB8AC3E}">
        <p14:creationId xmlns:p14="http://schemas.microsoft.com/office/powerpoint/2010/main" val="19213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Agency anticipates it can process and issue Conditional Commitments for all complete applications received by close of business, February 12.</a:t>
            </a:r>
          </a:p>
          <a:p>
            <a:pPr marL="171450" indent="-171450" algn="l">
              <a:lnSpc>
                <a:spcPct val="100000"/>
              </a:lnSpc>
              <a:spcBef>
                <a:spcPts val="600"/>
              </a:spcBef>
              <a:spcAft>
                <a:spcPts val="600"/>
              </a:spcAft>
              <a:buFont typeface="Arial" panose="020B0604020202020204" pitchFamily="34" charset="0"/>
              <a:buChar char="•"/>
            </a:pPr>
            <a:r>
              <a:rPr lang="en-US" sz="1200" dirty="0">
                <a:solidFill>
                  <a:schemeClr val="tx1">
                    <a:lumMod val="85000"/>
                    <a:lumOff val="15000"/>
                  </a:schemeClr>
                </a:solidFill>
                <a:latin typeface="Arial Narrow" panose="020B0606020202030204" pitchFamily="34" charset="0"/>
                <a:cs typeface="Arial" panose="020B0604020202020204" pitchFamily="34" charset="0"/>
              </a:rPr>
              <a:t>This does not mean that we will not review files after that date. The Agency will of course continue to review as many files as possible prior to the Legacy GUS closing on February 26.</a:t>
            </a:r>
          </a:p>
          <a:p>
            <a:pPr marL="171450" indent="-171450">
              <a:buFont typeface="Arial" panose="020B0604020202020204" pitchFamily="34" charset="0"/>
              <a:buChar char="•"/>
            </a:pPr>
            <a:r>
              <a:rPr lang="en-US" dirty="0"/>
              <a:t>All SFHGLP systems, including the GUS, will be unavailable February 27 and 28.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28991-2F25-4881-8853-435C5641E6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30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the close of business on February 26, if an application was not finalized by USDA in Legacy GUS and a Conditional Commitment was not issued by USDA, the loan will be released from Legacy GUS and will have to be entered into New GUS for review. </a:t>
            </a:r>
          </a:p>
          <a:p>
            <a:pPr marL="171450" indent="-171450">
              <a:buFont typeface="Arial" panose="020B0604020202020204" pitchFamily="34" charset="0"/>
              <a:buChar char="•"/>
            </a:pPr>
            <a:r>
              <a:rPr lang="en-US" dirty="0"/>
              <a:t>Legacy GUS files will not transfer into the New GUS. </a:t>
            </a:r>
          </a:p>
          <a:p>
            <a:pPr marL="171450" indent="-171450">
              <a:buFont typeface="Arial" panose="020B0604020202020204" pitchFamily="34" charset="0"/>
              <a:buChar char="•"/>
            </a:pPr>
            <a:r>
              <a:rPr lang="en-US" dirty="0"/>
              <a:t>These are two separate systems that cannot operate at the same time. </a:t>
            </a:r>
          </a:p>
          <a:p>
            <a:pPr marL="171450" indent="-171450">
              <a:buFont typeface="Arial" panose="020B0604020202020204" pitchFamily="34" charset="0"/>
              <a:buChar char="•"/>
            </a:pPr>
            <a:r>
              <a:rPr lang="en-US" dirty="0"/>
              <a:t>As a reminder, GUS will be unavailable on February 27 and 28 as the transition from Legacy GUS to New GUS is completed.</a:t>
            </a:r>
          </a:p>
        </p:txBody>
      </p:sp>
      <p:sp>
        <p:nvSpPr>
          <p:cNvPr id="4" name="Slide Number Placeholder 3"/>
          <p:cNvSpPr>
            <a:spLocks noGrp="1"/>
          </p:cNvSpPr>
          <p:nvPr>
            <p:ph type="sldNum" sz="quarter" idx="5"/>
          </p:nvPr>
        </p:nvSpPr>
        <p:spPr/>
        <p:txBody>
          <a:bodyPr/>
          <a:lstStyle/>
          <a:p>
            <a:fld id="{5AA28991-2F25-4881-8853-435C5641E647}" type="slidenum">
              <a:rPr lang="en-US" smtClean="0"/>
              <a:t>5</a:t>
            </a:fld>
            <a:endParaRPr lang="en-US"/>
          </a:p>
        </p:txBody>
      </p:sp>
    </p:spTree>
    <p:extLst>
      <p:ext uri="{BB962C8B-B14F-4D97-AF65-F5344CB8AC3E}">
        <p14:creationId xmlns:p14="http://schemas.microsoft.com/office/powerpoint/2010/main" val="144538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Beginning March 1, 2021, new applications may be </a:t>
            </a:r>
            <a:r>
              <a:rPr lang="en-US"/>
              <a:t>entered in </a:t>
            </a:r>
            <a:r>
              <a:rPr lang="en-US" dirty="0"/>
              <a:t>New GUS. </a:t>
            </a:r>
          </a:p>
        </p:txBody>
      </p:sp>
      <p:sp>
        <p:nvSpPr>
          <p:cNvPr id="4" name="Slide Number Placeholder 3"/>
          <p:cNvSpPr>
            <a:spLocks noGrp="1"/>
          </p:cNvSpPr>
          <p:nvPr>
            <p:ph type="sldNum" sz="quarter" idx="5"/>
          </p:nvPr>
        </p:nvSpPr>
        <p:spPr/>
        <p:txBody>
          <a:bodyPr/>
          <a:lstStyle/>
          <a:p>
            <a:fld id="{5AA28991-2F25-4881-8853-435C5641E647}" type="slidenum">
              <a:rPr lang="en-US" smtClean="0"/>
              <a:t>6</a:t>
            </a:fld>
            <a:endParaRPr lang="en-US"/>
          </a:p>
        </p:txBody>
      </p:sp>
    </p:spTree>
    <p:extLst>
      <p:ext uri="{BB962C8B-B14F-4D97-AF65-F5344CB8AC3E}">
        <p14:creationId xmlns:p14="http://schemas.microsoft.com/office/powerpoint/2010/main" val="4215465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Additional important information lenders must be aware of for March 1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New GUS being live on this date, Legacy GUS will be placed in read-only mode.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Files originated with the new URLA can be imported </a:t>
            </a:r>
            <a:r>
              <a:rPr lang="en-US" sz="1200" kern="1200" dirty="0">
                <a:solidFill>
                  <a:schemeClr val="tx1"/>
                </a:solidFill>
                <a:effectLst/>
                <a:latin typeface="+mn-lt"/>
                <a:ea typeface="+mn-ea"/>
                <a:cs typeface="+mn-cs"/>
              </a:rPr>
              <a:t>utilizing Fannie Mae’s DU MISMO 3.4 v1.8.1 format.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Files that were originated with the old URLA 1003 application have two options which we will discuss further in the next slide. </a:t>
            </a:r>
            <a:endParaRPr lang="en-US" dirty="0">
              <a:solidFill>
                <a:srgbClr val="000000"/>
              </a:solidFill>
              <a:latin typeface="Arial Nova Cond" panose="020B0506020202020204" pitchFamily="34" charset="0"/>
            </a:endParaRPr>
          </a:p>
        </p:txBody>
      </p:sp>
      <p:sp>
        <p:nvSpPr>
          <p:cNvPr id="4" name="Slide Number Placeholder 3"/>
          <p:cNvSpPr>
            <a:spLocks noGrp="1"/>
          </p:cNvSpPr>
          <p:nvPr>
            <p:ph type="sldNum" sz="quarter" idx="5"/>
          </p:nvPr>
        </p:nvSpPr>
        <p:spPr/>
        <p:txBody>
          <a:bodyPr/>
          <a:lstStyle/>
          <a:p>
            <a:fld id="{5AA28991-2F25-4881-8853-435C5641E647}" type="slidenum">
              <a:rPr lang="en-US" smtClean="0"/>
              <a:t>7</a:t>
            </a:fld>
            <a:endParaRPr lang="en-US"/>
          </a:p>
        </p:txBody>
      </p:sp>
    </p:spTree>
    <p:extLst>
      <p:ext uri="{BB962C8B-B14F-4D97-AF65-F5344CB8AC3E}">
        <p14:creationId xmlns:p14="http://schemas.microsoft.com/office/powerpoint/2010/main" val="277623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3716F4-3BE9-47E1-BA47-2DE583129A44}"/>
              </a:ext>
            </a:extLst>
          </p:cNvPr>
          <p:cNvSpPr>
            <a:spLocks noGrp="1"/>
          </p:cNvSpPr>
          <p:nvPr>
            <p:ph type="body" idx="1"/>
          </p:nvPr>
        </p:nvSpPr>
        <p:spPr/>
        <p:txBody>
          <a:bodyPr/>
          <a:lstStyle/>
          <a:p>
            <a:pPr marL="171450" indent="-171450">
              <a:buFont typeface="Arial" panose="020B0604020202020204" pitchFamily="34" charset="0"/>
              <a:buChar char="•"/>
            </a:pPr>
            <a:r>
              <a:rPr lang="en-US" dirty="0"/>
              <a:t>Lenders that continue using the current URLA, will:</a:t>
            </a:r>
          </a:p>
          <a:p>
            <a:pPr marL="628650" lvl="1" indent="-171450">
              <a:buFont typeface="Arial" panose="020B0604020202020204" pitchFamily="34" charset="0"/>
              <a:buChar char="•"/>
            </a:pPr>
            <a:r>
              <a:rPr lang="en-US" dirty="0"/>
              <a:t>Continue processing the application in Legacy GUS as usual until February 26, 2021. Loans not reviewed by the close of business will be released automatically.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March 1, 2021 the application can be imported into New GUS in the new format if your system allows, however, additional information will need to be obtained from the borrower in order to correctly input all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other GUS submission option is to manually enter the application data.</a:t>
            </a:r>
          </a:p>
          <a:p>
            <a:pPr marL="628650" lvl="1" indent="-171450">
              <a:buFont typeface="Arial" panose="020B0604020202020204" pitchFamily="34" charset="0"/>
              <a:buChar char="•"/>
            </a:pPr>
            <a:r>
              <a:rPr lang="en-US" dirty="0"/>
              <a:t>The New GUS application will be placed in queue based on resubmission timeline as it would if a new application.</a:t>
            </a:r>
          </a:p>
          <a:p>
            <a:pPr marL="628650" lvl="1" indent="-171450">
              <a:buFont typeface="Arial" panose="020B0604020202020204" pitchFamily="34" charset="0"/>
              <a:buChar char="•"/>
            </a:pPr>
            <a:r>
              <a:rPr lang="en-US" dirty="0"/>
              <a:t>The lender also has the option to submit the application as a manual underwrite, HOWEVER, choosing this option runs the risk of varying underwriting criteria or possible rejection even if the application was a previous GUS Accept under Legacy GUS. This is because GUS may allow more flexibilities in approving loans. </a:t>
            </a:r>
          </a:p>
        </p:txBody>
      </p:sp>
    </p:spTree>
    <p:extLst>
      <p:ext uri="{BB962C8B-B14F-4D97-AF65-F5344CB8AC3E}">
        <p14:creationId xmlns:p14="http://schemas.microsoft.com/office/powerpoint/2010/main" val="253790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3716F4-3BE9-47E1-BA47-2DE583129A44}"/>
              </a:ext>
            </a:extLst>
          </p:cNvPr>
          <p:cNvSpPr>
            <a:spLocks noGrp="1"/>
          </p:cNvSpPr>
          <p:nvPr>
            <p:ph type="body" idx="1"/>
          </p:nvPr>
        </p:nvSpPr>
        <p:spPr/>
        <p:txBody>
          <a:bodyPr/>
          <a:lstStyle/>
          <a:p>
            <a:pPr marL="171450" indent="-171450">
              <a:buFont typeface="Arial" panose="020B0604020202020204" pitchFamily="34" charset="0"/>
              <a:buChar char="•"/>
            </a:pPr>
            <a:r>
              <a:rPr lang="en-US" dirty="0"/>
              <a:t>Lenders that utilize the new redesigned URLA on January 1, 2021:</a:t>
            </a:r>
          </a:p>
          <a:p>
            <a:pPr marL="628650" lvl="1" indent="-171450">
              <a:buFont typeface="Arial" panose="020B0604020202020204" pitchFamily="34" charset="0"/>
              <a:buChar char="•"/>
            </a:pPr>
            <a:r>
              <a:rPr lang="en-US" dirty="0"/>
              <a:t>May utilize GUS by importing with the  </a:t>
            </a:r>
            <a:r>
              <a:rPr lang="en-US" sz="1200" kern="1200" dirty="0">
                <a:solidFill>
                  <a:schemeClr val="tx1"/>
                </a:solidFill>
                <a:effectLst/>
                <a:latin typeface="+mn-lt"/>
                <a:ea typeface="+mn-ea"/>
                <a:cs typeface="+mn-cs"/>
              </a:rPr>
              <a:t>Fannie Mae 1003 v3.2 flat file or the MISMO AUS v2.3 1 XML file format, if your system allows, or by manually entering in all data.</a:t>
            </a:r>
            <a:endParaRPr lang="en-US" dirty="0"/>
          </a:p>
          <a:p>
            <a:pPr marL="628650" lvl="1" indent="-171450">
              <a:buFont typeface="Arial" panose="020B0604020202020204" pitchFamily="34" charset="0"/>
              <a:buChar char="•"/>
            </a:pPr>
            <a:r>
              <a:rPr lang="en-US" dirty="0"/>
              <a:t>On March 1, 2021 New GUS will accept an imported file with the redesigned URLA with the Fannie Mae DU MISMO 3.4 v1.8.1 format.</a:t>
            </a:r>
          </a:p>
          <a:p>
            <a:pPr marL="628650" lvl="1" indent="-171450">
              <a:buFont typeface="Arial" panose="020B0604020202020204" pitchFamily="34" charset="0"/>
              <a:buChar char="•"/>
            </a:pPr>
            <a:r>
              <a:rPr lang="en-US" dirty="0"/>
              <a:t>No additional adjustments, information or manual entry will be needed from the lender in New GUS.</a:t>
            </a:r>
          </a:p>
          <a:p>
            <a:pPr marL="628650" lvl="1" indent="-171450">
              <a:buFont typeface="Arial" panose="020B0604020202020204" pitchFamily="34" charset="0"/>
              <a:buChar char="•"/>
            </a:pPr>
            <a:r>
              <a:rPr lang="en-US" b="1" dirty="0"/>
              <a:t>Utilizing New GUS is USDA’s recommended and preferred process.</a:t>
            </a:r>
          </a:p>
        </p:txBody>
      </p:sp>
    </p:spTree>
    <p:extLst>
      <p:ext uri="{BB962C8B-B14F-4D97-AF65-F5344CB8AC3E}">
        <p14:creationId xmlns:p14="http://schemas.microsoft.com/office/powerpoint/2010/main" val="2113097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6254C"/>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6C899F-1789-424B-9199-9A95A2016400}"/>
              </a:ext>
            </a:extLst>
          </p:cNvPr>
          <p:cNvSpPr>
            <a:spLocks noGrp="1"/>
          </p:cNvSpPr>
          <p:nvPr>
            <p:ph type="sldNum" sz="quarter" idx="12"/>
          </p:nvPr>
        </p:nvSpPr>
        <p:spPr/>
        <p:txBody>
          <a:bodyPr/>
          <a:lstStyle/>
          <a:p>
            <a:fld id="{BADE8AE9-2152-4B99-91C5-BD188314493E}" type="slidenum">
              <a:rPr lang="en-US" smtClean="0"/>
              <a:t>‹#›</a:t>
            </a:fld>
            <a:endParaRPr lang="en-US"/>
          </a:p>
        </p:txBody>
      </p:sp>
      <p:sp>
        <p:nvSpPr>
          <p:cNvPr id="8" name="Picture Placeholder 7">
            <a:extLst>
              <a:ext uri="{FF2B5EF4-FFF2-40B4-BE49-F238E27FC236}">
                <a16:creationId xmlns:a16="http://schemas.microsoft.com/office/drawing/2014/main" id="{5A4A67A9-71EA-4C28-91B6-79134D64BC9C}"/>
              </a:ext>
            </a:extLst>
          </p:cNvPr>
          <p:cNvSpPr>
            <a:spLocks noGrp="1"/>
          </p:cNvSpPr>
          <p:nvPr>
            <p:ph type="pic" sz="quarter" idx="13"/>
          </p:nvPr>
        </p:nvSpPr>
        <p:spPr>
          <a:xfrm>
            <a:off x="7458074" y="0"/>
            <a:ext cx="4733925" cy="6858000"/>
          </a:xfrm>
          <a:prstGeom prst="rect">
            <a:avLst/>
          </a:prstGeom>
        </p:spPr>
        <p:txBody>
          <a:bodyPr/>
          <a:lstStyle/>
          <a:p>
            <a:endParaRPr lang="en-US" dirty="0"/>
          </a:p>
        </p:txBody>
      </p:sp>
      <p:pic>
        <p:nvPicPr>
          <p:cNvPr id="13" name="Picture 12">
            <a:extLst>
              <a:ext uri="{FF2B5EF4-FFF2-40B4-BE49-F238E27FC236}">
                <a16:creationId xmlns:a16="http://schemas.microsoft.com/office/drawing/2014/main" id="{EE9E33BB-CEA0-4B67-9A08-8A7F73095072}"/>
              </a:ext>
            </a:extLst>
          </p:cNvPr>
          <p:cNvPicPr>
            <a:picLocks noChangeAspect="1"/>
          </p:cNvPicPr>
          <p:nvPr userDrawn="1"/>
        </p:nvPicPr>
        <p:blipFill>
          <a:blip r:embed="rId2"/>
          <a:stretch>
            <a:fillRect/>
          </a:stretch>
        </p:blipFill>
        <p:spPr>
          <a:xfrm>
            <a:off x="354720" y="600107"/>
            <a:ext cx="2317715" cy="360533"/>
          </a:xfrm>
          <a:prstGeom prst="rect">
            <a:avLst/>
          </a:prstGeom>
        </p:spPr>
      </p:pic>
      <p:sp>
        <p:nvSpPr>
          <p:cNvPr id="18" name="Text Placeholder 17">
            <a:extLst>
              <a:ext uri="{FF2B5EF4-FFF2-40B4-BE49-F238E27FC236}">
                <a16:creationId xmlns:a16="http://schemas.microsoft.com/office/drawing/2014/main" id="{4B642C75-977F-4D19-AF5E-AEC3964A6FE8}"/>
              </a:ext>
            </a:extLst>
          </p:cNvPr>
          <p:cNvSpPr>
            <a:spLocks noGrp="1"/>
          </p:cNvSpPr>
          <p:nvPr>
            <p:ph type="body" sz="quarter" idx="17" hasCustomPrompt="1"/>
          </p:nvPr>
        </p:nvSpPr>
        <p:spPr>
          <a:xfrm>
            <a:off x="200025" y="3705225"/>
            <a:ext cx="6705600" cy="1011238"/>
          </a:xfrm>
          <a:prstGeom prst="rect">
            <a:avLst/>
          </a:prstGeom>
        </p:spPr>
        <p:txBody>
          <a:bodyPr/>
          <a:lstStyle>
            <a:lvl1pPr marL="0" indent="0">
              <a:buFontTx/>
              <a:buNone/>
              <a:defRPr sz="2400">
                <a:solidFill>
                  <a:schemeClr val="bg2"/>
                </a:solidFill>
                <a:latin typeface="Arial Nova Cond" panose="020B0506020202020204" pitchFamily="34" charset="0"/>
              </a:defRPr>
            </a:lvl1pPr>
          </a:lstStyle>
          <a:p>
            <a:pPr lvl="0"/>
            <a:r>
              <a:rPr lang="en-US" sz="2400" dirty="0">
                <a:latin typeface="Arial Nova Cond" panose="020B0506020202020204" pitchFamily="34" charset="0"/>
              </a:rPr>
              <a:t>Single Family Housing Guaranteed Loan Program (SFHGLP)</a:t>
            </a:r>
            <a:endParaRPr lang="en-US" dirty="0"/>
          </a:p>
        </p:txBody>
      </p:sp>
      <p:sp>
        <p:nvSpPr>
          <p:cNvPr id="20" name="Text Placeholder 19">
            <a:extLst>
              <a:ext uri="{FF2B5EF4-FFF2-40B4-BE49-F238E27FC236}">
                <a16:creationId xmlns:a16="http://schemas.microsoft.com/office/drawing/2014/main" id="{67894CB9-EE2C-4B47-8FEE-DF32D64F1322}"/>
              </a:ext>
            </a:extLst>
          </p:cNvPr>
          <p:cNvSpPr>
            <a:spLocks noGrp="1"/>
          </p:cNvSpPr>
          <p:nvPr>
            <p:ph type="body" sz="quarter" idx="18" hasCustomPrompt="1"/>
          </p:nvPr>
        </p:nvSpPr>
        <p:spPr>
          <a:xfrm>
            <a:off x="200025" y="2495550"/>
            <a:ext cx="6705600" cy="933450"/>
          </a:xfrm>
          <a:prstGeom prst="rect">
            <a:avLst/>
          </a:prstGeom>
        </p:spPr>
        <p:txBody>
          <a:bodyPr/>
          <a:lstStyle>
            <a:lvl1pPr marL="0" indent="0">
              <a:buFontTx/>
              <a:buNone/>
              <a:defRPr sz="3600">
                <a:solidFill>
                  <a:schemeClr val="bg2"/>
                </a:solidFill>
                <a:latin typeface="Arial Nova" panose="020B0504020202020204" pitchFamily="34" charset="0"/>
              </a:defRPr>
            </a:lvl1pPr>
          </a:lstStyle>
          <a:p>
            <a:pPr lvl="0"/>
            <a:r>
              <a:rPr lang="en-US" sz="3600" dirty="0">
                <a:latin typeface="Arial Nova" panose="020B0504020202020204" pitchFamily="34" charset="0"/>
              </a:rPr>
              <a:t>Enter Training Topic Here</a:t>
            </a:r>
            <a:endParaRPr lang="en-US" dirty="0"/>
          </a:p>
        </p:txBody>
      </p:sp>
      <p:sp>
        <p:nvSpPr>
          <p:cNvPr id="22" name="Text Placeholder 21">
            <a:extLst>
              <a:ext uri="{FF2B5EF4-FFF2-40B4-BE49-F238E27FC236}">
                <a16:creationId xmlns:a16="http://schemas.microsoft.com/office/drawing/2014/main" id="{EE8DEEE8-2F2C-4AD8-AEDB-CAA315AAED85}"/>
              </a:ext>
            </a:extLst>
          </p:cNvPr>
          <p:cNvSpPr>
            <a:spLocks noGrp="1"/>
          </p:cNvSpPr>
          <p:nvPr>
            <p:ph type="body" sz="quarter" idx="19" hasCustomPrompt="1"/>
          </p:nvPr>
        </p:nvSpPr>
        <p:spPr>
          <a:xfrm>
            <a:off x="200025" y="6350000"/>
            <a:ext cx="3998912" cy="365125"/>
          </a:xfrm>
          <a:prstGeom prst="rect">
            <a:avLst/>
          </a:prstGeom>
        </p:spPr>
        <p:txBody>
          <a:bodyPr/>
          <a:lstStyle>
            <a:lvl1pPr marL="0" indent="0">
              <a:buNone/>
              <a:defRPr sz="1800">
                <a:solidFill>
                  <a:schemeClr val="bg1"/>
                </a:solidFill>
                <a:latin typeface="Arial Nova Cond Light" panose="020B0306020202020204" pitchFamily="34" charset="0"/>
              </a:defRPr>
            </a:lvl1pPr>
          </a:lstStyle>
          <a:p>
            <a:pPr lvl="0"/>
            <a:r>
              <a:rPr lang="en-US" sz="1800" dirty="0"/>
              <a:t>Enter Month/Year</a:t>
            </a:r>
            <a:endParaRPr lang="en-US" dirty="0"/>
          </a:p>
        </p:txBody>
      </p:sp>
    </p:spTree>
    <p:extLst>
      <p:ext uri="{BB962C8B-B14F-4D97-AF65-F5344CB8AC3E}">
        <p14:creationId xmlns:p14="http://schemas.microsoft.com/office/powerpoint/2010/main" val="3748300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4A435C-95BF-4D9C-9C02-B40E91D2A50B}" type="datetime1">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238808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514820-910F-4FA3-85CE-8DA55F2CB080}" type="datetime1">
              <a:rPr lang="en-US" smtClean="0"/>
              <a:t>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396391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762CD9-68B9-422F-9E8C-72CF56582D1B}" type="datetime1">
              <a:rPr lang="en-US" smtClean="0"/>
              <a:t>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1302808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E977E-EF9F-42B7-8177-E5866AE1A00A}" type="datetime1">
              <a:rPr lang="en-US" smtClean="0"/>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3324543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DDAA91-361A-4B47-9274-67C8880EFEE4}" type="datetime1">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2464267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7F854F-EAA5-4916-9E15-FEBE4177D637}" type="datetime1">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537224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1837D-1945-4224-B02F-5157D149D408}"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2522950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879B09-AD2D-4328-A2E7-7E023E5299E3}"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351486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1F8168-1E7F-4B7C-B3D1-ACE68804FB88}" type="datetime1">
              <a:rPr lang="en-US" smtClean="0"/>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
        <p:nvSpPr>
          <p:cNvPr id="7" name="Title 1"/>
          <p:cNvSpPr>
            <a:spLocks noGrp="1"/>
          </p:cNvSpPr>
          <p:nvPr>
            <p:ph type="title"/>
          </p:nvPr>
        </p:nvSpPr>
        <p:spPr>
          <a:xfrm>
            <a:off x="838200" y="622300"/>
            <a:ext cx="10515600" cy="611140"/>
          </a:xfrm>
          <a:prstGeom prst="rect">
            <a:avLst/>
          </a:prstGeom>
        </p:spPr>
        <p:txBody>
          <a:bodyPr>
            <a:normAutofit fontScale="90000"/>
          </a:bodyPr>
          <a:lstStyle/>
          <a:p>
            <a:endParaRPr lang="en-US"/>
          </a:p>
        </p:txBody>
      </p:sp>
      <p:sp>
        <p:nvSpPr>
          <p:cNvPr id="8" name="Content Placeholder 2"/>
          <p:cNvSpPr>
            <a:spLocks noGrp="1"/>
          </p:cNvSpPr>
          <p:nvPr>
            <p:ph idx="1"/>
          </p:nvPr>
        </p:nvSpPr>
        <p:spPr>
          <a:xfrm>
            <a:off x="838200" y="1323927"/>
            <a:ext cx="10515600" cy="4853036"/>
          </a:xfrm>
          <a:prstGeom prst="rect">
            <a:avLst/>
          </a:prstGeom>
        </p:spPr>
        <p:txBody>
          <a:bodyPr/>
          <a:lstStyle/>
          <a:p>
            <a:endParaRPr lang="en-US"/>
          </a:p>
        </p:txBody>
      </p:sp>
      <p:sp>
        <p:nvSpPr>
          <p:cNvPr id="13" name="Text Placeholder 1"/>
          <p:cNvSpPr txBox="1">
            <a:spLocks/>
          </p:cNvSpPr>
          <p:nvPr userDrawn="1"/>
        </p:nvSpPr>
        <p:spPr>
          <a:xfrm>
            <a:off x="285949" y="5335737"/>
            <a:ext cx="9162851" cy="1515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000"/>
              </a:lnSpc>
              <a:buNone/>
            </a:pPr>
            <a:endParaRPr lang="en-US" sz="5400" b="1" dirty="0">
              <a:solidFill>
                <a:srgbClr val="002060"/>
              </a:solidFill>
            </a:endParaRPr>
          </a:p>
        </p:txBody>
      </p:sp>
      <p:sp>
        <p:nvSpPr>
          <p:cNvPr id="14" name="Text Placeholder 2"/>
          <p:cNvSpPr txBox="1">
            <a:spLocks/>
          </p:cNvSpPr>
          <p:nvPr userDrawn="1"/>
        </p:nvSpPr>
        <p:spPr>
          <a:xfrm>
            <a:off x="285948" y="6103093"/>
            <a:ext cx="9192482" cy="517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b="1" dirty="0">
              <a:solidFill>
                <a:schemeClr val="bg1">
                  <a:lumMod val="65000"/>
                </a:schemeClr>
              </a:solidFill>
            </a:endParaRPr>
          </a:p>
        </p:txBody>
      </p:sp>
      <p:sp>
        <p:nvSpPr>
          <p:cNvPr id="19" name="Text Placeholder 3"/>
          <p:cNvSpPr txBox="1">
            <a:spLocks/>
          </p:cNvSpPr>
          <p:nvPr userDrawn="1"/>
        </p:nvSpPr>
        <p:spPr>
          <a:xfrm>
            <a:off x="9734749" y="6146309"/>
            <a:ext cx="1989025" cy="42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i="1" dirty="0">
              <a:solidFill>
                <a:schemeClr val="bg1"/>
              </a:solidFill>
            </a:endParaRPr>
          </a:p>
        </p:txBody>
      </p:sp>
      <p:sp>
        <p:nvSpPr>
          <p:cNvPr id="23" name="Subtitle 2"/>
          <p:cNvSpPr>
            <a:spLocks noGrp="1"/>
          </p:cNvSpPr>
          <p:nvPr>
            <p:ph type="subTitle" idx="13"/>
          </p:nvPr>
        </p:nvSpPr>
        <p:spPr>
          <a:xfrm>
            <a:off x="317500" y="5169745"/>
            <a:ext cx="9144000" cy="1655762"/>
          </a:xfrm>
        </p:spPr>
        <p:txBody>
          <a:bodyPr>
            <a:normAutofit/>
          </a:bodyPr>
          <a:lstStyle>
            <a:lvl1pPr marL="0" indent="0" algn="l">
              <a:buNone/>
              <a:defRPr sz="4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12492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E6D5D-1B0B-4E17-830A-16EC266DBE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97BE97-0649-4686-BAAE-56CBA361BA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C463E1-2E9E-4E9D-8318-60A076F88704}"/>
              </a:ext>
            </a:extLst>
          </p:cNvPr>
          <p:cNvSpPr>
            <a:spLocks noGrp="1"/>
          </p:cNvSpPr>
          <p:nvPr>
            <p:ph type="dt" sz="half" idx="10"/>
          </p:nvPr>
        </p:nvSpPr>
        <p:spPr/>
        <p:txBody>
          <a:bodyPr/>
          <a:lstStyle/>
          <a:p>
            <a:fld id="{24E45A84-667D-4B43-B182-69BAF96F006F}" type="datetime1">
              <a:rPr lang="en-US" smtClean="0"/>
              <a:t>2/11/2021</a:t>
            </a:fld>
            <a:endParaRPr lang="en-US"/>
          </a:p>
        </p:txBody>
      </p:sp>
      <p:sp>
        <p:nvSpPr>
          <p:cNvPr id="5" name="Footer Placeholder 4">
            <a:extLst>
              <a:ext uri="{FF2B5EF4-FFF2-40B4-BE49-F238E27FC236}">
                <a16:creationId xmlns:a16="http://schemas.microsoft.com/office/drawing/2014/main" id="{C5EB0B5D-95C2-4A90-BC69-29AB4FD93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68341-CDA3-40CB-8B2C-6590AF273357}"/>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3783033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685C49-DA05-47E7-9DBD-B26833E57B63}"/>
              </a:ext>
            </a:extLst>
          </p:cNvPr>
          <p:cNvSpPr>
            <a:spLocks noGrp="1"/>
          </p:cNvSpPr>
          <p:nvPr>
            <p:ph type="sldNum" sz="quarter" idx="10"/>
          </p:nvPr>
        </p:nvSpPr>
        <p:spPr/>
        <p:txBody>
          <a:bodyPr/>
          <a:lstStyle/>
          <a:p>
            <a:fld id="{BADE8AE9-2152-4B99-91C5-BD188314493E}" type="slidenum">
              <a:rPr lang="en-US" smtClean="0"/>
              <a:t>‹#›</a:t>
            </a:fld>
            <a:endParaRPr lang="en-US"/>
          </a:p>
        </p:txBody>
      </p:sp>
      <p:sp>
        <p:nvSpPr>
          <p:cNvPr id="5" name="Picture Placeholder 4">
            <a:extLst>
              <a:ext uri="{FF2B5EF4-FFF2-40B4-BE49-F238E27FC236}">
                <a16:creationId xmlns:a16="http://schemas.microsoft.com/office/drawing/2014/main" id="{03D0A5CB-382F-4774-87EE-461436649E2D}"/>
              </a:ext>
            </a:extLst>
          </p:cNvPr>
          <p:cNvSpPr>
            <a:spLocks noGrp="1"/>
          </p:cNvSpPr>
          <p:nvPr>
            <p:ph type="pic" sz="quarter" idx="11" hasCustomPrompt="1"/>
          </p:nvPr>
        </p:nvSpPr>
        <p:spPr>
          <a:xfrm>
            <a:off x="0" y="0"/>
            <a:ext cx="8029575" cy="6858000"/>
          </a:xfrm>
          <a:prstGeom prst="rect">
            <a:avLst/>
          </a:prstGeom>
        </p:spPr>
        <p:txBody>
          <a:bodyPr/>
          <a:lstStyle>
            <a:lvl1pPr marL="0" indent="0">
              <a:buFontTx/>
              <a:buNone/>
              <a:defRPr/>
            </a:lvl1pPr>
          </a:lstStyle>
          <a:p>
            <a:r>
              <a:rPr lang="en-US" dirty="0"/>
              <a:t>Add a Relevant Picture</a:t>
            </a:r>
          </a:p>
        </p:txBody>
      </p:sp>
      <p:sp>
        <p:nvSpPr>
          <p:cNvPr id="7" name="Text Placeholder 6">
            <a:extLst>
              <a:ext uri="{FF2B5EF4-FFF2-40B4-BE49-F238E27FC236}">
                <a16:creationId xmlns:a16="http://schemas.microsoft.com/office/drawing/2014/main" id="{3106CF2B-F0B5-4E22-B271-C742190FEEB1}"/>
              </a:ext>
            </a:extLst>
          </p:cNvPr>
          <p:cNvSpPr>
            <a:spLocks noGrp="1"/>
          </p:cNvSpPr>
          <p:nvPr>
            <p:ph type="body" sz="quarter" idx="12" hasCustomPrompt="1"/>
          </p:nvPr>
        </p:nvSpPr>
        <p:spPr>
          <a:xfrm>
            <a:off x="8134350" y="66675"/>
            <a:ext cx="4057650" cy="6724650"/>
          </a:xfrm>
          <a:prstGeom prst="rect">
            <a:avLst/>
          </a:prstGeom>
        </p:spPr>
        <p:txBody>
          <a:bodyPr/>
          <a:lstStyle>
            <a:lvl1pPr marL="0" indent="0">
              <a:buNone/>
              <a:defRPr/>
            </a:lvl1pPr>
          </a:lstStyle>
          <a:p>
            <a:pPr lvl="0"/>
            <a:r>
              <a:rPr lang="en-US" dirty="0"/>
              <a:t>Enter Key Highlights</a:t>
            </a:r>
          </a:p>
        </p:txBody>
      </p:sp>
    </p:spTree>
    <p:extLst>
      <p:ext uri="{BB962C8B-B14F-4D97-AF65-F5344CB8AC3E}">
        <p14:creationId xmlns:p14="http://schemas.microsoft.com/office/powerpoint/2010/main" val="1279804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5B95-72E1-4026-8829-37FEDA58A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9266D-2CCB-4F76-A6A9-71F3E4B2E4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FDF87-AE32-4079-AD51-6009BC474F70}"/>
              </a:ext>
            </a:extLst>
          </p:cNvPr>
          <p:cNvSpPr>
            <a:spLocks noGrp="1"/>
          </p:cNvSpPr>
          <p:nvPr>
            <p:ph type="dt" sz="half" idx="10"/>
          </p:nvPr>
        </p:nvSpPr>
        <p:spPr/>
        <p:txBody>
          <a:bodyPr/>
          <a:lstStyle/>
          <a:p>
            <a:fld id="{3CD6C022-B8CF-45C7-8917-E4E9F2C8F3F2}" type="datetime1">
              <a:rPr lang="en-US" smtClean="0"/>
              <a:t>2/11/2021</a:t>
            </a:fld>
            <a:endParaRPr lang="en-US"/>
          </a:p>
        </p:txBody>
      </p:sp>
      <p:sp>
        <p:nvSpPr>
          <p:cNvPr id="5" name="Footer Placeholder 4">
            <a:extLst>
              <a:ext uri="{FF2B5EF4-FFF2-40B4-BE49-F238E27FC236}">
                <a16:creationId xmlns:a16="http://schemas.microsoft.com/office/drawing/2014/main" id="{A3A708CD-1A15-48DF-97C8-2290BBEE8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5D59E-E828-4321-AC06-3EE77225E0F8}"/>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310142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846D-FB6C-4295-80EB-FA28CF54EE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A715FA-065B-439B-907A-C1D2469C52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F30A8-C037-47E9-85B8-5E44254B6043}"/>
              </a:ext>
            </a:extLst>
          </p:cNvPr>
          <p:cNvSpPr>
            <a:spLocks noGrp="1"/>
          </p:cNvSpPr>
          <p:nvPr>
            <p:ph type="dt" sz="half" idx="10"/>
          </p:nvPr>
        </p:nvSpPr>
        <p:spPr/>
        <p:txBody>
          <a:bodyPr/>
          <a:lstStyle/>
          <a:p>
            <a:fld id="{2AE59720-87F9-4C30-A668-D69EFF8545DA}" type="datetime1">
              <a:rPr lang="en-US" smtClean="0"/>
              <a:t>2/11/2021</a:t>
            </a:fld>
            <a:endParaRPr lang="en-US"/>
          </a:p>
        </p:txBody>
      </p:sp>
      <p:sp>
        <p:nvSpPr>
          <p:cNvPr id="5" name="Footer Placeholder 4">
            <a:extLst>
              <a:ext uri="{FF2B5EF4-FFF2-40B4-BE49-F238E27FC236}">
                <a16:creationId xmlns:a16="http://schemas.microsoft.com/office/drawing/2014/main" id="{B72FD595-BB6A-416C-A860-720C91D84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0AC0E-8143-4BC9-91B5-F52F7DA4F830}"/>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3343392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96A1-8A1B-43F0-8F0F-B66A8060C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70E35-194E-4DFC-898F-12BFC732A4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CFECDD-A2C0-4A2F-A4EC-6D3D3FB15D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BC9926-0E4D-4902-B2C7-E5DEE1069ED5}"/>
              </a:ext>
            </a:extLst>
          </p:cNvPr>
          <p:cNvSpPr>
            <a:spLocks noGrp="1"/>
          </p:cNvSpPr>
          <p:nvPr>
            <p:ph type="dt" sz="half" idx="10"/>
          </p:nvPr>
        </p:nvSpPr>
        <p:spPr/>
        <p:txBody>
          <a:bodyPr/>
          <a:lstStyle/>
          <a:p>
            <a:fld id="{3692F07A-4DCE-46A0-81C0-F76678424F5D}" type="datetime1">
              <a:rPr lang="en-US" smtClean="0"/>
              <a:t>2/11/2021</a:t>
            </a:fld>
            <a:endParaRPr lang="en-US"/>
          </a:p>
        </p:txBody>
      </p:sp>
      <p:sp>
        <p:nvSpPr>
          <p:cNvPr id="6" name="Footer Placeholder 5">
            <a:extLst>
              <a:ext uri="{FF2B5EF4-FFF2-40B4-BE49-F238E27FC236}">
                <a16:creationId xmlns:a16="http://schemas.microsoft.com/office/drawing/2014/main" id="{4445F957-DDC4-44A4-9340-55B64CC09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4DA2B-2109-4C95-93BF-D7613931B2A8}"/>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3818501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83B9-A14E-4649-9CFC-CA641EA4B2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7979F1-6125-4F46-8F6E-1771637C54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D7186-FB68-4B4D-9371-998258DC58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1647FF-9BF4-4D8E-82EE-0DD198AA5F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AA4C9F-99CD-41B3-995F-A6D0418053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9C07A-7E15-46BF-BFEC-C40237114332}"/>
              </a:ext>
            </a:extLst>
          </p:cNvPr>
          <p:cNvSpPr>
            <a:spLocks noGrp="1"/>
          </p:cNvSpPr>
          <p:nvPr>
            <p:ph type="dt" sz="half" idx="10"/>
          </p:nvPr>
        </p:nvSpPr>
        <p:spPr/>
        <p:txBody>
          <a:bodyPr/>
          <a:lstStyle/>
          <a:p>
            <a:fld id="{4014B908-2F40-475C-9B17-347C360FDBB5}" type="datetime1">
              <a:rPr lang="en-US" smtClean="0"/>
              <a:t>2/11/2021</a:t>
            </a:fld>
            <a:endParaRPr lang="en-US"/>
          </a:p>
        </p:txBody>
      </p:sp>
      <p:sp>
        <p:nvSpPr>
          <p:cNvPr id="8" name="Footer Placeholder 7">
            <a:extLst>
              <a:ext uri="{FF2B5EF4-FFF2-40B4-BE49-F238E27FC236}">
                <a16:creationId xmlns:a16="http://schemas.microsoft.com/office/drawing/2014/main" id="{1644C192-06F0-4A20-A137-C2E059F79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06A9F7-877C-415C-B4C7-48CB6AD2C914}"/>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142339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B95D-F1C8-4B21-9E0A-FCAD1EFAB0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244421-BE05-45CE-BE1E-7536EBF7142C}"/>
              </a:ext>
            </a:extLst>
          </p:cNvPr>
          <p:cNvSpPr>
            <a:spLocks noGrp="1"/>
          </p:cNvSpPr>
          <p:nvPr>
            <p:ph type="dt" sz="half" idx="10"/>
          </p:nvPr>
        </p:nvSpPr>
        <p:spPr/>
        <p:txBody>
          <a:bodyPr/>
          <a:lstStyle/>
          <a:p>
            <a:fld id="{CBC2EE22-D18D-41DE-A98E-968B41AF8F48}" type="datetime1">
              <a:rPr lang="en-US" smtClean="0"/>
              <a:t>2/11/2021</a:t>
            </a:fld>
            <a:endParaRPr lang="en-US"/>
          </a:p>
        </p:txBody>
      </p:sp>
      <p:sp>
        <p:nvSpPr>
          <p:cNvPr id="4" name="Footer Placeholder 3">
            <a:extLst>
              <a:ext uri="{FF2B5EF4-FFF2-40B4-BE49-F238E27FC236}">
                <a16:creationId xmlns:a16="http://schemas.microsoft.com/office/drawing/2014/main" id="{570E5DE4-F3C7-4325-A352-D4F0E3C6EB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A2D11D-2181-460D-B255-AD20C0BDDCB5}"/>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334814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932D11-B88E-437F-8DFD-38B765687A15}"/>
              </a:ext>
            </a:extLst>
          </p:cNvPr>
          <p:cNvSpPr>
            <a:spLocks noGrp="1"/>
          </p:cNvSpPr>
          <p:nvPr>
            <p:ph type="dt" sz="half" idx="10"/>
          </p:nvPr>
        </p:nvSpPr>
        <p:spPr/>
        <p:txBody>
          <a:bodyPr/>
          <a:lstStyle/>
          <a:p>
            <a:fld id="{EC147BBC-328B-4B30-88B7-F0D6F24C7E1C}" type="datetime1">
              <a:rPr lang="en-US" smtClean="0"/>
              <a:t>2/11/2021</a:t>
            </a:fld>
            <a:endParaRPr lang="en-US"/>
          </a:p>
        </p:txBody>
      </p:sp>
      <p:sp>
        <p:nvSpPr>
          <p:cNvPr id="3" name="Footer Placeholder 2">
            <a:extLst>
              <a:ext uri="{FF2B5EF4-FFF2-40B4-BE49-F238E27FC236}">
                <a16:creationId xmlns:a16="http://schemas.microsoft.com/office/drawing/2014/main" id="{E9C8655A-B3F9-4CB7-A0DE-7AB7F7615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E5D449-474A-4906-A06A-1229D17457C0}"/>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427705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3F0C-ABCD-4032-BC5D-E50AF10491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E278F2-2A48-4EDF-8EA9-F6D72AB61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568776-53C4-46B1-9F56-CF3FCDB59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7B20B-B690-4E30-9559-A81C84DDFB2B}"/>
              </a:ext>
            </a:extLst>
          </p:cNvPr>
          <p:cNvSpPr>
            <a:spLocks noGrp="1"/>
          </p:cNvSpPr>
          <p:nvPr>
            <p:ph type="dt" sz="half" idx="10"/>
          </p:nvPr>
        </p:nvSpPr>
        <p:spPr/>
        <p:txBody>
          <a:bodyPr/>
          <a:lstStyle/>
          <a:p>
            <a:fld id="{F3558FBF-DD67-4425-8531-48ACD061D306}" type="datetime1">
              <a:rPr lang="en-US" smtClean="0"/>
              <a:t>2/11/2021</a:t>
            </a:fld>
            <a:endParaRPr lang="en-US"/>
          </a:p>
        </p:txBody>
      </p:sp>
      <p:sp>
        <p:nvSpPr>
          <p:cNvPr id="6" name="Footer Placeholder 5">
            <a:extLst>
              <a:ext uri="{FF2B5EF4-FFF2-40B4-BE49-F238E27FC236}">
                <a16:creationId xmlns:a16="http://schemas.microsoft.com/office/drawing/2014/main" id="{47CAEC6E-F738-4F2B-AE3E-BE8E38698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887C5-10A7-4CD6-A075-F1ECCDBD5017}"/>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2371274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2E91-ADB7-43E1-8EB6-95934F7F5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99338E-203E-412E-8CF0-61858EB711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23635-B24C-4A9E-9B8B-B8824998C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2F6F5-BC47-4D27-A68A-65352F1CE3C2}"/>
              </a:ext>
            </a:extLst>
          </p:cNvPr>
          <p:cNvSpPr>
            <a:spLocks noGrp="1"/>
          </p:cNvSpPr>
          <p:nvPr>
            <p:ph type="dt" sz="half" idx="10"/>
          </p:nvPr>
        </p:nvSpPr>
        <p:spPr/>
        <p:txBody>
          <a:bodyPr/>
          <a:lstStyle/>
          <a:p>
            <a:fld id="{027EC94F-DAEB-4CAF-AF5E-2E00A59D740F}" type="datetime1">
              <a:rPr lang="en-US" smtClean="0"/>
              <a:t>2/11/2021</a:t>
            </a:fld>
            <a:endParaRPr lang="en-US"/>
          </a:p>
        </p:txBody>
      </p:sp>
      <p:sp>
        <p:nvSpPr>
          <p:cNvPr id="6" name="Footer Placeholder 5">
            <a:extLst>
              <a:ext uri="{FF2B5EF4-FFF2-40B4-BE49-F238E27FC236}">
                <a16:creationId xmlns:a16="http://schemas.microsoft.com/office/drawing/2014/main" id="{FEF8983D-F73A-4EF3-A81A-7A51A0436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53DB1-2553-49E0-A957-6C6A429581ED}"/>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3069202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59EE4-5FA6-4EEC-A2C1-F389DA0EE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D17A4-38C5-4468-A641-8ACECF21F4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C4E1A-3B5B-4B12-986D-1AA15D6E02B4}"/>
              </a:ext>
            </a:extLst>
          </p:cNvPr>
          <p:cNvSpPr>
            <a:spLocks noGrp="1"/>
          </p:cNvSpPr>
          <p:nvPr>
            <p:ph type="dt" sz="half" idx="10"/>
          </p:nvPr>
        </p:nvSpPr>
        <p:spPr/>
        <p:txBody>
          <a:bodyPr/>
          <a:lstStyle/>
          <a:p>
            <a:fld id="{5FDB23D6-3F29-40B2-BFB6-5A04982BD297}" type="datetime1">
              <a:rPr lang="en-US" smtClean="0"/>
              <a:t>2/11/2021</a:t>
            </a:fld>
            <a:endParaRPr lang="en-US"/>
          </a:p>
        </p:txBody>
      </p:sp>
      <p:sp>
        <p:nvSpPr>
          <p:cNvPr id="5" name="Footer Placeholder 4">
            <a:extLst>
              <a:ext uri="{FF2B5EF4-FFF2-40B4-BE49-F238E27FC236}">
                <a16:creationId xmlns:a16="http://schemas.microsoft.com/office/drawing/2014/main" id="{4BC6AD1D-9151-48D4-8FF6-63D7C686F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06CD4-7CDD-495D-97DF-4A65582AC54D}"/>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84004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ECF70-415A-4A7B-BE19-24C5E463EE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33512D-F785-45CA-8EED-76D0DD495A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14888-874A-46F7-8494-126E888602AE}"/>
              </a:ext>
            </a:extLst>
          </p:cNvPr>
          <p:cNvSpPr>
            <a:spLocks noGrp="1"/>
          </p:cNvSpPr>
          <p:nvPr>
            <p:ph type="dt" sz="half" idx="10"/>
          </p:nvPr>
        </p:nvSpPr>
        <p:spPr/>
        <p:txBody>
          <a:bodyPr/>
          <a:lstStyle/>
          <a:p>
            <a:fld id="{CB16CE5F-2BEC-4A78-85FF-C8D14C6AB995}" type="datetime1">
              <a:rPr lang="en-US" smtClean="0"/>
              <a:t>2/11/2021</a:t>
            </a:fld>
            <a:endParaRPr lang="en-US"/>
          </a:p>
        </p:txBody>
      </p:sp>
      <p:sp>
        <p:nvSpPr>
          <p:cNvPr id="5" name="Footer Placeholder 4">
            <a:extLst>
              <a:ext uri="{FF2B5EF4-FFF2-40B4-BE49-F238E27FC236}">
                <a16:creationId xmlns:a16="http://schemas.microsoft.com/office/drawing/2014/main" id="{5E528D08-A385-432B-834A-63E0E4A9A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E0129-CB9B-4836-A1CB-108AFC97B175}"/>
              </a:ext>
            </a:extLst>
          </p:cNvPr>
          <p:cNvSpPr>
            <a:spLocks noGrp="1"/>
          </p:cNvSpPr>
          <p:nvPr>
            <p:ph type="sldNum" sz="quarter" idx="12"/>
          </p:nvPr>
        </p:nvSpPr>
        <p:spPr/>
        <p:txBody>
          <a:bodyPr/>
          <a:lstStyle/>
          <a:p>
            <a:fld id="{AD4C5F7F-64CF-4A3C-A272-8998D85FA37B}" type="slidenum">
              <a:rPr lang="en-US" smtClean="0"/>
              <a:t>‹#›</a:t>
            </a:fld>
            <a:endParaRPr lang="en-US"/>
          </a:p>
        </p:txBody>
      </p:sp>
    </p:spTree>
    <p:extLst>
      <p:ext uri="{BB962C8B-B14F-4D97-AF65-F5344CB8AC3E}">
        <p14:creationId xmlns:p14="http://schemas.microsoft.com/office/powerpoint/2010/main" val="209869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Checks Question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2290F0-5E69-47BA-B344-48D564C23534}"/>
              </a:ext>
            </a:extLst>
          </p:cNvPr>
          <p:cNvSpPr>
            <a:spLocks noGrp="1"/>
          </p:cNvSpPr>
          <p:nvPr>
            <p:ph type="sldNum" sz="quarter" idx="12"/>
          </p:nvPr>
        </p:nvSpPr>
        <p:spPr/>
        <p:txBody>
          <a:bodyPr/>
          <a:lstStyle/>
          <a:p>
            <a:fld id="{BADE8AE9-2152-4B99-91C5-BD188314493E}" type="slidenum">
              <a:rPr lang="en-US" smtClean="0"/>
              <a:t>‹#›</a:t>
            </a:fld>
            <a:endParaRPr lang="en-US"/>
          </a:p>
        </p:txBody>
      </p:sp>
      <p:sp>
        <p:nvSpPr>
          <p:cNvPr id="11" name="Text Placeholder 10">
            <a:extLst>
              <a:ext uri="{FF2B5EF4-FFF2-40B4-BE49-F238E27FC236}">
                <a16:creationId xmlns:a16="http://schemas.microsoft.com/office/drawing/2014/main" id="{C3DF87B6-C694-459C-B90B-839672EB4B29}"/>
              </a:ext>
            </a:extLst>
          </p:cNvPr>
          <p:cNvSpPr>
            <a:spLocks noGrp="1"/>
          </p:cNvSpPr>
          <p:nvPr>
            <p:ph type="body" sz="quarter" idx="13" hasCustomPrompt="1"/>
          </p:nvPr>
        </p:nvSpPr>
        <p:spPr>
          <a:xfrm>
            <a:off x="857250" y="2073184"/>
            <a:ext cx="9629775" cy="952500"/>
          </a:xfrm>
          <a:prstGeom prst="rect">
            <a:avLst/>
          </a:prstGeom>
        </p:spPr>
        <p:txBody>
          <a:bodyPr/>
          <a:lstStyle>
            <a:lvl1pPr marL="457200" indent="-457200">
              <a:buFont typeface="Arial" panose="020B0604020202020204" pitchFamily="34" charset="0"/>
              <a:buChar char="•"/>
              <a:defRPr sz="2400">
                <a:solidFill>
                  <a:schemeClr val="bg2">
                    <a:lumMod val="10000"/>
                  </a:schemeClr>
                </a:solidFill>
              </a:defRPr>
            </a:lvl1pPr>
          </a:lstStyle>
          <a:p>
            <a:pPr lvl="0"/>
            <a:r>
              <a:rPr lang="en-US" dirty="0"/>
              <a:t>Enter question/scenario</a:t>
            </a:r>
          </a:p>
        </p:txBody>
      </p:sp>
      <p:sp>
        <p:nvSpPr>
          <p:cNvPr id="13" name="Text Placeholder 12">
            <a:extLst>
              <a:ext uri="{FF2B5EF4-FFF2-40B4-BE49-F238E27FC236}">
                <a16:creationId xmlns:a16="http://schemas.microsoft.com/office/drawing/2014/main" id="{8E948F8F-F5E7-4B3F-B11C-365BA7918321}"/>
              </a:ext>
            </a:extLst>
          </p:cNvPr>
          <p:cNvSpPr>
            <a:spLocks noGrp="1"/>
          </p:cNvSpPr>
          <p:nvPr>
            <p:ph type="body" sz="quarter" idx="14" hasCustomPrompt="1"/>
          </p:nvPr>
        </p:nvSpPr>
        <p:spPr>
          <a:xfrm>
            <a:off x="857250" y="3809999"/>
            <a:ext cx="9505950" cy="1114425"/>
          </a:xfrm>
          <a:prstGeom prst="rect">
            <a:avLst/>
          </a:prstGeom>
        </p:spPr>
        <p:txBody>
          <a:bodyPr/>
          <a:lstStyle>
            <a:lvl1pPr marL="0" indent="0">
              <a:buNone/>
              <a:defRPr sz="2400"/>
            </a:lvl1pPr>
          </a:lstStyle>
          <a:p>
            <a:pPr lvl="0"/>
            <a:r>
              <a:rPr lang="en-US" dirty="0"/>
              <a:t>Enter Answer Options</a:t>
            </a:r>
          </a:p>
          <a:p>
            <a:pPr lvl="0"/>
            <a:r>
              <a:rPr lang="en-US" dirty="0"/>
              <a:t>A. TRUE	B. FALSE</a:t>
            </a:r>
          </a:p>
        </p:txBody>
      </p:sp>
      <p:sp>
        <p:nvSpPr>
          <p:cNvPr id="14" name="Rectangle 13">
            <a:extLst>
              <a:ext uri="{FF2B5EF4-FFF2-40B4-BE49-F238E27FC236}">
                <a16:creationId xmlns:a16="http://schemas.microsoft.com/office/drawing/2014/main" id="{B982D5F0-EAA8-4BC1-8439-146192C5AF8A}"/>
              </a:ext>
            </a:extLst>
          </p:cNvPr>
          <p:cNvSpPr/>
          <p:nvPr userDrawn="1"/>
        </p:nvSpPr>
        <p:spPr>
          <a:xfrm>
            <a:off x="-7883" y="0"/>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Arial Nova" panose="020B0504020202020204" pitchFamily="34" charset="0"/>
                <a:cs typeface="Arial" panose="020B0604020202020204" pitchFamily="34" charset="0"/>
              </a:rPr>
              <a:t>	</a:t>
            </a:r>
            <a:endParaRPr lang="en-US" sz="2200" i="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4FAB56E-5112-428A-949B-22EF38838D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
        <p:nvSpPr>
          <p:cNvPr id="16" name="Title 1">
            <a:extLst>
              <a:ext uri="{FF2B5EF4-FFF2-40B4-BE49-F238E27FC236}">
                <a16:creationId xmlns:a16="http://schemas.microsoft.com/office/drawing/2014/main" id="{97726AE2-C669-4274-9B48-7524DA940978}"/>
              </a:ext>
            </a:extLst>
          </p:cNvPr>
          <p:cNvSpPr txBox="1">
            <a:spLocks/>
          </p:cNvSpPr>
          <p:nvPr userDrawn="1"/>
        </p:nvSpPr>
        <p:spPr bwMode="auto">
          <a:xfrm>
            <a:off x="822960" y="301752"/>
            <a:ext cx="8229600" cy="1147785"/>
          </a:xfrm>
          <a:prstGeom prst="rect">
            <a:avLst/>
          </a:prstGeom>
          <a:noFill/>
          <a:ln w="9525">
            <a:noFill/>
            <a:miter lim="800000"/>
            <a:headEnd/>
            <a:tailEnd/>
          </a:ln>
        </p:spPr>
        <p:txBody>
          <a:bodyPr anchor="ctr"/>
          <a:lstStyle/>
          <a:p>
            <a:pPr>
              <a:lnSpc>
                <a:spcPct val="150000"/>
              </a:lnSpc>
              <a:spcBef>
                <a:spcPts val="600"/>
              </a:spcBef>
            </a:pPr>
            <a:r>
              <a:rPr lang="en-US" sz="2800" dirty="0">
                <a:solidFill>
                  <a:schemeClr val="bg1"/>
                </a:solidFill>
                <a:latin typeface="Arial Nova" panose="020B0504020202020204" pitchFamily="34" charset="0"/>
                <a:ea typeface="ITC Franklin Gothic Book"/>
                <a:cs typeface="Arial" panose="020B0604020202020204" pitchFamily="34" charset="0"/>
              </a:rPr>
              <a:t>QUESTION</a:t>
            </a:r>
          </a:p>
          <a:p>
            <a:pPr lvl="0">
              <a:lnSpc>
                <a:spcPct val="150000"/>
              </a:lnSpc>
              <a:spcBef>
                <a:spcPts val="600"/>
              </a:spcBef>
            </a:pPr>
            <a:r>
              <a:rPr lang="en-US" sz="2000" dirty="0">
                <a:solidFill>
                  <a:srgbClr val="FFFFFF"/>
                </a:solidFill>
                <a:latin typeface="Arial Nova Cond Light" panose="020B0306020202020204" pitchFamily="34" charset="0"/>
                <a:cs typeface="Arial" panose="020B0604020202020204" pitchFamily="34" charset="0"/>
              </a:rPr>
              <a:t>Training Topic</a:t>
            </a:r>
            <a:endParaRPr lang="en-US" sz="2800" dirty="0">
              <a:solidFill>
                <a:srgbClr val="000000"/>
              </a:solidFill>
              <a:latin typeface="Arial Nova Cond Light" panose="020B0306020202020204" pitchFamily="34" charset="0"/>
            </a:endParaRPr>
          </a:p>
        </p:txBody>
      </p:sp>
    </p:spTree>
    <p:extLst>
      <p:ext uri="{BB962C8B-B14F-4D97-AF65-F5344CB8AC3E}">
        <p14:creationId xmlns:p14="http://schemas.microsoft.com/office/powerpoint/2010/main" val="735280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6254C"/>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6C899F-1789-424B-9199-9A95A2016400}"/>
              </a:ext>
            </a:extLst>
          </p:cNvPr>
          <p:cNvSpPr>
            <a:spLocks noGrp="1"/>
          </p:cNvSpPr>
          <p:nvPr>
            <p:ph type="sldNum" sz="quarter" idx="12"/>
          </p:nvPr>
        </p:nvSpPr>
        <p:spPr/>
        <p:txBody>
          <a:bodyPr/>
          <a:lstStyle/>
          <a:p>
            <a:fld id="{BADE8AE9-2152-4B99-91C5-BD188314493E}" type="slidenum">
              <a:rPr lang="en-US" smtClean="0"/>
              <a:t>‹#›</a:t>
            </a:fld>
            <a:endParaRPr lang="en-US"/>
          </a:p>
        </p:txBody>
      </p:sp>
      <p:sp>
        <p:nvSpPr>
          <p:cNvPr id="8" name="Picture Placeholder 7">
            <a:extLst>
              <a:ext uri="{FF2B5EF4-FFF2-40B4-BE49-F238E27FC236}">
                <a16:creationId xmlns:a16="http://schemas.microsoft.com/office/drawing/2014/main" id="{5A4A67A9-71EA-4C28-91B6-79134D64BC9C}"/>
              </a:ext>
            </a:extLst>
          </p:cNvPr>
          <p:cNvSpPr>
            <a:spLocks noGrp="1"/>
          </p:cNvSpPr>
          <p:nvPr>
            <p:ph type="pic" sz="quarter" idx="13"/>
          </p:nvPr>
        </p:nvSpPr>
        <p:spPr>
          <a:xfrm>
            <a:off x="7458074" y="0"/>
            <a:ext cx="4733925" cy="6858000"/>
          </a:xfrm>
          <a:prstGeom prst="rect">
            <a:avLst/>
          </a:prstGeom>
        </p:spPr>
        <p:txBody>
          <a:bodyPr/>
          <a:lstStyle/>
          <a:p>
            <a:endParaRPr lang="en-US" dirty="0"/>
          </a:p>
        </p:txBody>
      </p:sp>
      <p:pic>
        <p:nvPicPr>
          <p:cNvPr id="13" name="Picture 12">
            <a:extLst>
              <a:ext uri="{FF2B5EF4-FFF2-40B4-BE49-F238E27FC236}">
                <a16:creationId xmlns:a16="http://schemas.microsoft.com/office/drawing/2014/main" id="{EE9E33BB-CEA0-4B67-9A08-8A7F73095072}"/>
              </a:ext>
            </a:extLst>
          </p:cNvPr>
          <p:cNvPicPr>
            <a:picLocks noChangeAspect="1"/>
          </p:cNvPicPr>
          <p:nvPr userDrawn="1"/>
        </p:nvPicPr>
        <p:blipFill>
          <a:blip r:embed="rId2"/>
          <a:stretch>
            <a:fillRect/>
          </a:stretch>
        </p:blipFill>
        <p:spPr>
          <a:xfrm>
            <a:off x="354720" y="600107"/>
            <a:ext cx="2317715" cy="360533"/>
          </a:xfrm>
          <a:prstGeom prst="rect">
            <a:avLst/>
          </a:prstGeom>
        </p:spPr>
      </p:pic>
      <p:sp>
        <p:nvSpPr>
          <p:cNvPr id="18" name="Text Placeholder 17">
            <a:extLst>
              <a:ext uri="{FF2B5EF4-FFF2-40B4-BE49-F238E27FC236}">
                <a16:creationId xmlns:a16="http://schemas.microsoft.com/office/drawing/2014/main" id="{4B642C75-977F-4D19-AF5E-AEC3964A6FE8}"/>
              </a:ext>
            </a:extLst>
          </p:cNvPr>
          <p:cNvSpPr>
            <a:spLocks noGrp="1"/>
          </p:cNvSpPr>
          <p:nvPr>
            <p:ph type="body" sz="quarter" idx="17" hasCustomPrompt="1"/>
          </p:nvPr>
        </p:nvSpPr>
        <p:spPr>
          <a:xfrm>
            <a:off x="200025" y="3705225"/>
            <a:ext cx="6705600" cy="1011238"/>
          </a:xfrm>
          <a:prstGeom prst="rect">
            <a:avLst/>
          </a:prstGeom>
        </p:spPr>
        <p:txBody>
          <a:bodyPr/>
          <a:lstStyle>
            <a:lvl1pPr marL="0" indent="0">
              <a:buFontTx/>
              <a:buNone/>
              <a:defRPr sz="2400">
                <a:solidFill>
                  <a:schemeClr val="bg2"/>
                </a:solidFill>
                <a:latin typeface="Arial Nova Cond" panose="020B0506020202020204" pitchFamily="34" charset="0"/>
              </a:defRPr>
            </a:lvl1pPr>
          </a:lstStyle>
          <a:p>
            <a:pPr lvl="0"/>
            <a:r>
              <a:rPr lang="en-US" sz="2400" dirty="0">
                <a:latin typeface="Arial Nova Cond" panose="020B0506020202020204" pitchFamily="34" charset="0"/>
              </a:rPr>
              <a:t>Single Family Housing Guaranteed Loan Program (SFHGLP)</a:t>
            </a:r>
            <a:endParaRPr lang="en-US" dirty="0"/>
          </a:p>
        </p:txBody>
      </p:sp>
      <p:sp>
        <p:nvSpPr>
          <p:cNvPr id="20" name="Text Placeholder 19">
            <a:extLst>
              <a:ext uri="{FF2B5EF4-FFF2-40B4-BE49-F238E27FC236}">
                <a16:creationId xmlns:a16="http://schemas.microsoft.com/office/drawing/2014/main" id="{67894CB9-EE2C-4B47-8FEE-DF32D64F1322}"/>
              </a:ext>
            </a:extLst>
          </p:cNvPr>
          <p:cNvSpPr>
            <a:spLocks noGrp="1"/>
          </p:cNvSpPr>
          <p:nvPr>
            <p:ph type="body" sz="quarter" idx="18" hasCustomPrompt="1"/>
          </p:nvPr>
        </p:nvSpPr>
        <p:spPr>
          <a:xfrm>
            <a:off x="200025" y="2495550"/>
            <a:ext cx="6705600" cy="933450"/>
          </a:xfrm>
          <a:prstGeom prst="rect">
            <a:avLst/>
          </a:prstGeom>
        </p:spPr>
        <p:txBody>
          <a:bodyPr/>
          <a:lstStyle>
            <a:lvl1pPr marL="0" indent="0">
              <a:buFontTx/>
              <a:buNone/>
              <a:defRPr sz="3600">
                <a:solidFill>
                  <a:schemeClr val="bg2"/>
                </a:solidFill>
                <a:latin typeface="Arial Nova" panose="020B0504020202020204" pitchFamily="34" charset="0"/>
              </a:defRPr>
            </a:lvl1pPr>
          </a:lstStyle>
          <a:p>
            <a:pPr lvl="0"/>
            <a:r>
              <a:rPr lang="en-US" sz="3600" dirty="0">
                <a:latin typeface="Arial Nova" panose="020B0504020202020204" pitchFamily="34" charset="0"/>
              </a:rPr>
              <a:t>Enter Training Topic Here</a:t>
            </a:r>
            <a:endParaRPr lang="en-US" dirty="0"/>
          </a:p>
        </p:txBody>
      </p:sp>
      <p:sp>
        <p:nvSpPr>
          <p:cNvPr id="22" name="Text Placeholder 21">
            <a:extLst>
              <a:ext uri="{FF2B5EF4-FFF2-40B4-BE49-F238E27FC236}">
                <a16:creationId xmlns:a16="http://schemas.microsoft.com/office/drawing/2014/main" id="{EE8DEEE8-2F2C-4AD8-AEDB-CAA315AAED85}"/>
              </a:ext>
            </a:extLst>
          </p:cNvPr>
          <p:cNvSpPr>
            <a:spLocks noGrp="1"/>
          </p:cNvSpPr>
          <p:nvPr>
            <p:ph type="body" sz="quarter" idx="19" hasCustomPrompt="1"/>
          </p:nvPr>
        </p:nvSpPr>
        <p:spPr>
          <a:xfrm>
            <a:off x="200025" y="6350000"/>
            <a:ext cx="3998912" cy="365125"/>
          </a:xfrm>
          <a:prstGeom prst="rect">
            <a:avLst/>
          </a:prstGeom>
        </p:spPr>
        <p:txBody>
          <a:bodyPr/>
          <a:lstStyle>
            <a:lvl1pPr marL="0" indent="0">
              <a:buNone/>
              <a:defRPr sz="1800">
                <a:solidFill>
                  <a:schemeClr val="bg1"/>
                </a:solidFill>
                <a:latin typeface="Arial Nova Cond Light" panose="020B0306020202020204" pitchFamily="34" charset="0"/>
              </a:defRPr>
            </a:lvl1pPr>
          </a:lstStyle>
          <a:p>
            <a:pPr lvl="0"/>
            <a:r>
              <a:rPr lang="en-US" sz="1800" dirty="0"/>
              <a:t>Enter Month/Year</a:t>
            </a:r>
            <a:endParaRPr lang="en-US" dirty="0"/>
          </a:p>
        </p:txBody>
      </p:sp>
    </p:spTree>
    <p:extLst>
      <p:ext uri="{BB962C8B-B14F-4D97-AF65-F5344CB8AC3E}">
        <p14:creationId xmlns:p14="http://schemas.microsoft.com/office/powerpoint/2010/main" val="3093234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88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1F8168-1E7F-4B7C-B3D1-ACE68804FB88}" type="datetime1">
              <a:rPr lang="en-US" smtClean="0"/>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
        <p:nvSpPr>
          <p:cNvPr id="7" name="Title 1"/>
          <p:cNvSpPr>
            <a:spLocks noGrp="1"/>
          </p:cNvSpPr>
          <p:nvPr>
            <p:ph type="title"/>
          </p:nvPr>
        </p:nvSpPr>
        <p:spPr>
          <a:xfrm>
            <a:off x="838200" y="622300"/>
            <a:ext cx="10515600" cy="611140"/>
          </a:xfrm>
          <a:prstGeom prst="rect">
            <a:avLst/>
          </a:prstGeom>
        </p:spPr>
        <p:txBody>
          <a:bodyPr>
            <a:normAutofit fontScale="90000"/>
          </a:bodyPr>
          <a:lstStyle/>
          <a:p>
            <a:endParaRPr lang="en-US"/>
          </a:p>
        </p:txBody>
      </p:sp>
      <p:sp>
        <p:nvSpPr>
          <p:cNvPr id="8" name="Content Placeholder 2"/>
          <p:cNvSpPr>
            <a:spLocks noGrp="1"/>
          </p:cNvSpPr>
          <p:nvPr>
            <p:ph idx="1"/>
          </p:nvPr>
        </p:nvSpPr>
        <p:spPr>
          <a:xfrm>
            <a:off x="838200" y="1323927"/>
            <a:ext cx="10515600" cy="4853036"/>
          </a:xfrm>
          <a:prstGeom prst="rect">
            <a:avLst/>
          </a:prstGeom>
        </p:spPr>
        <p:txBody>
          <a:bodyPr/>
          <a:lstStyle/>
          <a:p>
            <a:endParaRPr lang="en-US"/>
          </a:p>
        </p:txBody>
      </p:sp>
      <p:sp>
        <p:nvSpPr>
          <p:cNvPr id="13" name="Text Placeholder 1"/>
          <p:cNvSpPr txBox="1">
            <a:spLocks/>
          </p:cNvSpPr>
          <p:nvPr userDrawn="1"/>
        </p:nvSpPr>
        <p:spPr>
          <a:xfrm>
            <a:off x="285949" y="5335737"/>
            <a:ext cx="9162851" cy="1515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000"/>
              </a:lnSpc>
              <a:buNone/>
            </a:pPr>
            <a:endParaRPr lang="en-US" sz="5400" b="1" dirty="0">
              <a:solidFill>
                <a:srgbClr val="002060"/>
              </a:solidFill>
            </a:endParaRPr>
          </a:p>
        </p:txBody>
      </p:sp>
      <p:sp>
        <p:nvSpPr>
          <p:cNvPr id="14" name="Text Placeholder 2"/>
          <p:cNvSpPr txBox="1">
            <a:spLocks/>
          </p:cNvSpPr>
          <p:nvPr userDrawn="1"/>
        </p:nvSpPr>
        <p:spPr>
          <a:xfrm>
            <a:off x="285948" y="6103093"/>
            <a:ext cx="9192482" cy="517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b="1" dirty="0">
              <a:solidFill>
                <a:schemeClr val="bg1">
                  <a:lumMod val="65000"/>
                </a:schemeClr>
              </a:solidFill>
            </a:endParaRPr>
          </a:p>
        </p:txBody>
      </p:sp>
      <p:sp>
        <p:nvSpPr>
          <p:cNvPr id="19" name="Text Placeholder 3"/>
          <p:cNvSpPr txBox="1">
            <a:spLocks/>
          </p:cNvSpPr>
          <p:nvPr userDrawn="1"/>
        </p:nvSpPr>
        <p:spPr>
          <a:xfrm>
            <a:off x="9734749" y="6146309"/>
            <a:ext cx="1989025" cy="42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i="1" dirty="0">
              <a:solidFill>
                <a:schemeClr val="bg1"/>
              </a:solidFill>
            </a:endParaRPr>
          </a:p>
        </p:txBody>
      </p:sp>
      <p:sp>
        <p:nvSpPr>
          <p:cNvPr id="23" name="Subtitle 2"/>
          <p:cNvSpPr>
            <a:spLocks noGrp="1"/>
          </p:cNvSpPr>
          <p:nvPr>
            <p:ph type="subTitle" idx="13"/>
          </p:nvPr>
        </p:nvSpPr>
        <p:spPr>
          <a:xfrm>
            <a:off x="317500" y="5169745"/>
            <a:ext cx="9144000" cy="1655762"/>
          </a:xfrm>
        </p:spPr>
        <p:txBody>
          <a:bodyPr>
            <a:normAutofit/>
          </a:bodyPr>
          <a:lstStyle>
            <a:lvl1pPr marL="0" indent="0" algn="l">
              <a:buNone/>
              <a:defRPr sz="4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60753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arning Checks Answ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A346166-82CE-4B6B-B330-3B7EB9763C46}"/>
              </a:ext>
            </a:extLst>
          </p:cNvPr>
          <p:cNvSpPr>
            <a:spLocks noGrp="1"/>
          </p:cNvSpPr>
          <p:nvPr>
            <p:ph type="sldNum" sz="quarter" idx="12"/>
          </p:nvPr>
        </p:nvSpPr>
        <p:spPr/>
        <p:txBody>
          <a:bodyPr/>
          <a:lstStyle/>
          <a:p>
            <a:fld id="{BADE8AE9-2152-4B99-91C5-BD188314493E}" type="slidenum">
              <a:rPr lang="en-US" smtClean="0"/>
              <a:t>‹#›</a:t>
            </a:fld>
            <a:endParaRPr lang="en-US"/>
          </a:p>
        </p:txBody>
      </p:sp>
      <p:sp>
        <p:nvSpPr>
          <p:cNvPr id="13" name="Text Placeholder 12">
            <a:extLst>
              <a:ext uri="{FF2B5EF4-FFF2-40B4-BE49-F238E27FC236}">
                <a16:creationId xmlns:a16="http://schemas.microsoft.com/office/drawing/2014/main" id="{B354FB1C-DABB-4BF3-87F4-53F39591094D}"/>
              </a:ext>
            </a:extLst>
          </p:cNvPr>
          <p:cNvSpPr>
            <a:spLocks noGrp="1"/>
          </p:cNvSpPr>
          <p:nvPr>
            <p:ph type="body" sz="quarter" idx="13" hasCustomPrompt="1"/>
          </p:nvPr>
        </p:nvSpPr>
        <p:spPr>
          <a:xfrm>
            <a:off x="990600" y="2085974"/>
            <a:ext cx="9810750" cy="552451"/>
          </a:xfrm>
          <a:prstGeom prst="rect">
            <a:avLst/>
          </a:prstGeom>
        </p:spPr>
        <p:txBody>
          <a:bodyPr/>
          <a:lstStyle>
            <a:lvl1pPr marL="0" indent="0">
              <a:buNone/>
              <a:defRPr sz="2000" i="1">
                <a:solidFill>
                  <a:srgbClr val="255742"/>
                </a:solidFill>
              </a:defRPr>
            </a:lvl1pPr>
          </a:lstStyle>
          <a:p>
            <a:pPr lvl="0"/>
            <a:r>
              <a:rPr lang="en-US" dirty="0"/>
              <a:t>7 CFR Part 3555 and HB-1-3555 references provided</a:t>
            </a:r>
          </a:p>
        </p:txBody>
      </p:sp>
      <p:sp>
        <p:nvSpPr>
          <p:cNvPr id="14" name="Text Placeholder 12">
            <a:extLst>
              <a:ext uri="{FF2B5EF4-FFF2-40B4-BE49-F238E27FC236}">
                <a16:creationId xmlns:a16="http://schemas.microsoft.com/office/drawing/2014/main" id="{9FC3117B-35AE-410E-997D-46D205144F6A}"/>
              </a:ext>
            </a:extLst>
          </p:cNvPr>
          <p:cNvSpPr>
            <a:spLocks noGrp="1"/>
          </p:cNvSpPr>
          <p:nvPr>
            <p:ph type="body" sz="quarter" idx="14" hasCustomPrompt="1"/>
          </p:nvPr>
        </p:nvSpPr>
        <p:spPr>
          <a:xfrm>
            <a:off x="990600" y="2875826"/>
            <a:ext cx="9810750" cy="552451"/>
          </a:xfrm>
          <a:prstGeom prst="rect">
            <a:avLst/>
          </a:prstGeom>
        </p:spPr>
        <p:txBody>
          <a:bodyPr/>
          <a:lstStyle>
            <a:lvl1pPr marL="0" indent="0">
              <a:buNone/>
              <a:defRPr sz="2400" b="1" i="0">
                <a:solidFill>
                  <a:srgbClr val="255742"/>
                </a:solidFill>
              </a:defRPr>
            </a:lvl1pPr>
          </a:lstStyle>
          <a:p>
            <a:pPr lvl="0"/>
            <a:r>
              <a:rPr lang="en-US" dirty="0"/>
              <a:t>X. Correct Response</a:t>
            </a:r>
          </a:p>
        </p:txBody>
      </p:sp>
      <p:sp>
        <p:nvSpPr>
          <p:cNvPr id="15" name="Text Placeholder 12">
            <a:extLst>
              <a:ext uri="{FF2B5EF4-FFF2-40B4-BE49-F238E27FC236}">
                <a16:creationId xmlns:a16="http://schemas.microsoft.com/office/drawing/2014/main" id="{1AFE1FC4-F08D-4D52-9638-2674BD9DCFE1}"/>
              </a:ext>
            </a:extLst>
          </p:cNvPr>
          <p:cNvSpPr>
            <a:spLocks noGrp="1"/>
          </p:cNvSpPr>
          <p:nvPr>
            <p:ph type="body" sz="quarter" idx="15" hasCustomPrompt="1"/>
          </p:nvPr>
        </p:nvSpPr>
        <p:spPr>
          <a:xfrm>
            <a:off x="990600" y="3665678"/>
            <a:ext cx="9810750" cy="552451"/>
          </a:xfrm>
          <a:prstGeom prst="rect">
            <a:avLst/>
          </a:prstGeom>
        </p:spPr>
        <p:txBody>
          <a:bodyPr/>
          <a:lstStyle>
            <a:lvl1pPr marL="342900" indent="-342900">
              <a:buFont typeface="Arial" panose="020B0604020202020204" pitchFamily="34" charset="0"/>
              <a:buChar char="•"/>
              <a:defRPr sz="2400" b="0" i="0">
                <a:solidFill>
                  <a:schemeClr val="bg2">
                    <a:lumMod val="10000"/>
                  </a:schemeClr>
                </a:solidFill>
              </a:defRPr>
            </a:lvl1pPr>
          </a:lstStyle>
          <a:p>
            <a:pPr lvl="0"/>
            <a:r>
              <a:rPr lang="en-US" b="0" dirty="0"/>
              <a:t>Additional guidance for clarification provided</a:t>
            </a:r>
            <a:endParaRPr lang="en-US" dirty="0"/>
          </a:p>
        </p:txBody>
      </p:sp>
      <p:sp>
        <p:nvSpPr>
          <p:cNvPr id="16" name="Rectangle 15">
            <a:extLst>
              <a:ext uri="{FF2B5EF4-FFF2-40B4-BE49-F238E27FC236}">
                <a16:creationId xmlns:a16="http://schemas.microsoft.com/office/drawing/2014/main" id="{F9D490F2-8690-4C62-A85D-AF0839FEEC26}"/>
              </a:ext>
            </a:extLst>
          </p:cNvPr>
          <p:cNvSpPr/>
          <p:nvPr userDrawn="1"/>
        </p:nvSpPr>
        <p:spPr>
          <a:xfrm>
            <a:off x="-7883" y="0"/>
            <a:ext cx="12192000" cy="1769340"/>
          </a:xfrm>
          <a:prstGeom prst="rect">
            <a:avLst/>
          </a:prstGeom>
          <a:solidFill>
            <a:srgbClr val="25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Arial Nova" panose="020B0504020202020204" pitchFamily="34" charset="0"/>
                <a:cs typeface="Arial" panose="020B0604020202020204" pitchFamily="34" charset="0"/>
              </a:rPr>
              <a:t>	</a:t>
            </a:r>
            <a:endParaRPr lang="en-US" sz="2200" i="1"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8D484856-4C5B-4A9B-9CFE-C2660674EE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
        <p:nvSpPr>
          <p:cNvPr id="18" name="Title 1">
            <a:extLst>
              <a:ext uri="{FF2B5EF4-FFF2-40B4-BE49-F238E27FC236}">
                <a16:creationId xmlns:a16="http://schemas.microsoft.com/office/drawing/2014/main" id="{EB682CD5-A6D5-4D34-91C6-15331F726656}"/>
              </a:ext>
            </a:extLst>
          </p:cNvPr>
          <p:cNvSpPr txBox="1">
            <a:spLocks/>
          </p:cNvSpPr>
          <p:nvPr userDrawn="1"/>
        </p:nvSpPr>
        <p:spPr bwMode="auto">
          <a:xfrm>
            <a:off x="822960" y="301752"/>
            <a:ext cx="8229600" cy="1147785"/>
          </a:xfrm>
          <a:prstGeom prst="rect">
            <a:avLst/>
          </a:prstGeom>
          <a:noFill/>
          <a:ln w="9525">
            <a:noFill/>
            <a:miter lim="800000"/>
            <a:headEnd/>
            <a:tailEnd/>
          </a:ln>
        </p:spPr>
        <p:txBody>
          <a:bodyPr anchor="ctr"/>
          <a:lstStyle/>
          <a:p>
            <a:pPr>
              <a:lnSpc>
                <a:spcPct val="150000"/>
              </a:lnSpc>
              <a:spcBef>
                <a:spcPts val="600"/>
              </a:spcBef>
            </a:pPr>
            <a:r>
              <a:rPr lang="en-US" sz="2800" dirty="0">
                <a:solidFill>
                  <a:schemeClr val="bg1"/>
                </a:solidFill>
                <a:latin typeface="Arial Nova" panose="020B0504020202020204" pitchFamily="34" charset="0"/>
                <a:ea typeface="ITC Franklin Gothic Book"/>
                <a:cs typeface="Arial" panose="020B0604020202020204" pitchFamily="34" charset="0"/>
              </a:rPr>
              <a:t>ANSWER</a:t>
            </a:r>
          </a:p>
          <a:p>
            <a:pPr lvl="0">
              <a:lnSpc>
                <a:spcPct val="150000"/>
              </a:lnSpc>
              <a:spcBef>
                <a:spcPts val="600"/>
              </a:spcBef>
            </a:pPr>
            <a:r>
              <a:rPr lang="en-US" sz="2000" dirty="0">
                <a:solidFill>
                  <a:srgbClr val="FFFFFF"/>
                </a:solidFill>
                <a:latin typeface="Arial Nova Cond Light" panose="020B0306020202020204" pitchFamily="34" charset="0"/>
                <a:cs typeface="Arial" panose="020B0604020202020204" pitchFamily="34" charset="0"/>
              </a:rPr>
              <a:t>Training Topic</a:t>
            </a:r>
            <a:endParaRPr lang="en-US" sz="2800" dirty="0">
              <a:solidFill>
                <a:srgbClr val="000000"/>
              </a:solidFill>
              <a:latin typeface="Arial Nova Cond Light" panose="020B0306020202020204" pitchFamily="34" charset="0"/>
            </a:endParaRPr>
          </a:p>
        </p:txBody>
      </p:sp>
    </p:spTree>
    <p:extLst>
      <p:ext uri="{BB962C8B-B14F-4D97-AF65-F5344CB8AC3E}">
        <p14:creationId xmlns:p14="http://schemas.microsoft.com/office/powerpoint/2010/main" val="4217221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70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1F8168-1E7F-4B7C-B3D1-ACE68804FB88}" type="datetime1">
              <a:rPr lang="en-US" smtClean="0"/>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
        <p:nvSpPr>
          <p:cNvPr id="7" name="Title 1"/>
          <p:cNvSpPr>
            <a:spLocks noGrp="1"/>
          </p:cNvSpPr>
          <p:nvPr>
            <p:ph type="title"/>
          </p:nvPr>
        </p:nvSpPr>
        <p:spPr>
          <a:xfrm>
            <a:off x="838200" y="622300"/>
            <a:ext cx="10515600" cy="611140"/>
          </a:xfrm>
          <a:prstGeom prst="rect">
            <a:avLst/>
          </a:prstGeom>
        </p:spPr>
        <p:txBody>
          <a:bodyPr>
            <a:normAutofit fontScale="90000"/>
          </a:bodyPr>
          <a:lstStyle/>
          <a:p>
            <a:endParaRPr lang="en-US"/>
          </a:p>
        </p:txBody>
      </p:sp>
      <p:sp>
        <p:nvSpPr>
          <p:cNvPr id="8" name="Content Placeholder 2"/>
          <p:cNvSpPr>
            <a:spLocks noGrp="1"/>
          </p:cNvSpPr>
          <p:nvPr>
            <p:ph idx="1"/>
          </p:nvPr>
        </p:nvSpPr>
        <p:spPr>
          <a:xfrm>
            <a:off x="838200" y="1323927"/>
            <a:ext cx="10515600" cy="4853036"/>
          </a:xfrm>
          <a:prstGeom prst="rect">
            <a:avLst/>
          </a:prstGeom>
        </p:spPr>
        <p:txBody>
          <a:bodyPr/>
          <a:lstStyle/>
          <a:p>
            <a:endParaRPr lang="en-US"/>
          </a:p>
        </p:txBody>
      </p:sp>
      <p:sp>
        <p:nvSpPr>
          <p:cNvPr id="13" name="Text Placeholder 1"/>
          <p:cNvSpPr txBox="1">
            <a:spLocks/>
          </p:cNvSpPr>
          <p:nvPr userDrawn="1"/>
        </p:nvSpPr>
        <p:spPr>
          <a:xfrm>
            <a:off x="285949" y="5335737"/>
            <a:ext cx="9162851" cy="1515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000"/>
              </a:lnSpc>
              <a:buNone/>
            </a:pPr>
            <a:endParaRPr lang="en-US" sz="5400" b="1" dirty="0">
              <a:solidFill>
                <a:srgbClr val="002060"/>
              </a:solidFill>
            </a:endParaRPr>
          </a:p>
        </p:txBody>
      </p:sp>
      <p:sp>
        <p:nvSpPr>
          <p:cNvPr id="14" name="Text Placeholder 2"/>
          <p:cNvSpPr txBox="1">
            <a:spLocks/>
          </p:cNvSpPr>
          <p:nvPr userDrawn="1"/>
        </p:nvSpPr>
        <p:spPr>
          <a:xfrm>
            <a:off x="285948" y="6103093"/>
            <a:ext cx="9192482" cy="517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b="1" dirty="0">
              <a:solidFill>
                <a:schemeClr val="bg1">
                  <a:lumMod val="65000"/>
                </a:schemeClr>
              </a:solidFill>
            </a:endParaRPr>
          </a:p>
        </p:txBody>
      </p:sp>
      <p:sp>
        <p:nvSpPr>
          <p:cNvPr id="19" name="Text Placeholder 3"/>
          <p:cNvSpPr txBox="1">
            <a:spLocks/>
          </p:cNvSpPr>
          <p:nvPr userDrawn="1"/>
        </p:nvSpPr>
        <p:spPr>
          <a:xfrm>
            <a:off x="9734749" y="6146309"/>
            <a:ext cx="1989025" cy="42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i="1" dirty="0">
              <a:solidFill>
                <a:schemeClr val="bg1"/>
              </a:solidFill>
            </a:endParaRPr>
          </a:p>
        </p:txBody>
      </p:sp>
      <p:sp>
        <p:nvSpPr>
          <p:cNvPr id="23" name="Subtitle 2"/>
          <p:cNvSpPr>
            <a:spLocks noGrp="1"/>
          </p:cNvSpPr>
          <p:nvPr>
            <p:ph type="subTitle" idx="13"/>
          </p:nvPr>
        </p:nvSpPr>
        <p:spPr>
          <a:xfrm>
            <a:off x="317500" y="5169745"/>
            <a:ext cx="9144000" cy="1655762"/>
          </a:xfrm>
        </p:spPr>
        <p:txBody>
          <a:bodyPr>
            <a:normAutofit/>
          </a:bodyPr>
          <a:lstStyle>
            <a:lvl1pPr marL="0" indent="0" algn="l">
              <a:buNone/>
              <a:defRPr sz="4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2631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5DD8A-78F8-4934-BEF2-864EF4386C3A}"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372246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8B6DE-F6D7-4584-864F-99B31686F63A}"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268382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E2820-6661-4A6F-B513-D71B37257946}" type="datetime1">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D6624-0A8B-43E0-9CFD-9FB567962516}" type="slidenum">
              <a:rPr lang="en-US" smtClean="0"/>
              <a:t>‹#›</a:t>
            </a:fld>
            <a:endParaRPr lang="en-US"/>
          </a:p>
        </p:txBody>
      </p:sp>
    </p:spTree>
    <p:extLst>
      <p:ext uri="{BB962C8B-B14F-4D97-AF65-F5344CB8AC3E}">
        <p14:creationId xmlns:p14="http://schemas.microsoft.com/office/powerpoint/2010/main" val="14858303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A6697DE-0F02-4B0F-A860-333BA3B504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E8AE9-2152-4B99-91C5-BD188314493E}" type="slidenum">
              <a:rPr lang="en-US" smtClean="0"/>
              <a:t>‹#›</a:t>
            </a:fld>
            <a:endParaRPr lang="en-US"/>
          </a:p>
        </p:txBody>
      </p:sp>
    </p:spTree>
    <p:extLst>
      <p:ext uri="{BB962C8B-B14F-4D97-AF65-F5344CB8AC3E}">
        <p14:creationId xmlns:p14="http://schemas.microsoft.com/office/powerpoint/2010/main" val="177629884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4" r:id="rId3"/>
    <p:sldLayoutId id="2147483652" r:id="rId4"/>
    <p:sldLayoutId id="2147483657" r:id="rId5"/>
    <p:sldLayoutId id="214748367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04830-A3EA-435E-B5D2-3067230849F6}" type="datetime1">
              <a:rPr lang="en-US" smtClean="0"/>
              <a:t>2/11/2021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D6624-0A8B-43E0-9CFD-9FB567962516}" type="slidenum">
              <a:rPr lang="en-US" smtClean="0"/>
              <a:t>‹#›</a:t>
            </a:fld>
            <a:endParaRPr lang="en-US"/>
          </a:p>
        </p:txBody>
      </p:sp>
    </p:spTree>
    <p:extLst>
      <p:ext uri="{BB962C8B-B14F-4D97-AF65-F5344CB8AC3E}">
        <p14:creationId xmlns:p14="http://schemas.microsoft.com/office/powerpoint/2010/main" val="26469932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F1818-C5CF-4529-ADEF-16C95EE54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17A388-E583-4C1B-B1B5-46BA06A94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AD2DA-A6AC-4B0D-81B8-71EA519FC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C9CE6-F934-47EB-BB13-A847A3D75D55}" type="datetime1">
              <a:rPr lang="en-US" smtClean="0"/>
              <a:t>2/11/2021</a:t>
            </a:fld>
            <a:endParaRPr lang="en-US"/>
          </a:p>
        </p:txBody>
      </p:sp>
      <p:sp>
        <p:nvSpPr>
          <p:cNvPr id="5" name="Footer Placeholder 4">
            <a:extLst>
              <a:ext uri="{FF2B5EF4-FFF2-40B4-BE49-F238E27FC236}">
                <a16:creationId xmlns:a16="http://schemas.microsoft.com/office/drawing/2014/main" id="{4084B2B9-8A8A-4547-9E46-F10E20AD5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8B1310-88DC-4F62-9D10-168FD8E2A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C5F7F-64CF-4A3C-A272-8998D85FA37B}" type="slidenum">
              <a:rPr lang="en-US" smtClean="0"/>
              <a:t>‹#›</a:t>
            </a:fld>
            <a:endParaRPr lang="en-US"/>
          </a:p>
        </p:txBody>
      </p:sp>
    </p:spTree>
    <p:extLst>
      <p:ext uri="{BB962C8B-B14F-4D97-AF65-F5344CB8AC3E}">
        <p14:creationId xmlns:p14="http://schemas.microsoft.com/office/powerpoint/2010/main" val="29796583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microsoft.com/office/2007/relationships/hdphoto" Target="../media/hdphoto3.wdp"/><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27.png"/><Relationship Id="rId12" Type="http://schemas.openxmlformats.org/officeDocument/2006/relationships/image" Target="../media/image32.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6.svg"/><Relationship Id="rId11" Type="http://schemas.openxmlformats.org/officeDocument/2006/relationships/image" Target="../media/image31.svg"/><Relationship Id="rId5" Type="http://schemas.openxmlformats.org/officeDocument/2006/relationships/image" Target="../media/image25.png"/><Relationship Id="rId1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notesSlide" Target="../notesSlides/notesSlide11.xml"/><Relationship Id="rId9" Type="http://schemas.openxmlformats.org/officeDocument/2006/relationships/image" Target="../media/image29.png"/><Relationship Id="rId14"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31.svg"/><Relationship Id="rId12" Type="http://schemas.openxmlformats.org/officeDocument/2006/relationships/image" Target="../media/image40.sv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svg"/><Relationship Id="rId4" Type="http://schemas.openxmlformats.org/officeDocument/2006/relationships/notesSlide" Target="../notesSlides/notesSlide12.xml"/><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4.svg"/><Relationship Id="rId3" Type="http://schemas.openxmlformats.org/officeDocument/2006/relationships/slideLayout" Target="../slideLayouts/slideLayout13.xml"/><Relationship Id="rId7" Type="http://schemas.openxmlformats.org/officeDocument/2006/relationships/image" Target="../media/image29.png"/><Relationship Id="rId12" Type="http://schemas.openxmlformats.org/officeDocument/2006/relationships/image" Target="../media/image43.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42.svg"/><Relationship Id="rId11" Type="http://schemas.openxmlformats.org/officeDocument/2006/relationships/image" Target="../media/image7.png"/><Relationship Id="rId5" Type="http://schemas.openxmlformats.org/officeDocument/2006/relationships/image" Target="../media/image41.png"/><Relationship Id="rId10"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mailto:SFHGSystemIntegration@usda.gov" TargetMode="External"/><Relationship Id="rId13"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48.svg"/><Relationship Id="rId12" Type="http://schemas.openxmlformats.org/officeDocument/2006/relationships/image" Target="../media/image51.sv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47.pn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0.svg"/><Relationship Id="rId4" Type="http://schemas.openxmlformats.org/officeDocument/2006/relationships/notesSlide" Target="../notesSlides/notesSlide15.xml"/><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54.svg"/><Relationship Id="rId12" Type="http://schemas.openxmlformats.org/officeDocument/2006/relationships/image" Target="../media/image59.sv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notesSlide" Target="../notesSlides/notesSlide16.xml"/><Relationship Id="rId9"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slideLayout" Target="../slideLayouts/slideLayout13.xml"/><Relationship Id="rId7" Type="http://schemas.openxmlformats.org/officeDocument/2006/relationships/image" Target="../media/image30.png"/><Relationship Id="rId12" Type="http://schemas.openxmlformats.org/officeDocument/2006/relationships/image" Target="../media/image7.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5.svg"/><Relationship Id="rId11" Type="http://schemas.openxmlformats.org/officeDocument/2006/relationships/image" Target="../media/image61.png"/><Relationship Id="rId5" Type="http://schemas.openxmlformats.org/officeDocument/2006/relationships/image" Target="../media/image14.png"/><Relationship Id="rId10" Type="http://schemas.openxmlformats.org/officeDocument/2006/relationships/image" Target="../media/image42.svg"/><Relationship Id="rId4" Type="http://schemas.openxmlformats.org/officeDocument/2006/relationships/notesSlide" Target="../notesSlides/notesSlide17.xml"/><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5.xml"/><Relationship Id="rId7" Type="http://schemas.openxmlformats.org/officeDocument/2006/relationships/image" Target="../media/image63.jpg"/><Relationship Id="rId12" Type="http://schemas.openxmlformats.org/officeDocument/2006/relationships/image" Target="../media/image7.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52.jpeg"/><Relationship Id="rId11" Type="http://schemas.openxmlformats.org/officeDocument/2006/relationships/image" Target="../media/image67.jpe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notesSlide" Target="../notesSlides/notesSlide18.xml"/><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68.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12" Type="http://schemas.openxmlformats.org/officeDocument/2006/relationships/image" Target="../media/image11.png"/><Relationship Id="rId2" Type="http://schemas.microsoft.com/office/2007/relationships/media" Target="../media/media2.m4a"/><Relationship Id="rId1" Type="http://schemas.openxmlformats.org/officeDocument/2006/relationships/audio" Target="NULL" TargetMode="Externa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14.png"/><Relationship Id="rId12" Type="http://schemas.openxmlformats.org/officeDocument/2006/relationships/image" Target="../media/image19.sv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74BDA23-8B07-478E-8CC5-352CBBB262E0}"/>
              </a:ext>
            </a:extLst>
          </p:cNvPr>
          <p:cNvGrpSpPr/>
          <p:nvPr/>
        </p:nvGrpSpPr>
        <p:grpSpPr>
          <a:xfrm>
            <a:off x="6427422" y="689675"/>
            <a:ext cx="5764578" cy="6168325"/>
            <a:chOff x="6487897" y="0"/>
            <a:chExt cx="5764578" cy="6168325"/>
          </a:xfrm>
        </p:grpSpPr>
        <p:sp>
          <p:nvSpPr>
            <p:cNvPr id="25" name="Rectangle: Rounded Corners 24">
              <a:extLst>
                <a:ext uri="{FF2B5EF4-FFF2-40B4-BE49-F238E27FC236}">
                  <a16:creationId xmlns:a16="http://schemas.microsoft.com/office/drawing/2014/main" id="{DFB7EC80-28D8-4F56-9230-AED5F5A67DD2}"/>
                </a:ext>
              </a:extLst>
            </p:cNvPr>
            <p:cNvSpPr/>
            <p:nvPr/>
          </p:nvSpPr>
          <p:spPr>
            <a:xfrm>
              <a:off x="6577781" y="1002890"/>
              <a:ext cx="4822722" cy="2607784"/>
            </a:xfrm>
            <a:prstGeom prst="roundRect">
              <a:avLst/>
            </a:prstGeom>
            <a:solidFill>
              <a:srgbClr val="E6EC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4F3ABCF-053A-4BBB-8B83-85C277AE62BB}"/>
                </a:ext>
              </a:extLst>
            </p:cNvPr>
            <p:cNvPicPr>
              <a:picLocks noChangeAspect="1"/>
            </p:cNvPicPr>
            <p:nvPr/>
          </p:nvPicPr>
          <p:blipFill>
            <a:blip r:embed="rId5"/>
            <a:stretch>
              <a:fillRect/>
            </a:stretch>
          </p:blipFill>
          <p:spPr>
            <a:xfrm>
              <a:off x="6792609" y="1491081"/>
              <a:ext cx="4929122" cy="1610239"/>
            </a:xfrm>
            <a:prstGeom prst="rect">
              <a:avLst/>
            </a:prstGeom>
          </p:spPr>
        </p:pic>
        <p:pic>
          <p:nvPicPr>
            <p:cNvPr id="28" name="Picture 27" descr="Customization vector">
              <a:extLst>
                <a:ext uri="{FF2B5EF4-FFF2-40B4-BE49-F238E27FC236}">
                  <a16:creationId xmlns:a16="http://schemas.microsoft.com/office/drawing/2014/main" id="{A45C0B2D-1C09-4B54-85A5-512DC3442D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39" r="14799" b="10056"/>
            <a:stretch/>
          </p:blipFill>
          <p:spPr bwMode="auto">
            <a:xfrm>
              <a:off x="6487897" y="0"/>
              <a:ext cx="5764578" cy="6168325"/>
            </a:xfrm>
            <a:custGeom>
              <a:avLst/>
              <a:gdLst>
                <a:gd name="connsiteX0" fmla="*/ 487704 w 5764578"/>
                <a:gd name="connsiteY0" fmla="*/ 1144319 h 6168325"/>
                <a:gd name="connsiteX1" fmla="*/ 304824 w 5764578"/>
                <a:gd name="connsiteY1" fmla="*/ 1277962 h 6168325"/>
                <a:gd name="connsiteX2" fmla="*/ 318892 w 5764578"/>
                <a:gd name="connsiteY2" fmla="*/ 3388116 h 6168325"/>
                <a:gd name="connsiteX3" fmla="*/ 1929642 w 5764578"/>
                <a:gd name="connsiteY3" fmla="*/ 3416251 h 6168325"/>
                <a:gd name="connsiteX4" fmla="*/ 2070319 w 5764578"/>
                <a:gd name="connsiteY4" fmla="*/ 3627267 h 6168325"/>
                <a:gd name="connsiteX5" fmla="*/ 3709206 w 5764578"/>
                <a:gd name="connsiteY5" fmla="*/ 3620233 h 6168325"/>
                <a:gd name="connsiteX6" fmla="*/ 3589630 w 5764578"/>
                <a:gd name="connsiteY6" fmla="*/ 3535827 h 6168325"/>
                <a:gd name="connsiteX7" fmla="*/ 3962424 w 5764578"/>
                <a:gd name="connsiteY7" fmla="*/ 3430319 h 6168325"/>
                <a:gd name="connsiteX8" fmla="*/ 4053864 w 5764578"/>
                <a:gd name="connsiteY8" fmla="*/ 3170067 h 6168325"/>
                <a:gd name="connsiteX9" fmla="*/ 3793612 w 5764578"/>
                <a:gd name="connsiteY9" fmla="*/ 2944983 h 6168325"/>
                <a:gd name="connsiteX10" fmla="*/ 3540393 w 5764578"/>
                <a:gd name="connsiteY10" fmla="*/ 3092694 h 6168325"/>
                <a:gd name="connsiteX11" fmla="*/ 3448953 w 5764578"/>
                <a:gd name="connsiteY11" fmla="*/ 3106762 h 6168325"/>
                <a:gd name="connsiteX12" fmla="*/ 3463021 w 5764578"/>
                <a:gd name="connsiteY12" fmla="*/ 2987187 h 6168325"/>
                <a:gd name="connsiteX13" fmla="*/ 3589630 w 5764578"/>
                <a:gd name="connsiteY13" fmla="*/ 2797273 h 6168325"/>
                <a:gd name="connsiteX14" fmla="*/ 3892086 w 5764578"/>
                <a:gd name="connsiteY14" fmla="*/ 2712867 h 6168325"/>
                <a:gd name="connsiteX15" fmla="*/ 3997593 w 5764578"/>
                <a:gd name="connsiteY15" fmla="*/ 2719900 h 6168325"/>
                <a:gd name="connsiteX16" fmla="*/ 4271913 w 5764578"/>
                <a:gd name="connsiteY16" fmla="*/ 2909814 h 6168325"/>
                <a:gd name="connsiteX17" fmla="*/ 4398522 w 5764578"/>
                <a:gd name="connsiteY17" fmla="*/ 2895747 h 6168325"/>
                <a:gd name="connsiteX18" fmla="*/ 4363353 w 5764578"/>
                <a:gd name="connsiteY18" fmla="*/ 2642528 h 6168325"/>
                <a:gd name="connsiteX19" fmla="*/ 4454793 w 5764578"/>
                <a:gd name="connsiteY19" fmla="*/ 2431513 h 6168325"/>
                <a:gd name="connsiteX20" fmla="*/ 4419624 w 5764578"/>
                <a:gd name="connsiteY20" fmla="*/ 2347107 h 6168325"/>
                <a:gd name="connsiteX21" fmla="*/ 4778350 w 5764578"/>
                <a:gd name="connsiteY21" fmla="*/ 1875839 h 6168325"/>
                <a:gd name="connsiteX22" fmla="*/ 4778350 w 5764578"/>
                <a:gd name="connsiteY22" fmla="*/ 1341267 h 6168325"/>
                <a:gd name="connsiteX23" fmla="*/ 4658775 w 5764578"/>
                <a:gd name="connsiteY23" fmla="*/ 1144319 h 6168325"/>
                <a:gd name="connsiteX24" fmla="*/ 0 w 5764578"/>
                <a:gd name="connsiteY24" fmla="*/ 0 h 6168325"/>
                <a:gd name="connsiteX25" fmla="*/ 5764578 w 5764578"/>
                <a:gd name="connsiteY25" fmla="*/ 0 h 6168325"/>
                <a:gd name="connsiteX26" fmla="*/ 5764578 w 5764578"/>
                <a:gd name="connsiteY26" fmla="*/ 6168325 h 6168325"/>
                <a:gd name="connsiteX27" fmla="*/ 0 w 5764578"/>
                <a:gd name="connsiteY27" fmla="*/ 6168325 h 61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4578" h="6168325">
                  <a:moveTo>
                    <a:pt x="487704" y="1144319"/>
                  </a:moveTo>
                  <a:lnTo>
                    <a:pt x="304824" y="1277962"/>
                  </a:lnTo>
                  <a:cubicBezTo>
                    <a:pt x="309513" y="1981347"/>
                    <a:pt x="314203" y="2684731"/>
                    <a:pt x="318892" y="3388116"/>
                  </a:cubicBezTo>
                  <a:lnTo>
                    <a:pt x="1929642" y="3416251"/>
                  </a:lnTo>
                  <a:lnTo>
                    <a:pt x="2070319" y="3627267"/>
                  </a:lnTo>
                  <a:lnTo>
                    <a:pt x="3709206" y="3620233"/>
                  </a:lnTo>
                  <a:lnTo>
                    <a:pt x="3589630" y="3535827"/>
                  </a:lnTo>
                  <a:lnTo>
                    <a:pt x="3962424" y="3430319"/>
                  </a:lnTo>
                  <a:lnTo>
                    <a:pt x="4053864" y="3170067"/>
                  </a:lnTo>
                  <a:lnTo>
                    <a:pt x="3793612" y="2944983"/>
                  </a:lnTo>
                  <a:lnTo>
                    <a:pt x="3540393" y="3092694"/>
                  </a:lnTo>
                  <a:lnTo>
                    <a:pt x="3448953" y="3106762"/>
                  </a:lnTo>
                  <a:lnTo>
                    <a:pt x="3463021" y="2987187"/>
                  </a:lnTo>
                  <a:lnTo>
                    <a:pt x="3589630" y="2797273"/>
                  </a:lnTo>
                  <a:lnTo>
                    <a:pt x="3892086" y="2712867"/>
                  </a:lnTo>
                  <a:lnTo>
                    <a:pt x="3997593" y="2719900"/>
                  </a:lnTo>
                  <a:lnTo>
                    <a:pt x="4271913" y="2909814"/>
                  </a:lnTo>
                  <a:lnTo>
                    <a:pt x="4398522" y="2895747"/>
                  </a:lnTo>
                  <a:lnTo>
                    <a:pt x="4363353" y="2642528"/>
                  </a:lnTo>
                  <a:lnTo>
                    <a:pt x="4454793" y="2431513"/>
                  </a:lnTo>
                  <a:lnTo>
                    <a:pt x="4419624" y="2347107"/>
                  </a:lnTo>
                  <a:lnTo>
                    <a:pt x="4778350" y="1875839"/>
                  </a:lnTo>
                  <a:lnTo>
                    <a:pt x="4778350" y="1341267"/>
                  </a:lnTo>
                  <a:lnTo>
                    <a:pt x="4658775" y="1144319"/>
                  </a:lnTo>
                  <a:close/>
                  <a:moveTo>
                    <a:pt x="0" y="0"/>
                  </a:moveTo>
                  <a:lnTo>
                    <a:pt x="5764578" y="0"/>
                  </a:lnTo>
                  <a:lnTo>
                    <a:pt x="5764578" y="6168325"/>
                  </a:lnTo>
                  <a:lnTo>
                    <a:pt x="0" y="6168325"/>
                  </a:lnTo>
                  <a:close/>
                </a:path>
              </a:pathLst>
            </a:custGeom>
            <a:noFill/>
            <a:extLst>
              <a:ext uri="{909E8E84-426E-40DD-AFC4-6F175D3DCCD1}">
                <a14:hiddenFill xmlns:a14="http://schemas.microsoft.com/office/drawing/2010/main">
                  <a:solidFill>
                    <a:srgbClr val="FFFFFF"/>
                  </a:solidFill>
                </a14:hiddenFill>
              </a:ext>
            </a:extLst>
          </p:spPr>
        </p:pic>
      </p:grpSp>
      <p:sp>
        <p:nvSpPr>
          <p:cNvPr id="39" name="Rectangle 38">
            <a:extLst>
              <a:ext uri="{FF2B5EF4-FFF2-40B4-BE49-F238E27FC236}">
                <a16:creationId xmlns:a16="http://schemas.microsoft.com/office/drawing/2014/main" id="{054A2201-79D0-40F4-AAA7-25AEB5336E66}"/>
              </a:ext>
            </a:extLst>
          </p:cNvPr>
          <p:cNvSpPr/>
          <p:nvPr/>
        </p:nvSpPr>
        <p:spPr>
          <a:xfrm>
            <a:off x="6427422" y="0"/>
            <a:ext cx="5764578" cy="1082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4D108241-C09F-4AD2-8B5C-D2113DB17F19}"/>
              </a:ext>
            </a:extLst>
          </p:cNvPr>
          <p:cNvCxnSpPr>
            <a:cxnSpLocks/>
          </p:cNvCxnSpPr>
          <p:nvPr/>
        </p:nvCxnSpPr>
        <p:spPr>
          <a:xfrm>
            <a:off x="6384555" y="526473"/>
            <a:ext cx="4855720" cy="0"/>
          </a:xfrm>
          <a:prstGeom prst="line">
            <a:avLst/>
          </a:prstGeom>
          <a:ln w="5715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BE16FC0-EC74-4673-AFE4-FD251B2B667F}"/>
              </a:ext>
            </a:extLst>
          </p:cNvPr>
          <p:cNvSpPr/>
          <p:nvPr/>
        </p:nvSpPr>
        <p:spPr>
          <a:xfrm>
            <a:off x="0" y="0"/>
            <a:ext cx="6427422"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6514CD35-9219-4E3B-8BE2-9A0DDF31C370}"/>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t="7946"/>
          <a:stretch/>
        </p:blipFill>
        <p:spPr>
          <a:xfrm>
            <a:off x="10515600" y="45031"/>
            <a:ext cx="1766284" cy="1669255"/>
          </a:xfrm>
          <a:prstGeom prst="rect">
            <a:avLst/>
          </a:prstGeom>
        </p:spPr>
      </p:pic>
      <p:sp>
        <p:nvSpPr>
          <p:cNvPr id="41" name="Rectangle 40">
            <a:extLst>
              <a:ext uri="{FF2B5EF4-FFF2-40B4-BE49-F238E27FC236}">
                <a16:creationId xmlns:a16="http://schemas.microsoft.com/office/drawing/2014/main" id="{E2B6A00B-7AC7-41DC-8CAF-5530A12C5702}"/>
              </a:ext>
            </a:extLst>
          </p:cNvPr>
          <p:cNvSpPr/>
          <p:nvPr/>
        </p:nvSpPr>
        <p:spPr>
          <a:xfrm>
            <a:off x="6427422" y="45031"/>
            <a:ext cx="4756619" cy="481442"/>
          </a:xfrm>
          <a:prstGeom prst="rect">
            <a:avLst/>
          </a:prstGeom>
          <a:solidFill>
            <a:srgbClr val="B63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794CAD3D-FCD4-4A57-96AA-2C6326D3CCEB}"/>
              </a:ext>
            </a:extLst>
          </p:cNvPr>
          <p:cNvSpPr txBox="1">
            <a:spLocks/>
          </p:cNvSpPr>
          <p:nvPr/>
        </p:nvSpPr>
        <p:spPr>
          <a:xfrm>
            <a:off x="200025" y="2687650"/>
            <a:ext cx="6184530" cy="1524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3600" kern="1200">
                <a:solidFill>
                  <a:schemeClr val="bg2"/>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US" sz="3000" b="1" dirty="0">
                <a:latin typeface="Arial Nova Cond" panose="020B0506020202020204" pitchFamily="34" charset="0"/>
                <a:cs typeface="Arial" panose="020B0604020202020204" pitchFamily="34" charset="0"/>
              </a:rPr>
              <a:t>NEW </a:t>
            </a:r>
            <a:r>
              <a:rPr lang="en-US" sz="3000" dirty="0">
                <a:latin typeface="Arial Nova Cond" panose="020B0506020202020204" pitchFamily="34" charset="0"/>
              </a:rPr>
              <a:t>Guaranteed Underwriting System “GUS” &amp; URLA</a:t>
            </a:r>
          </a:p>
        </p:txBody>
      </p:sp>
      <p:sp>
        <p:nvSpPr>
          <p:cNvPr id="36" name="Text Placeholder 4">
            <a:extLst>
              <a:ext uri="{FF2B5EF4-FFF2-40B4-BE49-F238E27FC236}">
                <a16:creationId xmlns:a16="http://schemas.microsoft.com/office/drawing/2014/main" id="{08D8D4FC-673F-438A-93A8-E182A1C3AB18}"/>
              </a:ext>
            </a:extLst>
          </p:cNvPr>
          <p:cNvSpPr txBox="1">
            <a:spLocks/>
          </p:cNvSpPr>
          <p:nvPr/>
        </p:nvSpPr>
        <p:spPr>
          <a:xfrm>
            <a:off x="200025" y="6350000"/>
            <a:ext cx="3998912"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Nova Cond Light" panose="020B03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January 2021</a:t>
            </a:r>
          </a:p>
        </p:txBody>
      </p:sp>
      <p:sp>
        <p:nvSpPr>
          <p:cNvPr id="37" name="Text Placeholder 2">
            <a:extLst>
              <a:ext uri="{FF2B5EF4-FFF2-40B4-BE49-F238E27FC236}">
                <a16:creationId xmlns:a16="http://schemas.microsoft.com/office/drawing/2014/main" id="{7F269EA3-3333-4C06-9626-CAFAA63C3641}"/>
              </a:ext>
            </a:extLst>
          </p:cNvPr>
          <p:cNvSpPr>
            <a:spLocks noGrp="1"/>
          </p:cNvSpPr>
          <p:nvPr>
            <p:ph type="body" sz="quarter" idx="17"/>
          </p:nvPr>
        </p:nvSpPr>
        <p:spPr>
          <a:xfrm>
            <a:off x="200025" y="4821250"/>
            <a:ext cx="5589770" cy="1011238"/>
          </a:xfrm>
        </p:spPr>
        <p:txBody>
          <a:bodyPr/>
          <a:lstStyle/>
          <a:p>
            <a:r>
              <a:rPr lang="en-US" sz="2000" dirty="0"/>
              <a:t>Single Family Housing Guaranteed Loan Program (SFHGLP)</a:t>
            </a:r>
          </a:p>
        </p:txBody>
      </p:sp>
      <p:pic>
        <p:nvPicPr>
          <p:cNvPr id="49" name="Picture 48">
            <a:extLst>
              <a:ext uri="{FF2B5EF4-FFF2-40B4-BE49-F238E27FC236}">
                <a16:creationId xmlns:a16="http://schemas.microsoft.com/office/drawing/2014/main" id="{511D4CF3-43A1-4E17-9F4E-0C9B2C75F0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0025" y="314108"/>
            <a:ext cx="2351319" cy="365760"/>
          </a:xfrm>
          <a:prstGeom prst="rect">
            <a:avLst/>
          </a:prstGeom>
        </p:spPr>
      </p:pic>
      <p:sp>
        <p:nvSpPr>
          <p:cNvPr id="47" name="Rectangle 46">
            <a:extLst>
              <a:ext uri="{FF2B5EF4-FFF2-40B4-BE49-F238E27FC236}">
                <a16:creationId xmlns:a16="http://schemas.microsoft.com/office/drawing/2014/main" id="{849B5F03-C6A1-4766-AE07-190CCD911C3B}"/>
              </a:ext>
            </a:extLst>
          </p:cNvPr>
          <p:cNvSpPr/>
          <p:nvPr/>
        </p:nvSpPr>
        <p:spPr>
          <a:xfrm>
            <a:off x="7017421" y="0"/>
            <a:ext cx="3576620" cy="584775"/>
          </a:xfrm>
          <a:prstGeom prst="rect">
            <a:avLst/>
          </a:prstGeom>
          <a:noFill/>
        </p:spPr>
        <p:txBody>
          <a:bodyPr wrap="non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latin typeface="Stencil" panose="040409050D0802020404" pitchFamily="82" charset="0"/>
              </a:rPr>
              <a:t>NEW &amp; IMPROVED</a:t>
            </a:r>
          </a:p>
        </p:txBody>
      </p:sp>
      <p:pic>
        <p:nvPicPr>
          <p:cNvPr id="5" name="Recorded Sound">
            <a:hlinkClick r:id="" action="ppaction://media"/>
            <a:extLst>
              <a:ext uri="{FF2B5EF4-FFF2-40B4-BE49-F238E27FC236}">
                <a16:creationId xmlns:a16="http://schemas.microsoft.com/office/drawing/2014/main" id="{349E39F3-BA12-4E02-B605-77558B7ADBE1}"/>
              </a:ext>
            </a:extLst>
          </p:cNvPr>
          <p:cNvPicPr>
            <a:picLocks noChangeAspect="1"/>
          </p:cNvPicPr>
          <p:nvPr>
            <a:audioFile r:link="rId1"/>
            <p:extLst>
              <p:ext uri="{DAA4B4D4-6D71-4841-9C94-3DE7FCFB9230}">
                <p14:media xmlns:p14="http://schemas.microsoft.com/office/powerpoint/2010/main" r:embed="rId2">
                  <p14:trim st="5224" end="977.2539"/>
                </p14:media>
              </p:ext>
            </p:extLst>
          </p:nvPr>
        </p:nvPicPr>
        <p:blipFill>
          <a:blip r:embed="rId10"/>
          <a:stretch>
            <a:fillRect/>
          </a:stretch>
        </p:blipFill>
        <p:spPr>
          <a:xfrm>
            <a:off x="274320" y="6400800"/>
            <a:ext cx="365760" cy="365760"/>
          </a:xfrm>
          <a:prstGeom prst="rect">
            <a:avLst/>
          </a:prstGeom>
        </p:spPr>
      </p:pic>
    </p:spTree>
    <p:extLst>
      <p:ext uri="{BB962C8B-B14F-4D97-AF65-F5344CB8AC3E}">
        <p14:creationId xmlns:p14="http://schemas.microsoft.com/office/powerpoint/2010/main" val="3024087273"/>
      </p:ext>
    </p:extLst>
  </p:cSld>
  <p:clrMapOvr>
    <a:masterClrMapping/>
  </p:clrMapOvr>
  <mc:AlternateContent xmlns:mc="http://schemas.openxmlformats.org/markup-compatibility/2006" xmlns:p14="http://schemas.microsoft.com/office/powerpoint/2010/main">
    <mc:Choice Requires="p14">
      <p:transition spd="med" p14:dur="700" advClick="0" advTm="9250">
        <p:fade/>
      </p:transition>
    </mc:Choice>
    <mc:Fallback xmlns="">
      <p:transition spd="med" advClick="0" advTm="9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9ACDA1-187E-4A34-AA80-F06A3218F3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D6624-0A8B-43E0-9CFD-9FB567962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descr="Header">
            <a:extLst>
              <a:ext uri="{FF2B5EF4-FFF2-40B4-BE49-F238E27FC236}">
                <a16:creationId xmlns:a16="http://schemas.microsoft.com/office/drawing/2014/main" id="{77112486-7A29-41B4-8D4A-7A1FFC15D732}"/>
              </a:ext>
            </a:extLst>
          </p:cNvPr>
          <p:cNvSpPr/>
          <p:nvPr/>
        </p:nvSpPr>
        <p:spPr>
          <a:xfrm>
            <a:off x="0" y="0"/>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8808384E-6529-4215-8CF8-D2A6D3A9141B}"/>
              </a:ext>
            </a:extLst>
          </p:cNvPr>
          <p:cNvSpPr txBox="1">
            <a:spLocks/>
          </p:cNvSpPr>
          <p:nvPr/>
        </p:nvSpPr>
        <p:spPr bwMode="auto">
          <a:xfrm>
            <a:off x="822960" y="301752"/>
            <a:ext cx="8229600" cy="1147785"/>
          </a:xfrm>
          <a:prstGeom prst="rect">
            <a:avLst/>
          </a:prstGeom>
          <a:noFill/>
          <a:ln w="9525">
            <a:noFill/>
            <a:miter lim="800000"/>
            <a:headEnd/>
            <a:tailEnd/>
          </a:ln>
        </p:spPr>
        <p:txBody>
          <a:bodyPr anchor="ct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ITC Franklin Gothic Book"/>
                <a:cs typeface="Arial" panose="020B0604020202020204" pitchFamily="34" charset="0"/>
              </a:rPr>
              <a:t>“New” GUS Testing </a:t>
            </a:r>
          </a:p>
        </p:txBody>
      </p:sp>
      <p:pic>
        <p:nvPicPr>
          <p:cNvPr id="8" name="Picture 7" descr="Personal computer clipart">
            <a:extLst>
              <a:ext uri="{FF2B5EF4-FFF2-40B4-BE49-F238E27FC236}">
                <a16:creationId xmlns:a16="http://schemas.microsoft.com/office/drawing/2014/main" id="{F4D45284-2E1E-41E2-8E72-E1115FFAC1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2899"/>
          <a:stretch/>
        </p:blipFill>
        <p:spPr bwMode="auto">
          <a:xfrm>
            <a:off x="204415" y="1560450"/>
            <a:ext cx="6824346" cy="4231637"/>
          </a:xfrm>
          <a:custGeom>
            <a:avLst/>
            <a:gdLst>
              <a:gd name="connsiteX0" fmla="*/ 107023 w 3826267"/>
              <a:gd name="connsiteY0" fmla="*/ 234675 h 2950108"/>
              <a:gd name="connsiteX1" fmla="*/ 107023 w 3826267"/>
              <a:gd name="connsiteY1" fmla="*/ 250571 h 2950108"/>
              <a:gd name="connsiteX2" fmla="*/ 90376 w 3826267"/>
              <a:gd name="connsiteY2" fmla="*/ 250571 h 2950108"/>
              <a:gd name="connsiteX3" fmla="*/ 90376 w 3826267"/>
              <a:gd name="connsiteY3" fmla="*/ 1960499 h 2950108"/>
              <a:gd name="connsiteX4" fmla="*/ 3179902 w 3826267"/>
              <a:gd name="connsiteY4" fmla="*/ 1960499 h 2950108"/>
              <a:gd name="connsiteX5" fmla="*/ 3179902 w 3826267"/>
              <a:gd name="connsiteY5" fmla="*/ 250571 h 2950108"/>
              <a:gd name="connsiteX6" fmla="*/ 3107077 w 3826267"/>
              <a:gd name="connsiteY6" fmla="*/ 250571 h 2950108"/>
              <a:gd name="connsiteX7" fmla="*/ 3107077 w 3826267"/>
              <a:gd name="connsiteY7" fmla="*/ 234675 h 2950108"/>
              <a:gd name="connsiteX8" fmla="*/ 0 w 3826267"/>
              <a:gd name="connsiteY8" fmla="*/ 0 h 2950108"/>
              <a:gd name="connsiteX9" fmla="*/ 3826267 w 3826267"/>
              <a:gd name="connsiteY9" fmla="*/ 0 h 2950108"/>
              <a:gd name="connsiteX10" fmla="*/ 3826267 w 3826267"/>
              <a:gd name="connsiteY10" fmla="*/ 2950108 h 2950108"/>
              <a:gd name="connsiteX11" fmla="*/ 0 w 3826267"/>
              <a:gd name="connsiteY11" fmla="*/ 2950108 h 295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6267" h="2950108">
                <a:moveTo>
                  <a:pt x="107023" y="234675"/>
                </a:moveTo>
                <a:lnTo>
                  <a:pt x="107023" y="250571"/>
                </a:lnTo>
                <a:lnTo>
                  <a:pt x="90376" y="250571"/>
                </a:lnTo>
                <a:lnTo>
                  <a:pt x="90376" y="1960499"/>
                </a:lnTo>
                <a:lnTo>
                  <a:pt x="3179902" y="1960499"/>
                </a:lnTo>
                <a:lnTo>
                  <a:pt x="3179902" y="250571"/>
                </a:lnTo>
                <a:lnTo>
                  <a:pt x="3107077" y="250571"/>
                </a:lnTo>
                <a:lnTo>
                  <a:pt x="3107077" y="234675"/>
                </a:lnTo>
                <a:close/>
                <a:moveTo>
                  <a:pt x="0" y="0"/>
                </a:moveTo>
                <a:lnTo>
                  <a:pt x="3826267" y="0"/>
                </a:lnTo>
                <a:lnTo>
                  <a:pt x="3826267" y="2950108"/>
                </a:lnTo>
                <a:lnTo>
                  <a:pt x="0" y="2950108"/>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6" descr="Hands are Typing on a Keyboard clipart">
            <a:extLst>
              <a:ext uri="{FF2B5EF4-FFF2-40B4-BE49-F238E27FC236}">
                <a16:creationId xmlns:a16="http://schemas.microsoft.com/office/drawing/2014/main" id="{8856AB5B-D1BA-453F-BECB-F3E584B60DE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9321"/>
          <a:stretch/>
        </p:blipFill>
        <p:spPr bwMode="auto">
          <a:xfrm>
            <a:off x="992276" y="5088661"/>
            <a:ext cx="4503778" cy="1852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D9313B-5401-468E-ADBF-DF771EF79361}"/>
              </a:ext>
            </a:extLst>
          </p:cNvPr>
          <p:cNvSpPr/>
          <p:nvPr/>
        </p:nvSpPr>
        <p:spPr>
          <a:xfrm>
            <a:off x="341523" y="1880253"/>
            <a:ext cx="5541483" cy="2515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6020807-C034-46A0-8666-73CA72B08C5A}"/>
              </a:ext>
            </a:extLst>
          </p:cNvPr>
          <p:cNvPicPr>
            <a:picLocks noChangeAspect="1"/>
          </p:cNvPicPr>
          <p:nvPr/>
        </p:nvPicPr>
        <p:blipFill rotWithShape="1">
          <a:blip r:embed="rId8">
            <a:alphaModFix amt="70000"/>
          </a:blip>
          <a:srcRect r="20752"/>
          <a:stretch/>
        </p:blipFill>
        <p:spPr>
          <a:xfrm>
            <a:off x="1524599" y="2460415"/>
            <a:ext cx="3175331" cy="1411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6F747B75-DB9F-470F-9C91-0FA9F69CB6FF}"/>
              </a:ext>
            </a:extLst>
          </p:cNvPr>
          <p:cNvSpPr/>
          <p:nvPr/>
        </p:nvSpPr>
        <p:spPr>
          <a:xfrm>
            <a:off x="2154873" y="1875640"/>
            <a:ext cx="1750800"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Arial Nova Cond" panose="020B0506020202020204" pitchFamily="34" charset="0"/>
              </a:rPr>
              <a:t>New GUS</a:t>
            </a:r>
            <a:endParaRPr lang="en-US" sz="3200" b="0" cap="none" spc="0" dirty="0">
              <a:ln w="0"/>
              <a:solidFill>
                <a:schemeClr val="tx1"/>
              </a:solidFill>
              <a:effectLst>
                <a:outerShdw blurRad="38100" dist="19050" dir="2700000" algn="tl" rotWithShape="0">
                  <a:schemeClr val="dk1">
                    <a:alpha val="40000"/>
                  </a:schemeClr>
                </a:outerShdw>
              </a:effectLst>
              <a:latin typeface="Arial Nova Cond" panose="020B0506020202020204" pitchFamily="34" charset="0"/>
            </a:endParaRPr>
          </a:p>
        </p:txBody>
      </p:sp>
      <p:sp>
        <p:nvSpPr>
          <p:cNvPr id="13" name="Rectangle 12">
            <a:extLst>
              <a:ext uri="{FF2B5EF4-FFF2-40B4-BE49-F238E27FC236}">
                <a16:creationId xmlns:a16="http://schemas.microsoft.com/office/drawing/2014/main" id="{959B4649-74C6-4A94-846F-9D3C72241213}"/>
              </a:ext>
            </a:extLst>
          </p:cNvPr>
          <p:cNvSpPr/>
          <p:nvPr/>
        </p:nvSpPr>
        <p:spPr>
          <a:xfrm>
            <a:off x="952474" y="3842998"/>
            <a:ext cx="4099520"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Arial Nova Cond" panose="020B0506020202020204" pitchFamily="34" charset="0"/>
              </a:rPr>
              <a:t>Be prepared. Test it out!</a:t>
            </a:r>
            <a:endParaRPr lang="en-US" sz="3200" b="0" cap="none" spc="0" dirty="0">
              <a:ln w="0"/>
              <a:solidFill>
                <a:schemeClr val="tx1"/>
              </a:solidFill>
              <a:effectLst>
                <a:outerShdw blurRad="38100" dist="19050" dir="2700000" algn="tl" rotWithShape="0">
                  <a:schemeClr val="dk1">
                    <a:alpha val="40000"/>
                  </a:schemeClr>
                </a:outerShdw>
              </a:effectLst>
              <a:latin typeface="Arial Nova Cond" panose="020B0506020202020204" pitchFamily="34" charset="0"/>
            </a:endParaRPr>
          </a:p>
        </p:txBody>
      </p:sp>
      <p:sp>
        <p:nvSpPr>
          <p:cNvPr id="14" name="TextBox 13">
            <a:extLst>
              <a:ext uri="{FF2B5EF4-FFF2-40B4-BE49-F238E27FC236}">
                <a16:creationId xmlns:a16="http://schemas.microsoft.com/office/drawing/2014/main" id="{216ACF25-306A-45C2-8C74-3B3C1EFAE5E3}"/>
              </a:ext>
            </a:extLst>
          </p:cNvPr>
          <p:cNvSpPr txBox="1"/>
          <p:nvPr/>
        </p:nvSpPr>
        <p:spPr>
          <a:xfrm>
            <a:off x="6544019" y="1897674"/>
            <a:ext cx="5306458" cy="486287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dirty="0">
                <a:latin typeface="Arial Nova Cond" panose="020B0506020202020204" pitchFamily="34" charset="0"/>
              </a:rPr>
              <a:t>Approved lenders are encouraged to participate in the Open Testing Period, November 2020-February 2021.</a:t>
            </a:r>
          </a:p>
          <a:p>
            <a:pPr marL="285750" indent="-285750">
              <a:spcBef>
                <a:spcPts val="600"/>
              </a:spcBef>
              <a:spcAft>
                <a:spcPts val="600"/>
              </a:spcAft>
              <a:buFont typeface="Arial" panose="020B0604020202020204" pitchFamily="34" charset="0"/>
              <a:buChar char="•"/>
            </a:pPr>
            <a:r>
              <a:rPr lang="en-US" dirty="0">
                <a:latin typeface="Arial Nova Cond" panose="020B0506020202020204" pitchFamily="34" charset="0"/>
              </a:rPr>
              <a:t>Allows the lender to confirm the ability to export the FNMA DU MISMO 3.4 v1.8.1 file from their LOS/POS and import/upload the file into the New GUS Lender Test Environment.</a:t>
            </a:r>
          </a:p>
          <a:p>
            <a:pPr marL="285750" indent="-285750">
              <a:spcBef>
                <a:spcPts val="600"/>
              </a:spcBef>
              <a:spcAft>
                <a:spcPts val="600"/>
              </a:spcAft>
              <a:buFont typeface="Arial" panose="020B0604020202020204" pitchFamily="34" charset="0"/>
              <a:buChar char="•"/>
            </a:pPr>
            <a:r>
              <a:rPr lang="en-US" dirty="0">
                <a:latin typeface="Arial Nova Cond" panose="020B0506020202020204" pitchFamily="34" charset="0"/>
              </a:rPr>
              <a:t>Allows the lender to become familiar with the redesigned URLA and upload process.</a:t>
            </a:r>
          </a:p>
          <a:p>
            <a:pPr marL="285750" indent="-285750">
              <a:spcBef>
                <a:spcPts val="600"/>
              </a:spcBef>
              <a:spcAft>
                <a:spcPts val="600"/>
              </a:spcAft>
              <a:buFont typeface="Arial" panose="020B0604020202020204" pitchFamily="34" charset="0"/>
              <a:buChar char="•"/>
            </a:pPr>
            <a:r>
              <a:rPr lang="en-US" dirty="0">
                <a:latin typeface="Arial Nova Cond" panose="020B0506020202020204" pitchFamily="34" charset="0"/>
              </a:rPr>
              <a:t>Prepares the lender for when New GUS goes live on March 1, 2021 which will minimize any potential delays. </a:t>
            </a:r>
          </a:p>
          <a:p>
            <a:pPr marL="285750" indent="-285750">
              <a:spcBef>
                <a:spcPts val="600"/>
              </a:spcBef>
              <a:spcAft>
                <a:spcPts val="600"/>
              </a:spcAft>
              <a:buFont typeface="Arial" panose="020B0604020202020204" pitchFamily="34" charset="0"/>
              <a:buChar char="•"/>
            </a:pPr>
            <a:r>
              <a:rPr lang="en-US" dirty="0">
                <a:latin typeface="Arial Nova Cond" panose="020B0506020202020204" pitchFamily="34" charset="0"/>
              </a:rPr>
              <a:t>Allows feedback on real time scenarios as they arise so any possible issues can be resolved prior to Legacy GUS shutting down.</a:t>
            </a:r>
          </a:p>
        </p:txBody>
      </p:sp>
      <p:pic>
        <p:nvPicPr>
          <p:cNvPr id="9" name="Recorded Sound">
            <a:hlinkClick r:id="" action="ppaction://media"/>
            <a:extLst>
              <a:ext uri="{FF2B5EF4-FFF2-40B4-BE49-F238E27FC236}">
                <a16:creationId xmlns:a16="http://schemas.microsoft.com/office/drawing/2014/main" id="{EF7D66C3-78F2-4901-BB9C-2803BFB96EEF}"/>
              </a:ext>
            </a:extLst>
          </p:cNvPr>
          <p:cNvPicPr>
            <a:picLocks noChangeAspect="1"/>
          </p:cNvPicPr>
          <p:nvPr>
            <a:audioFile r:link="rId1"/>
            <p:extLst>
              <p:ext uri="{DAA4B4D4-6D71-4841-9C94-3DE7FCFB9230}">
                <p14:media xmlns:p14="http://schemas.microsoft.com/office/powerpoint/2010/main" r:embed="rId2">
                  <p14:trim st="3600" end="926.2811"/>
                </p14:media>
              </p:ext>
            </p:extLst>
          </p:nvPr>
        </p:nvPicPr>
        <p:blipFill>
          <a:blip r:embed="rId9"/>
          <a:stretch>
            <a:fillRect/>
          </a:stretch>
        </p:blipFill>
        <p:spPr>
          <a:xfrm>
            <a:off x="274320" y="6400800"/>
            <a:ext cx="365760" cy="365760"/>
          </a:xfrm>
          <a:prstGeom prst="rect">
            <a:avLst/>
          </a:prstGeom>
        </p:spPr>
      </p:pic>
      <p:sp>
        <p:nvSpPr>
          <p:cNvPr id="15" name="Rectangle 14">
            <a:extLst>
              <a:ext uri="{FF2B5EF4-FFF2-40B4-BE49-F238E27FC236}">
                <a16:creationId xmlns:a16="http://schemas.microsoft.com/office/drawing/2014/main" id="{5C7E9B8F-CA12-436F-AADF-AAEE64B49713}"/>
              </a:ext>
            </a:extLst>
          </p:cNvPr>
          <p:cNvSpPr/>
          <p:nvPr/>
        </p:nvSpPr>
        <p:spPr>
          <a:xfrm>
            <a:off x="6590283" y="1942512"/>
            <a:ext cx="5306458" cy="86613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CBC6891-82CB-41F0-AF33-D6A124675F11}"/>
              </a:ext>
            </a:extLst>
          </p:cNvPr>
          <p:cNvSpPr/>
          <p:nvPr/>
        </p:nvSpPr>
        <p:spPr>
          <a:xfrm>
            <a:off x="6590283" y="2914577"/>
            <a:ext cx="5306458" cy="113477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FD6630-566E-44D9-B310-54BDB22A29AB}"/>
              </a:ext>
            </a:extLst>
          </p:cNvPr>
          <p:cNvSpPr/>
          <p:nvPr/>
        </p:nvSpPr>
        <p:spPr>
          <a:xfrm>
            <a:off x="6618437" y="4135385"/>
            <a:ext cx="5306458" cy="68375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534BE93-E29D-4579-83B7-9DE27BD62034}"/>
              </a:ext>
            </a:extLst>
          </p:cNvPr>
          <p:cNvSpPr/>
          <p:nvPr/>
        </p:nvSpPr>
        <p:spPr>
          <a:xfrm>
            <a:off x="6595804" y="4906601"/>
            <a:ext cx="5306458" cy="1814875"/>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802232"/>
      </p:ext>
    </p:extLst>
  </p:cSld>
  <p:clrMapOvr>
    <a:masterClrMapping/>
  </p:clrMapOvr>
  <mc:AlternateContent xmlns:mc="http://schemas.openxmlformats.org/markup-compatibility/2006" xmlns:p14="http://schemas.microsoft.com/office/powerpoint/2010/main">
    <mc:Choice Requires="p14">
      <p:transition spd="med" p14:dur="700" advClick="0" advTm="53000">
        <p:fade/>
      </p:transition>
    </mc:Choice>
    <mc:Fallback xmlns="">
      <p:transition spd="med"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00" fill="hold"/>
                                        <p:tgtEl>
                                          <p:spTgt spid="9"/>
                                        </p:tgtEl>
                                      </p:cBhvr>
                                    </p:cmd>
                                  </p:childTnLst>
                                </p:cTn>
                              </p:par>
                              <p:par>
                                <p:cTn id="7" presetID="22" presetClass="entr" presetSubtype="8" fill="hold" grpId="0" nodeType="withEffect">
                                  <p:stCondLst>
                                    <p:cond delay="6000"/>
                                  </p:stCondLst>
                                  <p:childTnLst>
                                    <p:set>
                                      <p:cBhvr>
                                        <p:cTn id="8" dur="1" fill="hold">
                                          <p:stCondLst>
                                            <p:cond delay="0"/>
                                          </p:stCondLst>
                                        </p:cTn>
                                        <p:tgtEl>
                                          <p:spTgt spid="15"/>
                                        </p:tgtEl>
                                        <p:attrNameLst>
                                          <p:attrName>style.visibility</p:attrName>
                                        </p:attrNameLst>
                                      </p:cBhvr>
                                      <p:to>
                                        <p:strVal val="visible"/>
                                      </p:to>
                                    </p:set>
                                    <p:animEffect transition="in" filter="wipe(left)">
                                      <p:cBhvr>
                                        <p:cTn id="9" dur="2000"/>
                                        <p:tgtEl>
                                          <p:spTgt spid="15"/>
                                        </p:tgtEl>
                                      </p:cBhvr>
                                    </p:animEffect>
                                  </p:childTnLst>
                                </p:cTn>
                              </p:par>
                              <p:par>
                                <p:cTn id="10" presetID="1" presetClass="exit" presetSubtype="0" fill="hold" grpId="1" nodeType="withEffect">
                                  <p:stCondLst>
                                    <p:cond delay="14750"/>
                                  </p:stCondLst>
                                  <p:childTnLst>
                                    <p:set>
                                      <p:cBhvr>
                                        <p:cTn id="11" dur="1" fill="hold">
                                          <p:stCondLst>
                                            <p:cond delay="0"/>
                                          </p:stCondLst>
                                        </p:cTn>
                                        <p:tgtEl>
                                          <p:spTgt spid="15"/>
                                        </p:tgtEl>
                                        <p:attrNameLst>
                                          <p:attrName>style.visibility</p:attrName>
                                        </p:attrNameLst>
                                      </p:cBhvr>
                                      <p:to>
                                        <p:strVal val="hidden"/>
                                      </p:to>
                                    </p:set>
                                  </p:childTnLst>
                                </p:cTn>
                              </p:par>
                              <p:par>
                                <p:cTn id="12" presetID="22" presetClass="entr" presetSubtype="8" fill="hold" grpId="0" nodeType="withEffect">
                                  <p:stCondLst>
                                    <p:cond delay="15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par>
                                <p:cTn id="15" presetID="1" presetClass="exit" presetSubtype="0" fill="hold" grpId="1" nodeType="withEffect">
                                  <p:stCondLst>
                                    <p:cond delay="25250"/>
                                  </p:stCondLst>
                                  <p:childTnLst>
                                    <p:set>
                                      <p:cBhvr>
                                        <p:cTn id="16" dur="1" fill="hold">
                                          <p:stCondLst>
                                            <p:cond delay="0"/>
                                          </p:stCondLst>
                                        </p:cTn>
                                        <p:tgtEl>
                                          <p:spTgt spid="16"/>
                                        </p:tgtEl>
                                        <p:attrNameLst>
                                          <p:attrName>style.visibility</p:attrName>
                                        </p:attrNameLst>
                                      </p:cBhvr>
                                      <p:to>
                                        <p:strVal val="hidden"/>
                                      </p:to>
                                    </p:set>
                                  </p:childTnLst>
                                </p:cTn>
                              </p:par>
                              <p:par>
                                <p:cTn id="17" presetID="22" presetClass="entr" presetSubtype="8" fill="hold" grpId="0" nodeType="withEffect">
                                  <p:stCondLst>
                                    <p:cond delay="255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2000"/>
                                        <p:tgtEl>
                                          <p:spTgt spid="17"/>
                                        </p:tgtEl>
                                      </p:cBhvr>
                                    </p:animEffect>
                                  </p:childTnLst>
                                </p:cTn>
                              </p:par>
                              <p:par>
                                <p:cTn id="20" presetID="1" presetClass="exit" presetSubtype="0" fill="hold" grpId="1" nodeType="withEffect">
                                  <p:stCondLst>
                                    <p:cond delay="33000"/>
                                  </p:stCondLst>
                                  <p:childTnLst>
                                    <p:set>
                                      <p:cBhvr>
                                        <p:cTn id="21" dur="1" fill="hold">
                                          <p:stCondLst>
                                            <p:cond delay="0"/>
                                          </p:stCondLst>
                                        </p:cTn>
                                        <p:tgtEl>
                                          <p:spTgt spid="17"/>
                                        </p:tgtEl>
                                        <p:attrNameLst>
                                          <p:attrName>style.visibility</p:attrName>
                                        </p:attrNameLst>
                                      </p:cBhvr>
                                      <p:to>
                                        <p:strVal val="hidden"/>
                                      </p:to>
                                    </p:set>
                                  </p:childTnLst>
                                </p:cTn>
                              </p:par>
                              <p:par>
                                <p:cTn id="22" presetID="22" presetClass="entr" presetSubtype="8" fill="hold" grpId="0" nodeType="withEffect">
                                  <p:stCondLst>
                                    <p:cond delay="3325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15" grpId="0" animBg="1"/>
      <p:bldP spid="15" grpId="1" animBg="1"/>
      <p:bldP spid="16" grpId="0" animBg="1"/>
      <p:bldP spid="16" grpId="1" animBg="1"/>
      <p:bldP spid="17" grpId="0" animBg="1"/>
      <p:bldP spid="17" grpId="1"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72F369E-F687-4632-87AE-F62495417F5E}"/>
              </a:ext>
            </a:extLst>
          </p:cNvPr>
          <p:cNvSpPr/>
          <p:nvPr/>
        </p:nvSpPr>
        <p:spPr>
          <a:xfrm>
            <a:off x="4954974" y="362819"/>
            <a:ext cx="6897189" cy="6358657"/>
          </a:xfrm>
          <a:prstGeom prst="rect">
            <a:avLst/>
          </a:prstGeom>
          <a:solidFill>
            <a:schemeClr val="bg1"/>
          </a:solidFill>
          <a:ln>
            <a:solidFill>
              <a:srgbClr val="162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90E80942-F16F-401B-A0C4-B5EDC8AD0C28}"/>
              </a:ext>
            </a:extLst>
          </p:cNvPr>
          <p:cNvSpPr/>
          <p:nvPr/>
        </p:nvSpPr>
        <p:spPr>
          <a:xfrm>
            <a:off x="5342143" y="172265"/>
            <a:ext cx="6126480" cy="456094"/>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i="1" dirty="0">
                <a:solidFill>
                  <a:prstClr val="white"/>
                </a:solidFill>
                <a:latin typeface="Arial Nova Light" panose="020B0304020202020204" pitchFamily="34" charset="0"/>
                <a:cs typeface="Arial" panose="020B0604020202020204" pitchFamily="34" charset="0"/>
              </a:rPr>
              <a:t>https://www.rd.usda.gov/page/usda-linc-training-resource-library</a:t>
            </a:r>
            <a:endParaRPr kumimoji="0" lang="en-US" sz="1600" b="0" i="1"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BD428B1-9B0B-432E-895E-3E080CD19A62}"/>
              </a:ext>
            </a:extLst>
          </p:cNvPr>
          <p:cNvSpPr>
            <a:spLocks noGrp="1"/>
          </p:cNvSpPr>
          <p:nvPr>
            <p:ph type="sldNum" sz="quarter" idx="12"/>
          </p:nvPr>
        </p:nvSpPr>
        <p:spPr/>
        <p:txBody>
          <a:bodyPr/>
          <a:lstStyle/>
          <a:p>
            <a:fld id="{519D6624-0A8B-43E0-9CFD-9FB567962516}" type="slidenum">
              <a:rPr lang="en-US" smtClean="0"/>
              <a:t>11</a:t>
            </a:fld>
            <a:endParaRPr lang="en-US"/>
          </a:p>
        </p:txBody>
      </p:sp>
      <p:sp>
        <p:nvSpPr>
          <p:cNvPr id="22" name="Rectangle 21">
            <a:extLst>
              <a:ext uri="{FF2B5EF4-FFF2-40B4-BE49-F238E27FC236}">
                <a16:creationId xmlns:a16="http://schemas.microsoft.com/office/drawing/2014/main" id="{D80EA616-20F0-4E12-8AAE-2C115E63A03C}"/>
              </a:ext>
            </a:extLst>
          </p:cNvPr>
          <p:cNvSpPr/>
          <p:nvPr/>
        </p:nvSpPr>
        <p:spPr>
          <a:xfrm>
            <a:off x="0" y="0"/>
            <a:ext cx="4051034" cy="6858000"/>
          </a:xfrm>
          <a:prstGeom prst="rect">
            <a:avLst/>
          </a:prstGeom>
          <a:solidFill>
            <a:srgbClr val="16254C"/>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677A221-799F-49B0-8D31-79B9AC93E8ED}"/>
              </a:ext>
            </a:extLst>
          </p:cNvPr>
          <p:cNvSpPr/>
          <p:nvPr/>
        </p:nvSpPr>
        <p:spPr>
          <a:xfrm>
            <a:off x="885220" y="642629"/>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lowchart: Connector 24">
            <a:extLst>
              <a:ext uri="{FF2B5EF4-FFF2-40B4-BE49-F238E27FC236}">
                <a16:creationId xmlns:a16="http://schemas.microsoft.com/office/drawing/2014/main" id="{CDEBAA76-8E14-404E-873D-E7F80D93CF57}"/>
              </a:ext>
            </a:extLst>
          </p:cNvPr>
          <p:cNvSpPr/>
          <p:nvPr/>
        </p:nvSpPr>
        <p:spPr>
          <a:xfrm>
            <a:off x="3399346" y="621792"/>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5FEC29B1-8D93-4880-8FD6-365FEB19522D}"/>
              </a:ext>
            </a:extLst>
          </p:cNvPr>
          <p:cNvSpPr/>
          <p:nvPr/>
        </p:nvSpPr>
        <p:spPr>
          <a:xfrm>
            <a:off x="885220" y="2857614"/>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lowchart: Connector 26">
            <a:extLst>
              <a:ext uri="{FF2B5EF4-FFF2-40B4-BE49-F238E27FC236}">
                <a16:creationId xmlns:a16="http://schemas.microsoft.com/office/drawing/2014/main" id="{CAC2A735-C7FD-42C7-9D6F-2E1FB0853CDF}"/>
              </a:ext>
            </a:extLst>
          </p:cNvPr>
          <p:cNvSpPr/>
          <p:nvPr/>
        </p:nvSpPr>
        <p:spPr>
          <a:xfrm>
            <a:off x="3399346" y="2836777"/>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4B4FC187-F9D0-493F-BB9E-8CF241E69F72}"/>
              </a:ext>
            </a:extLst>
          </p:cNvPr>
          <p:cNvSpPr/>
          <p:nvPr/>
        </p:nvSpPr>
        <p:spPr>
          <a:xfrm>
            <a:off x="885220" y="5023993"/>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Flowchart: Connector 30">
            <a:extLst>
              <a:ext uri="{FF2B5EF4-FFF2-40B4-BE49-F238E27FC236}">
                <a16:creationId xmlns:a16="http://schemas.microsoft.com/office/drawing/2014/main" id="{0FC78CF6-8D6A-4AC0-93BF-1F5E62A30261}"/>
              </a:ext>
            </a:extLst>
          </p:cNvPr>
          <p:cNvSpPr/>
          <p:nvPr/>
        </p:nvSpPr>
        <p:spPr>
          <a:xfrm>
            <a:off x="3399346" y="5003156"/>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7A1EAF3C-6F25-47F9-B46A-DBF9B7F73B45}"/>
              </a:ext>
            </a:extLst>
          </p:cNvPr>
          <p:cNvSpPr txBox="1"/>
          <p:nvPr/>
        </p:nvSpPr>
        <p:spPr>
          <a:xfrm>
            <a:off x="925440" y="3188204"/>
            <a:ext cx="2396831" cy="707886"/>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Here’s the Resources to Get You Started!</a:t>
            </a:r>
          </a:p>
        </p:txBody>
      </p:sp>
      <p:sp>
        <p:nvSpPr>
          <p:cNvPr id="33" name="TextBox 32">
            <a:extLst>
              <a:ext uri="{FF2B5EF4-FFF2-40B4-BE49-F238E27FC236}">
                <a16:creationId xmlns:a16="http://schemas.microsoft.com/office/drawing/2014/main" id="{3589320A-2960-4E01-BB2A-DEE4EACAE2FD}"/>
              </a:ext>
            </a:extLst>
          </p:cNvPr>
          <p:cNvSpPr txBox="1"/>
          <p:nvPr/>
        </p:nvSpPr>
        <p:spPr>
          <a:xfrm>
            <a:off x="903939" y="5075714"/>
            <a:ext cx="2408353" cy="1138773"/>
          </a:xfrm>
          <a:prstGeom prst="rect">
            <a:avLst/>
          </a:prstGeom>
          <a:noFill/>
        </p:spPr>
        <p:txBody>
          <a:bodyPr wrap="square" rtlCol="0">
            <a:spAutoFit/>
          </a:bodyPr>
          <a:lstStyle/>
          <a:p>
            <a:pPr lvl="0">
              <a:defRPr/>
            </a:pPr>
            <a:r>
              <a:rPr lang="en-US" dirty="0">
                <a:solidFill>
                  <a:prstClr val="white"/>
                </a:solidFill>
                <a:latin typeface="Arial Nova Cond" panose="020B0506020202020204" pitchFamily="34" charset="0"/>
                <a:cs typeface="Arial" panose="020B0604020202020204" pitchFamily="34" charset="0"/>
              </a:rPr>
              <a:t>For assistance, contact:</a:t>
            </a:r>
          </a:p>
          <a:p>
            <a:pPr lvl="0">
              <a:defRPr/>
            </a:pPr>
            <a:endParaRPr lang="en-US" sz="1400" dirty="0">
              <a:solidFill>
                <a:prstClr val="white"/>
              </a:solidFill>
              <a:latin typeface="Arial Nova Cond" panose="020B0506020202020204" pitchFamily="34" charset="0"/>
              <a:cs typeface="Arial" panose="020B0604020202020204" pitchFamily="34" charset="0"/>
            </a:endParaRPr>
          </a:p>
          <a:p>
            <a:pPr lvl="0">
              <a:defRPr/>
            </a:pPr>
            <a:r>
              <a:rPr lang="en-US" u="sng" dirty="0">
                <a:solidFill>
                  <a:prstClr val="white"/>
                </a:solidFill>
                <a:latin typeface="Arial Nova Cond" panose="020B0506020202020204" pitchFamily="34" charset="0"/>
                <a:cs typeface="Arial" panose="020B0604020202020204" pitchFamily="34" charset="0"/>
              </a:rPr>
              <a:t>SFHGSystemIntegration@usda.gov  </a:t>
            </a:r>
          </a:p>
        </p:txBody>
      </p:sp>
      <p:sp>
        <p:nvSpPr>
          <p:cNvPr id="36" name="TextBox 35">
            <a:extLst>
              <a:ext uri="{FF2B5EF4-FFF2-40B4-BE49-F238E27FC236}">
                <a16:creationId xmlns:a16="http://schemas.microsoft.com/office/drawing/2014/main" id="{8F80065D-EEB3-4372-8AE7-82734FA7E199}"/>
              </a:ext>
            </a:extLst>
          </p:cNvPr>
          <p:cNvSpPr txBox="1"/>
          <p:nvPr/>
        </p:nvSpPr>
        <p:spPr>
          <a:xfrm>
            <a:off x="925440" y="907929"/>
            <a:ext cx="2459077" cy="707886"/>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Ready to test the “New” GUS?</a:t>
            </a:r>
          </a:p>
        </p:txBody>
      </p:sp>
      <p:grpSp>
        <p:nvGrpSpPr>
          <p:cNvPr id="53" name="Group 52">
            <a:extLst>
              <a:ext uri="{FF2B5EF4-FFF2-40B4-BE49-F238E27FC236}">
                <a16:creationId xmlns:a16="http://schemas.microsoft.com/office/drawing/2014/main" id="{40D084AB-AC2A-4563-A8BC-6F6A31ABB200}"/>
              </a:ext>
            </a:extLst>
          </p:cNvPr>
          <p:cNvGrpSpPr/>
          <p:nvPr/>
        </p:nvGrpSpPr>
        <p:grpSpPr>
          <a:xfrm>
            <a:off x="3582226" y="819044"/>
            <a:ext cx="914400" cy="951746"/>
            <a:chOff x="4662803" y="3516319"/>
            <a:chExt cx="914400" cy="951746"/>
          </a:xfrm>
        </p:grpSpPr>
        <p:pic>
          <p:nvPicPr>
            <p:cNvPr id="54" name="Graphic 53" descr="Right pointing backhand index">
              <a:extLst>
                <a:ext uri="{FF2B5EF4-FFF2-40B4-BE49-F238E27FC236}">
                  <a16:creationId xmlns:a16="http://schemas.microsoft.com/office/drawing/2014/main" id="{0AF847B7-7510-43E1-8D36-3438126C2E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836936" y="3901314"/>
              <a:ext cx="566751" cy="566751"/>
            </a:xfrm>
            <a:prstGeom prst="rect">
              <a:avLst/>
            </a:prstGeom>
          </p:spPr>
        </p:pic>
        <p:pic>
          <p:nvPicPr>
            <p:cNvPr id="55" name="Graphic 54" descr="Monitor">
              <a:extLst>
                <a:ext uri="{FF2B5EF4-FFF2-40B4-BE49-F238E27FC236}">
                  <a16:creationId xmlns:a16="http://schemas.microsoft.com/office/drawing/2014/main" id="{7F18E321-5AF2-4103-A20C-8C7CF68A090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21864"/>
            <a:stretch/>
          </p:blipFill>
          <p:spPr>
            <a:xfrm>
              <a:off x="4662803" y="3516319"/>
              <a:ext cx="914400" cy="714480"/>
            </a:xfrm>
            <a:prstGeom prst="rect">
              <a:avLst/>
            </a:prstGeom>
          </p:spPr>
        </p:pic>
        <p:sp>
          <p:nvSpPr>
            <p:cNvPr id="56" name="Rectangle 55">
              <a:extLst>
                <a:ext uri="{FF2B5EF4-FFF2-40B4-BE49-F238E27FC236}">
                  <a16:creationId xmlns:a16="http://schemas.microsoft.com/office/drawing/2014/main" id="{C8FF3A8C-38C5-4A66-B29D-64D2C29424DA}"/>
                </a:ext>
              </a:extLst>
            </p:cNvPr>
            <p:cNvSpPr/>
            <p:nvPr/>
          </p:nvSpPr>
          <p:spPr>
            <a:xfrm>
              <a:off x="4823081" y="3728418"/>
              <a:ext cx="582211" cy="246221"/>
            </a:xfrm>
            <a:prstGeom prst="rect">
              <a:avLst/>
            </a:prstGeom>
            <a:noFill/>
          </p:spPr>
          <p:txBody>
            <a:bodyPr wrap="none" lIns="91440" tIns="45720" rIns="91440" bIns="45720">
              <a:spAutoFit/>
            </a:bodyPr>
            <a:lstStyle/>
            <a:p>
              <a:pPr algn="ctr"/>
              <a:r>
                <a:rPr lang="en-US" sz="1000" b="1" cap="none" spc="0" dirty="0">
                  <a:ln w="0"/>
                  <a:solidFill>
                    <a:schemeClr val="tx1">
                      <a:lumMod val="85000"/>
                      <a:lumOff val="15000"/>
                    </a:schemeClr>
                  </a:solidFill>
                  <a:latin typeface="Arial Narrow" panose="020B0606020202030204" pitchFamily="34" charset="0"/>
                </a:rPr>
                <a:t>SUBMIT</a:t>
              </a:r>
            </a:p>
          </p:txBody>
        </p:sp>
      </p:grpSp>
      <p:pic>
        <p:nvPicPr>
          <p:cNvPr id="2" name="Picture 1">
            <a:extLst>
              <a:ext uri="{FF2B5EF4-FFF2-40B4-BE49-F238E27FC236}">
                <a16:creationId xmlns:a16="http://schemas.microsoft.com/office/drawing/2014/main" id="{EB839372-40B3-457B-A83F-5A8456892AD3}"/>
              </a:ext>
            </a:extLst>
          </p:cNvPr>
          <p:cNvPicPr>
            <a:picLocks noChangeAspect="1"/>
          </p:cNvPicPr>
          <p:nvPr/>
        </p:nvPicPr>
        <p:blipFill rotWithShape="1">
          <a:blip r:embed="rId9"/>
          <a:srcRect b="92011"/>
          <a:stretch/>
        </p:blipFill>
        <p:spPr>
          <a:xfrm>
            <a:off x="5266444" y="576272"/>
            <a:ext cx="6315956" cy="485545"/>
          </a:xfrm>
          <a:prstGeom prst="rect">
            <a:avLst/>
          </a:prstGeom>
        </p:spPr>
      </p:pic>
      <p:pic>
        <p:nvPicPr>
          <p:cNvPr id="63" name="Graphic 62" descr="Open envelope">
            <a:extLst>
              <a:ext uri="{FF2B5EF4-FFF2-40B4-BE49-F238E27FC236}">
                <a16:creationId xmlns:a16="http://schemas.microsoft.com/office/drawing/2014/main" id="{0FF64349-C9B5-4BF2-9408-B85FCF82FF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0085" y="5186036"/>
            <a:ext cx="914400" cy="914400"/>
          </a:xfrm>
          <a:prstGeom prst="rect">
            <a:avLst/>
          </a:prstGeom>
        </p:spPr>
      </p:pic>
      <p:pic>
        <p:nvPicPr>
          <p:cNvPr id="23" name="Picture 22">
            <a:extLst>
              <a:ext uri="{FF2B5EF4-FFF2-40B4-BE49-F238E27FC236}">
                <a16:creationId xmlns:a16="http://schemas.microsoft.com/office/drawing/2014/main" id="{33A56DFA-CEC7-4BEF-8C22-250DA69CF698}"/>
              </a:ext>
            </a:extLst>
          </p:cNvPr>
          <p:cNvPicPr>
            <a:picLocks noChangeAspect="1"/>
          </p:cNvPicPr>
          <p:nvPr/>
        </p:nvPicPr>
        <p:blipFill>
          <a:blip r:embed="rId12"/>
          <a:stretch>
            <a:fillRect/>
          </a:stretch>
        </p:blipFill>
        <p:spPr>
          <a:xfrm>
            <a:off x="5342143" y="1131858"/>
            <a:ext cx="6315956" cy="5363323"/>
          </a:xfrm>
          <a:prstGeom prst="rect">
            <a:avLst/>
          </a:prstGeom>
        </p:spPr>
      </p:pic>
      <p:sp>
        <p:nvSpPr>
          <p:cNvPr id="4" name="Rectangle 3">
            <a:extLst>
              <a:ext uri="{FF2B5EF4-FFF2-40B4-BE49-F238E27FC236}">
                <a16:creationId xmlns:a16="http://schemas.microsoft.com/office/drawing/2014/main" id="{02A164D2-90C5-4522-9C34-EA400AABA6C3}"/>
              </a:ext>
            </a:extLst>
          </p:cNvPr>
          <p:cNvSpPr/>
          <p:nvPr/>
        </p:nvSpPr>
        <p:spPr>
          <a:xfrm>
            <a:off x="5442638" y="643276"/>
            <a:ext cx="4131326" cy="262287"/>
          </a:xfrm>
          <a:prstGeom prst="rect">
            <a:avLst/>
          </a:prstGeom>
          <a:solidFill>
            <a:srgbClr val="FFFF00">
              <a:alpha val="20000"/>
            </a:srgbClr>
          </a:solidFill>
          <a:ln w="57150">
            <a:solidFill>
              <a:srgbClr val="8F2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8F2621"/>
                </a:solidFill>
              </a:ln>
            </a:endParaRPr>
          </a:p>
        </p:txBody>
      </p:sp>
      <p:sp>
        <p:nvSpPr>
          <p:cNvPr id="28" name="Rectangle 27">
            <a:extLst>
              <a:ext uri="{FF2B5EF4-FFF2-40B4-BE49-F238E27FC236}">
                <a16:creationId xmlns:a16="http://schemas.microsoft.com/office/drawing/2014/main" id="{D324EEC4-85CE-4AE6-BCBE-0A9627A4A28D}"/>
              </a:ext>
            </a:extLst>
          </p:cNvPr>
          <p:cNvSpPr/>
          <p:nvPr/>
        </p:nvSpPr>
        <p:spPr>
          <a:xfrm>
            <a:off x="5558142" y="2944765"/>
            <a:ext cx="4131326" cy="262287"/>
          </a:xfrm>
          <a:prstGeom prst="rect">
            <a:avLst/>
          </a:prstGeom>
          <a:solidFill>
            <a:srgbClr val="FFFF00">
              <a:alpha val="20000"/>
            </a:srgbClr>
          </a:solidFill>
          <a:ln w="57150">
            <a:solidFill>
              <a:srgbClr val="8F2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8F2621"/>
                </a:solidFill>
              </a:ln>
            </a:endParaRPr>
          </a:p>
        </p:txBody>
      </p:sp>
      <p:pic>
        <p:nvPicPr>
          <p:cNvPr id="9" name="Graphic 8" descr="Books on shelf">
            <a:extLst>
              <a:ext uri="{FF2B5EF4-FFF2-40B4-BE49-F238E27FC236}">
                <a16:creationId xmlns:a16="http://schemas.microsoft.com/office/drawing/2014/main" id="{3F5A9F4F-6C0E-4496-B9F4-F97F5502DF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86174" y="3031660"/>
            <a:ext cx="914400" cy="914400"/>
          </a:xfrm>
          <a:prstGeom prst="rect">
            <a:avLst/>
          </a:prstGeom>
        </p:spPr>
      </p:pic>
      <p:pic>
        <p:nvPicPr>
          <p:cNvPr id="5" name="Recorded Sound">
            <a:hlinkClick r:id="" action="ppaction://media"/>
            <a:extLst>
              <a:ext uri="{FF2B5EF4-FFF2-40B4-BE49-F238E27FC236}">
                <a16:creationId xmlns:a16="http://schemas.microsoft.com/office/drawing/2014/main" id="{6991ACB8-0988-4EE7-9154-197A1D195D41}"/>
              </a:ext>
            </a:extLst>
          </p:cNvPr>
          <p:cNvPicPr>
            <a:picLocks noChangeAspect="1"/>
          </p:cNvPicPr>
          <p:nvPr>
            <a:audioFile r:link="rId1"/>
            <p:extLst>
              <p:ext uri="{DAA4B4D4-6D71-4841-9C94-3DE7FCFB9230}">
                <p14:media xmlns:p14="http://schemas.microsoft.com/office/powerpoint/2010/main" r:embed="rId2">
                  <p14:trim st="6500" end="2678.4353"/>
                </p14:media>
              </p:ext>
            </p:extLst>
          </p:nvPr>
        </p:nvPicPr>
        <p:blipFill>
          <a:blip r:embed="rId15"/>
          <a:stretch>
            <a:fillRect/>
          </a:stretch>
        </p:blipFill>
        <p:spPr>
          <a:xfrm>
            <a:off x="168141" y="6356351"/>
            <a:ext cx="365760" cy="365760"/>
          </a:xfrm>
          <a:prstGeom prst="rect">
            <a:avLst/>
          </a:prstGeom>
        </p:spPr>
      </p:pic>
    </p:spTree>
    <p:extLst>
      <p:ext uri="{BB962C8B-B14F-4D97-AF65-F5344CB8AC3E}">
        <p14:creationId xmlns:p14="http://schemas.microsoft.com/office/powerpoint/2010/main" val="2109245564"/>
      </p:ext>
    </p:extLst>
  </p:cSld>
  <p:clrMapOvr>
    <a:masterClrMapping/>
  </p:clrMapOvr>
  <mc:AlternateContent xmlns:mc="http://schemas.openxmlformats.org/markup-compatibility/2006" xmlns:p14="http://schemas.microsoft.com/office/powerpoint/2010/main">
    <mc:Choice Requires="p14">
      <p:transition spd="med" p14:dur="700" advClick="0" advTm="32000">
        <p:fade/>
      </p:transition>
    </mc:Choice>
    <mc:Fallback xmlns="">
      <p:transition spd="med"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00" fill="hold"/>
                                        <p:tgtEl>
                                          <p:spTgt spid="5"/>
                                        </p:tgtEl>
                                      </p:cBhvr>
                                    </p:cmd>
                                  </p:childTnLst>
                                </p:cTn>
                              </p:par>
                              <p:par>
                                <p:cTn id="7" presetID="3" presetClass="emph" presetSubtype="2" fill="hold" nodeType="withEffect">
                                  <p:stCondLst>
                                    <p:cond delay="0"/>
                                  </p:stCondLst>
                                  <p:childTnLst>
                                    <p:animClr clrSpc="rgb" dir="cw">
                                      <p:cBhvr override="childStyle">
                                        <p:cTn id="8" dur="2000" fill="hold"/>
                                        <p:tgtEl>
                                          <p:spTgt spid="36">
                                            <p:txEl>
                                              <p:pRg st="0" end="0"/>
                                            </p:txEl>
                                          </p:spTgt>
                                        </p:tgtEl>
                                        <p:attrNameLst>
                                          <p:attrName>style.color</p:attrName>
                                        </p:attrNameLst>
                                      </p:cBhvr>
                                      <p:to>
                                        <a:srgbClr val="FFFF00"/>
                                      </p:to>
                                    </p:animClr>
                                  </p:childTnLst>
                                </p:cTn>
                              </p:par>
                              <p:par>
                                <p:cTn id="9" presetID="16" presetClass="emph" presetSubtype="0" fill="hold" nodeType="withEffect">
                                  <p:stCondLst>
                                    <p:cond delay="19500"/>
                                  </p:stCondLst>
                                  <p:iterate type="lt">
                                    <p:tmPct val="4000"/>
                                  </p:iterate>
                                  <p:childTnLst>
                                    <p:set>
                                      <p:cBhvr override="childStyle">
                                        <p:cTn id="10" dur="500" fill="hold"/>
                                        <p:tgtEl>
                                          <p:spTgt spid="62">
                                            <p:txEl>
                                              <p:pRg st="0" end="0"/>
                                            </p:txEl>
                                          </p:spTgt>
                                        </p:tgtEl>
                                        <p:attrNameLst>
                                          <p:attrName>style.color</p:attrName>
                                        </p:attrNameLst>
                                      </p:cBhvr>
                                      <p:to>
                                        <p:clrVal>
                                          <a:srgbClr val="FFFF00"/>
                                        </p:clrVal>
                                      </p:to>
                                    </p:set>
                                    <p:set>
                                      <p:cBhvr>
                                        <p:cTn id="11" dur="500" fill="hold"/>
                                        <p:tgtEl>
                                          <p:spTgt spid="62">
                                            <p:txEl>
                                              <p:pRg st="0" end="0"/>
                                            </p:txEl>
                                          </p:spTgt>
                                        </p:tgtEl>
                                        <p:attrNameLst>
                                          <p:attrName>fillcolor</p:attrName>
                                        </p:attrNameLst>
                                      </p:cBhvr>
                                      <p:to>
                                        <p:clrVal>
                                          <a:srgbClr val="FFFF00"/>
                                        </p:clrVal>
                                      </p:to>
                                    </p:set>
                                    <p:set>
                                      <p:cBhvr>
                                        <p:cTn id="12" dur="500" fill="hold"/>
                                        <p:tgtEl>
                                          <p:spTgt spid="62">
                                            <p:txEl>
                                              <p:pRg st="0" end="0"/>
                                            </p:txEl>
                                          </p:spTgt>
                                        </p:tgtEl>
                                        <p:attrNameLst>
                                          <p:attrName>fill.type</p:attrName>
                                        </p:attrNameLst>
                                      </p:cBhvr>
                                      <p:to>
                                        <p:strVal val="solid"/>
                                      </p:to>
                                    </p:set>
                                  </p:childTnLst>
                                </p:cTn>
                              </p:par>
                              <p:par>
                                <p:cTn id="13" presetID="21" presetClass="entr" presetSubtype="1" fill="hold" grpId="0" nodeType="withEffect">
                                  <p:stCondLst>
                                    <p:cond delay="800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2000"/>
                                        <p:tgtEl>
                                          <p:spTgt spid="28"/>
                                        </p:tgtEl>
                                      </p:cBhvr>
                                    </p:animEffect>
                                  </p:childTnLst>
                                </p:cTn>
                              </p:par>
                              <p:par>
                                <p:cTn id="16" presetID="21" presetClass="entr" presetSubtype="1" fill="hold" grpId="0" nodeType="withEffect">
                                  <p:stCondLst>
                                    <p:cond delay="2600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4"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72F369E-F687-4632-87AE-F62495417F5E}"/>
              </a:ext>
            </a:extLst>
          </p:cNvPr>
          <p:cNvSpPr/>
          <p:nvPr/>
        </p:nvSpPr>
        <p:spPr>
          <a:xfrm>
            <a:off x="4954974" y="362819"/>
            <a:ext cx="6897189" cy="6358657"/>
          </a:xfrm>
          <a:prstGeom prst="rect">
            <a:avLst/>
          </a:prstGeom>
          <a:solidFill>
            <a:schemeClr val="bg1"/>
          </a:solidFill>
          <a:ln>
            <a:solidFill>
              <a:srgbClr val="162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48A0B2A9-7712-44ED-A207-CD25EEDEF13D}"/>
              </a:ext>
            </a:extLst>
          </p:cNvPr>
          <p:cNvPicPr>
            <a:picLocks noChangeAspect="1"/>
          </p:cNvPicPr>
          <p:nvPr/>
        </p:nvPicPr>
        <p:blipFill>
          <a:blip r:embed="rId5"/>
          <a:stretch>
            <a:fillRect/>
          </a:stretch>
        </p:blipFill>
        <p:spPr>
          <a:xfrm>
            <a:off x="5394806" y="1060305"/>
            <a:ext cx="5486400" cy="5229225"/>
          </a:xfrm>
          <a:prstGeom prst="rect">
            <a:avLst/>
          </a:prstGeom>
        </p:spPr>
      </p:pic>
      <p:sp>
        <p:nvSpPr>
          <p:cNvPr id="62" name="Rectangle 61">
            <a:extLst>
              <a:ext uri="{FF2B5EF4-FFF2-40B4-BE49-F238E27FC236}">
                <a16:creationId xmlns:a16="http://schemas.microsoft.com/office/drawing/2014/main" id="{90E80942-F16F-401B-A0C4-B5EDC8AD0C28}"/>
              </a:ext>
            </a:extLst>
          </p:cNvPr>
          <p:cNvSpPr/>
          <p:nvPr/>
        </p:nvSpPr>
        <p:spPr>
          <a:xfrm>
            <a:off x="5342143" y="172265"/>
            <a:ext cx="6126480" cy="456094"/>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i="1" dirty="0">
                <a:solidFill>
                  <a:prstClr val="white"/>
                </a:solidFill>
                <a:latin typeface="Arial Nova Light" panose="020B0304020202020204" pitchFamily="34" charset="0"/>
                <a:cs typeface="Arial" panose="020B0604020202020204" pitchFamily="34" charset="0"/>
              </a:rPr>
              <a:t>https://www.rd.usda.gov/page/usda-linc-training-resource-library</a:t>
            </a:r>
            <a:endParaRPr kumimoji="0" lang="en-US" sz="1600" b="0" i="1"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BD428B1-9B0B-432E-895E-3E080CD19A62}"/>
              </a:ext>
            </a:extLst>
          </p:cNvPr>
          <p:cNvSpPr>
            <a:spLocks noGrp="1"/>
          </p:cNvSpPr>
          <p:nvPr>
            <p:ph type="sldNum" sz="quarter" idx="12"/>
          </p:nvPr>
        </p:nvSpPr>
        <p:spPr/>
        <p:txBody>
          <a:bodyPr/>
          <a:lstStyle/>
          <a:p>
            <a:fld id="{519D6624-0A8B-43E0-9CFD-9FB567962516}" type="slidenum">
              <a:rPr lang="en-US" smtClean="0"/>
              <a:t>12</a:t>
            </a:fld>
            <a:endParaRPr lang="en-US"/>
          </a:p>
        </p:txBody>
      </p:sp>
      <p:sp>
        <p:nvSpPr>
          <p:cNvPr id="22" name="Rectangle 21">
            <a:extLst>
              <a:ext uri="{FF2B5EF4-FFF2-40B4-BE49-F238E27FC236}">
                <a16:creationId xmlns:a16="http://schemas.microsoft.com/office/drawing/2014/main" id="{D80EA616-20F0-4E12-8AAE-2C115E63A03C}"/>
              </a:ext>
            </a:extLst>
          </p:cNvPr>
          <p:cNvSpPr/>
          <p:nvPr/>
        </p:nvSpPr>
        <p:spPr>
          <a:xfrm>
            <a:off x="0" y="0"/>
            <a:ext cx="4051034" cy="6858000"/>
          </a:xfrm>
          <a:prstGeom prst="rect">
            <a:avLst/>
          </a:prstGeom>
          <a:solidFill>
            <a:srgbClr val="16254C"/>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677A221-799F-49B0-8D31-79B9AC93E8ED}"/>
              </a:ext>
            </a:extLst>
          </p:cNvPr>
          <p:cNvSpPr/>
          <p:nvPr/>
        </p:nvSpPr>
        <p:spPr>
          <a:xfrm>
            <a:off x="885220" y="642629"/>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lowchart: Connector 24">
            <a:extLst>
              <a:ext uri="{FF2B5EF4-FFF2-40B4-BE49-F238E27FC236}">
                <a16:creationId xmlns:a16="http://schemas.microsoft.com/office/drawing/2014/main" id="{CDEBAA76-8E14-404E-873D-E7F80D93CF57}"/>
              </a:ext>
            </a:extLst>
          </p:cNvPr>
          <p:cNvSpPr/>
          <p:nvPr/>
        </p:nvSpPr>
        <p:spPr>
          <a:xfrm>
            <a:off x="3399346" y="621792"/>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5FEC29B1-8D93-4880-8FD6-365FEB19522D}"/>
              </a:ext>
            </a:extLst>
          </p:cNvPr>
          <p:cNvSpPr/>
          <p:nvPr/>
        </p:nvSpPr>
        <p:spPr>
          <a:xfrm>
            <a:off x="885220" y="2857614"/>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lowchart: Connector 26">
            <a:extLst>
              <a:ext uri="{FF2B5EF4-FFF2-40B4-BE49-F238E27FC236}">
                <a16:creationId xmlns:a16="http://schemas.microsoft.com/office/drawing/2014/main" id="{CAC2A735-C7FD-42C7-9D6F-2E1FB0853CDF}"/>
              </a:ext>
            </a:extLst>
          </p:cNvPr>
          <p:cNvSpPr/>
          <p:nvPr/>
        </p:nvSpPr>
        <p:spPr>
          <a:xfrm>
            <a:off x="3399346" y="2836777"/>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4B4FC187-F9D0-493F-BB9E-8CF241E69F72}"/>
              </a:ext>
            </a:extLst>
          </p:cNvPr>
          <p:cNvSpPr/>
          <p:nvPr/>
        </p:nvSpPr>
        <p:spPr>
          <a:xfrm>
            <a:off x="885220" y="5023993"/>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Flowchart: Connector 30">
            <a:extLst>
              <a:ext uri="{FF2B5EF4-FFF2-40B4-BE49-F238E27FC236}">
                <a16:creationId xmlns:a16="http://schemas.microsoft.com/office/drawing/2014/main" id="{0FC78CF6-8D6A-4AC0-93BF-1F5E62A30261}"/>
              </a:ext>
            </a:extLst>
          </p:cNvPr>
          <p:cNvSpPr/>
          <p:nvPr/>
        </p:nvSpPr>
        <p:spPr>
          <a:xfrm>
            <a:off x="3399346" y="5003156"/>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7A1EAF3C-6F25-47F9-B46A-DBF9B7F73B45}"/>
              </a:ext>
            </a:extLst>
          </p:cNvPr>
          <p:cNvSpPr txBox="1"/>
          <p:nvPr/>
        </p:nvSpPr>
        <p:spPr>
          <a:xfrm>
            <a:off x="925440" y="3168326"/>
            <a:ext cx="2396831" cy="707886"/>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Complete your training today!</a:t>
            </a:r>
          </a:p>
        </p:txBody>
      </p:sp>
      <p:sp>
        <p:nvSpPr>
          <p:cNvPr id="33" name="TextBox 32">
            <a:extLst>
              <a:ext uri="{FF2B5EF4-FFF2-40B4-BE49-F238E27FC236}">
                <a16:creationId xmlns:a16="http://schemas.microsoft.com/office/drawing/2014/main" id="{3589320A-2960-4E01-BB2A-DEE4EACAE2FD}"/>
              </a:ext>
            </a:extLst>
          </p:cNvPr>
          <p:cNvSpPr txBox="1"/>
          <p:nvPr/>
        </p:nvSpPr>
        <p:spPr>
          <a:xfrm>
            <a:off x="903939" y="5075714"/>
            <a:ext cx="2408353" cy="1138773"/>
          </a:xfrm>
          <a:prstGeom prst="rect">
            <a:avLst/>
          </a:prstGeom>
          <a:noFill/>
        </p:spPr>
        <p:txBody>
          <a:bodyPr wrap="square" rtlCol="0">
            <a:spAutoFit/>
          </a:bodyPr>
          <a:lstStyle/>
          <a:p>
            <a:pPr lvl="0">
              <a:defRPr/>
            </a:pPr>
            <a:r>
              <a:rPr lang="en-US" dirty="0">
                <a:solidFill>
                  <a:prstClr val="white"/>
                </a:solidFill>
                <a:latin typeface="Arial Nova Cond" panose="020B0506020202020204" pitchFamily="34" charset="0"/>
                <a:cs typeface="Arial" panose="020B0604020202020204" pitchFamily="34" charset="0"/>
              </a:rPr>
              <a:t>For assistance, contact:</a:t>
            </a:r>
          </a:p>
          <a:p>
            <a:pPr lvl="0">
              <a:defRPr/>
            </a:pPr>
            <a:endParaRPr lang="en-US" sz="1400" dirty="0">
              <a:solidFill>
                <a:prstClr val="white"/>
              </a:solidFill>
              <a:latin typeface="Arial Nova Cond" panose="020B0506020202020204" pitchFamily="34" charset="0"/>
              <a:cs typeface="Arial" panose="020B0604020202020204" pitchFamily="34" charset="0"/>
            </a:endParaRPr>
          </a:p>
          <a:p>
            <a:pPr lvl="0">
              <a:defRPr/>
            </a:pPr>
            <a:r>
              <a:rPr lang="en-US" u="sng" dirty="0">
                <a:solidFill>
                  <a:prstClr val="white"/>
                </a:solidFill>
                <a:latin typeface="Arial Nova Cond" panose="020B0506020202020204" pitchFamily="34" charset="0"/>
                <a:cs typeface="Arial" panose="020B0604020202020204" pitchFamily="34" charset="0"/>
              </a:rPr>
              <a:t>SFHGSystemIntegration@usda.gov  </a:t>
            </a:r>
          </a:p>
        </p:txBody>
      </p:sp>
      <p:sp>
        <p:nvSpPr>
          <p:cNvPr id="36" name="TextBox 35">
            <a:extLst>
              <a:ext uri="{FF2B5EF4-FFF2-40B4-BE49-F238E27FC236}">
                <a16:creationId xmlns:a16="http://schemas.microsoft.com/office/drawing/2014/main" id="{8F80065D-EEB3-4372-8AE7-82734FA7E199}"/>
              </a:ext>
            </a:extLst>
          </p:cNvPr>
          <p:cNvSpPr txBox="1"/>
          <p:nvPr/>
        </p:nvSpPr>
        <p:spPr>
          <a:xfrm>
            <a:off x="925440" y="907929"/>
            <a:ext cx="2459077" cy="707886"/>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Be prepared. Avoid closing delays. </a:t>
            </a:r>
          </a:p>
        </p:txBody>
      </p:sp>
      <p:pic>
        <p:nvPicPr>
          <p:cNvPr id="63" name="Graphic 62" descr="Open envelope">
            <a:extLst>
              <a:ext uri="{FF2B5EF4-FFF2-40B4-BE49-F238E27FC236}">
                <a16:creationId xmlns:a16="http://schemas.microsoft.com/office/drawing/2014/main" id="{0FF64349-C9B5-4BF2-9408-B85FCF82FF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90085" y="5186036"/>
            <a:ext cx="914400" cy="914400"/>
          </a:xfrm>
          <a:prstGeom prst="rect">
            <a:avLst/>
          </a:prstGeom>
        </p:spPr>
      </p:pic>
      <p:pic>
        <p:nvPicPr>
          <p:cNvPr id="5" name="Picture 4">
            <a:extLst>
              <a:ext uri="{FF2B5EF4-FFF2-40B4-BE49-F238E27FC236}">
                <a16:creationId xmlns:a16="http://schemas.microsoft.com/office/drawing/2014/main" id="{22196453-4E60-4F1C-A18D-4B9ACADAAFEA}"/>
              </a:ext>
            </a:extLst>
          </p:cNvPr>
          <p:cNvPicPr>
            <a:picLocks noChangeAspect="1"/>
          </p:cNvPicPr>
          <p:nvPr/>
        </p:nvPicPr>
        <p:blipFill rotWithShape="1">
          <a:blip r:embed="rId8"/>
          <a:srcRect t="18107" r="16315" b="20957"/>
          <a:stretch/>
        </p:blipFill>
        <p:spPr>
          <a:xfrm>
            <a:off x="5442638" y="659296"/>
            <a:ext cx="4049232" cy="261184"/>
          </a:xfrm>
          <a:prstGeom prst="rect">
            <a:avLst/>
          </a:prstGeom>
        </p:spPr>
      </p:pic>
      <p:sp>
        <p:nvSpPr>
          <p:cNvPr id="4" name="Rectangle 3">
            <a:extLst>
              <a:ext uri="{FF2B5EF4-FFF2-40B4-BE49-F238E27FC236}">
                <a16:creationId xmlns:a16="http://schemas.microsoft.com/office/drawing/2014/main" id="{02A164D2-90C5-4522-9C34-EA400AABA6C3}"/>
              </a:ext>
            </a:extLst>
          </p:cNvPr>
          <p:cNvSpPr/>
          <p:nvPr/>
        </p:nvSpPr>
        <p:spPr>
          <a:xfrm>
            <a:off x="5442638" y="669234"/>
            <a:ext cx="4131326" cy="262287"/>
          </a:xfrm>
          <a:prstGeom prst="rect">
            <a:avLst/>
          </a:prstGeom>
          <a:solidFill>
            <a:srgbClr val="FFFF00">
              <a:alpha val="20000"/>
            </a:srgbClr>
          </a:solidFill>
          <a:ln w="57150">
            <a:solidFill>
              <a:srgbClr val="8F2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8F2621"/>
                </a:solidFill>
              </a:ln>
            </a:endParaRPr>
          </a:p>
        </p:txBody>
      </p:sp>
      <p:sp>
        <p:nvSpPr>
          <p:cNvPr id="28" name="Rectangle 27">
            <a:extLst>
              <a:ext uri="{FF2B5EF4-FFF2-40B4-BE49-F238E27FC236}">
                <a16:creationId xmlns:a16="http://schemas.microsoft.com/office/drawing/2014/main" id="{D324EEC4-85CE-4AE6-BCBE-0A9627A4A28D}"/>
              </a:ext>
            </a:extLst>
          </p:cNvPr>
          <p:cNvSpPr/>
          <p:nvPr/>
        </p:nvSpPr>
        <p:spPr>
          <a:xfrm>
            <a:off x="5442637" y="1119158"/>
            <a:ext cx="5609675" cy="5376023"/>
          </a:xfrm>
          <a:prstGeom prst="rect">
            <a:avLst/>
          </a:prstGeom>
          <a:solidFill>
            <a:srgbClr val="FFFF00">
              <a:alpha val="20000"/>
            </a:srgbClr>
          </a:solidFill>
          <a:ln w="57150">
            <a:solidFill>
              <a:srgbClr val="8F2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8F2621"/>
                </a:solidFill>
              </a:ln>
            </a:endParaRPr>
          </a:p>
        </p:txBody>
      </p:sp>
      <p:pic>
        <p:nvPicPr>
          <p:cNvPr id="9" name="Graphic 8" descr="Teacher with solid fill">
            <a:extLst>
              <a:ext uri="{FF2B5EF4-FFF2-40B4-BE49-F238E27FC236}">
                <a16:creationId xmlns:a16="http://schemas.microsoft.com/office/drawing/2014/main" id="{3F5A9F4F-6C0E-4496-B9F4-F97F5502DF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86174" y="3031660"/>
            <a:ext cx="914400" cy="914400"/>
          </a:xfrm>
          <a:prstGeom prst="rect">
            <a:avLst/>
          </a:prstGeom>
        </p:spPr>
      </p:pic>
      <p:pic>
        <p:nvPicPr>
          <p:cNvPr id="10" name="Graphic 9" descr="Clock with solid fill">
            <a:extLst>
              <a:ext uri="{FF2B5EF4-FFF2-40B4-BE49-F238E27FC236}">
                <a16:creationId xmlns:a16="http://schemas.microsoft.com/office/drawing/2014/main" id="{0C2F6ED0-7D5C-43CD-8F04-99D33495A9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90778" y="800328"/>
            <a:ext cx="914400" cy="914400"/>
          </a:xfrm>
          <a:prstGeom prst="rect">
            <a:avLst/>
          </a:prstGeom>
        </p:spPr>
      </p:pic>
      <p:pic>
        <p:nvPicPr>
          <p:cNvPr id="12" name="Recorded Sound">
            <a:hlinkClick r:id="" action="ppaction://media"/>
            <a:extLst>
              <a:ext uri="{FF2B5EF4-FFF2-40B4-BE49-F238E27FC236}">
                <a16:creationId xmlns:a16="http://schemas.microsoft.com/office/drawing/2014/main" id="{FE2E9905-D39B-4D3D-91C0-36A226A2CDBF}"/>
              </a:ext>
            </a:extLst>
          </p:cNvPr>
          <p:cNvPicPr>
            <a:picLocks noChangeAspect="1"/>
          </p:cNvPicPr>
          <p:nvPr>
            <a:audioFile r:link="rId1"/>
            <p:extLst>
              <p:ext uri="{DAA4B4D4-6D71-4841-9C94-3DE7FCFB9230}">
                <p14:media xmlns:p14="http://schemas.microsoft.com/office/powerpoint/2010/main" r:embed="rId2">
                  <p14:trim st="5700" end="2208.7301"/>
                </p14:media>
              </p:ext>
            </p:extLst>
          </p:nvPr>
        </p:nvPicPr>
        <p:blipFill>
          <a:blip r:embed="rId13"/>
          <a:stretch>
            <a:fillRect/>
          </a:stretch>
        </p:blipFill>
        <p:spPr>
          <a:xfrm>
            <a:off x="156957" y="6356351"/>
            <a:ext cx="365760" cy="365760"/>
          </a:xfrm>
          <a:prstGeom prst="rect">
            <a:avLst/>
          </a:prstGeom>
        </p:spPr>
      </p:pic>
    </p:spTree>
    <p:extLst>
      <p:ext uri="{BB962C8B-B14F-4D97-AF65-F5344CB8AC3E}">
        <p14:creationId xmlns:p14="http://schemas.microsoft.com/office/powerpoint/2010/main" val="381791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250">
        <p159:morph option="byObject"/>
      </p:transition>
    </mc:Choice>
    <mc:Fallback xmlns="">
      <p:transition spd="slow" advClick="0" advTm="40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12"/>
                                        </p:tgtEl>
                                      </p:cBhvr>
                                    </p:cmd>
                                  </p:childTnLst>
                                </p:cTn>
                              </p:par>
                              <p:par>
                                <p:cTn id="7" presetID="22" presetClass="entr" presetSubtype="1" fill="hold" grpId="0" nodeType="withEffect">
                                  <p:stCondLst>
                                    <p:cond delay="500"/>
                                  </p:stCondLst>
                                  <p:childTnLst>
                                    <p:set>
                                      <p:cBhvr>
                                        <p:cTn id="8" dur="1" fill="hold">
                                          <p:stCondLst>
                                            <p:cond delay="0"/>
                                          </p:stCondLst>
                                        </p:cTn>
                                        <p:tgtEl>
                                          <p:spTgt spid="28"/>
                                        </p:tgtEl>
                                        <p:attrNameLst>
                                          <p:attrName>style.visibility</p:attrName>
                                        </p:attrNameLst>
                                      </p:cBhvr>
                                      <p:to>
                                        <p:strVal val="visible"/>
                                      </p:to>
                                    </p:set>
                                    <p:animEffect transition="in" filter="wipe(up)">
                                      <p:cBhvr>
                                        <p:cTn id="9" dur="2000"/>
                                        <p:tgtEl>
                                          <p:spTgt spid="28"/>
                                        </p:tgtEl>
                                      </p:cBhvr>
                                    </p:animEffect>
                                  </p:childTnLst>
                                </p:cTn>
                              </p:par>
                              <p:par>
                                <p:cTn id="10" presetID="16" presetClass="emph" presetSubtype="0" fill="hold" nodeType="withEffect">
                                  <p:stCondLst>
                                    <p:cond delay="2250"/>
                                  </p:stCondLst>
                                  <p:iterate type="lt">
                                    <p:tmPct val="4000"/>
                                  </p:iterate>
                                  <p:childTnLst>
                                    <p:set>
                                      <p:cBhvr override="childStyle">
                                        <p:cTn id="11" dur="500" fill="hold"/>
                                        <p:tgtEl>
                                          <p:spTgt spid="62">
                                            <p:txEl>
                                              <p:pRg st="0" end="0"/>
                                            </p:txEl>
                                          </p:spTgt>
                                        </p:tgtEl>
                                        <p:attrNameLst>
                                          <p:attrName>style.color</p:attrName>
                                        </p:attrNameLst>
                                      </p:cBhvr>
                                      <p:to>
                                        <p:clrVal>
                                          <a:srgbClr val="FFFF00"/>
                                        </p:clrVal>
                                      </p:to>
                                    </p:set>
                                    <p:set>
                                      <p:cBhvr>
                                        <p:cTn id="12" dur="500" fill="hold"/>
                                        <p:tgtEl>
                                          <p:spTgt spid="62">
                                            <p:txEl>
                                              <p:pRg st="0" end="0"/>
                                            </p:txEl>
                                          </p:spTgt>
                                        </p:tgtEl>
                                        <p:attrNameLst>
                                          <p:attrName>fillcolor</p:attrName>
                                        </p:attrNameLst>
                                      </p:cBhvr>
                                      <p:to>
                                        <p:clrVal>
                                          <a:srgbClr val="FFFF00"/>
                                        </p:clrVal>
                                      </p:to>
                                    </p:set>
                                    <p:set>
                                      <p:cBhvr>
                                        <p:cTn id="13" dur="500" fill="hold"/>
                                        <p:tgtEl>
                                          <p:spTgt spid="62">
                                            <p:txEl>
                                              <p:pRg st="0" end="0"/>
                                            </p:txEl>
                                          </p:spTgt>
                                        </p:tgtEl>
                                        <p:attrNameLst>
                                          <p:attrName>fill.type</p:attrName>
                                        </p:attrNameLst>
                                      </p:cBhvr>
                                      <p:to>
                                        <p:strVal val="solid"/>
                                      </p:to>
                                    </p:set>
                                  </p:childTnLst>
                                </p:cTn>
                              </p:par>
                              <p:par>
                                <p:cTn id="14" presetID="21" presetClass="entr" presetSubtype="1" fill="hold" grpId="0" nodeType="withEffect">
                                  <p:stCondLst>
                                    <p:cond delay="60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4"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72F369E-F687-4632-87AE-F62495417F5E}"/>
              </a:ext>
            </a:extLst>
          </p:cNvPr>
          <p:cNvSpPr/>
          <p:nvPr/>
        </p:nvSpPr>
        <p:spPr>
          <a:xfrm>
            <a:off x="4954974" y="362819"/>
            <a:ext cx="6897189" cy="6358657"/>
          </a:xfrm>
          <a:prstGeom prst="rect">
            <a:avLst/>
          </a:prstGeom>
          <a:solidFill>
            <a:schemeClr val="bg1"/>
          </a:solidFill>
          <a:ln>
            <a:solidFill>
              <a:srgbClr val="162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90E80942-F16F-401B-A0C4-B5EDC8AD0C28}"/>
              </a:ext>
            </a:extLst>
          </p:cNvPr>
          <p:cNvSpPr/>
          <p:nvPr/>
        </p:nvSpPr>
        <p:spPr>
          <a:xfrm>
            <a:off x="5342143" y="172265"/>
            <a:ext cx="6126480" cy="456094"/>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i="1" dirty="0">
                <a:solidFill>
                  <a:prstClr val="white"/>
                </a:solidFill>
                <a:latin typeface="Arial Nova Light" panose="020B0304020202020204" pitchFamily="34" charset="0"/>
                <a:cs typeface="Arial" panose="020B0604020202020204" pitchFamily="34" charset="0"/>
              </a:rPr>
              <a:t>https://www.rd.usda.gov/page/usda-linc-training-resource-library</a:t>
            </a:r>
            <a:endParaRPr kumimoji="0" lang="en-US" sz="1600" b="0" i="1"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6BD428B1-9B0B-432E-895E-3E080CD19A62}"/>
              </a:ext>
            </a:extLst>
          </p:cNvPr>
          <p:cNvSpPr>
            <a:spLocks noGrp="1"/>
          </p:cNvSpPr>
          <p:nvPr>
            <p:ph type="sldNum" sz="quarter" idx="12"/>
          </p:nvPr>
        </p:nvSpPr>
        <p:spPr/>
        <p:txBody>
          <a:bodyPr/>
          <a:lstStyle/>
          <a:p>
            <a:fld id="{519D6624-0A8B-43E0-9CFD-9FB567962516}" type="slidenum">
              <a:rPr lang="en-US" smtClean="0"/>
              <a:t>13</a:t>
            </a:fld>
            <a:endParaRPr lang="en-US"/>
          </a:p>
        </p:txBody>
      </p:sp>
      <p:sp>
        <p:nvSpPr>
          <p:cNvPr id="22" name="Rectangle 21">
            <a:extLst>
              <a:ext uri="{FF2B5EF4-FFF2-40B4-BE49-F238E27FC236}">
                <a16:creationId xmlns:a16="http://schemas.microsoft.com/office/drawing/2014/main" id="{D80EA616-20F0-4E12-8AAE-2C115E63A03C}"/>
              </a:ext>
            </a:extLst>
          </p:cNvPr>
          <p:cNvSpPr/>
          <p:nvPr/>
        </p:nvSpPr>
        <p:spPr>
          <a:xfrm>
            <a:off x="0" y="0"/>
            <a:ext cx="4051034" cy="6858000"/>
          </a:xfrm>
          <a:prstGeom prst="rect">
            <a:avLst/>
          </a:prstGeom>
          <a:solidFill>
            <a:srgbClr val="16254C"/>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677A221-799F-49B0-8D31-79B9AC93E8ED}"/>
              </a:ext>
            </a:extLst>
          </p:cNvPr>
          <p:cNvSpPr/>
          <p:nvPr/>
        </p:nvSpPr>
        <p:spPr>
          <a:xfrm>
            <a:off x="885220" y="642629"/>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lowchart: Connector 24">
            <a:extLst>
              <a:ext uri="{FF2B5EF4-FFF2-40B4-BE49-F238E27FC236}">
                <a16:creationId xmlns:a16="http://schemas.microsoft.com/office/drawing/2014/main" id="{CDEBAA76-8E14-404E-873D-E7F80D93CF57}"/>
              </a:ext>
            </a:extLst>
          </p:cNvPr>
          <p:cNvSpPr/>
          <p:nvPr/>
        </p:nvSpPr>
        <p:spPr>
          <a:xfrm>
            <a:off x="3399346" y="621792"/>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5FEC29B1-8D93-4880-8FD6-365FEB19522D}"/>
              </a:ext>
            </a:extLst>
          </p:cNvPr>
          <p:cNvSpPr/>
          <p:nvPr/>
        </p:nvSpPr>
        <p:spPr>
          <a:xfrm>
            <a:off x="885220" y="2857614"/>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lowchart: Connector 26">
            <a:extLst>
              <a:ext uri="{FF2B5EF4-FFF2-40B4-BE49-F238E27FC236}">
                <a16:creationId xmlns:a16="http://schemas.microsoft.com/office/drawing/2014/main" id="{CAC2A735-C7FD-42C7-9D6F-2E1FB0853CDF}"/>
              </a:ext>
            </a:extLst>
          </p:cNvPr>
          <p:cNvSpPr/>
          <p:nvPr/>
        </p:nvSpPr>
        <p:spPr>
          <a:xfrm>
            <a:off x="3399346" y="2836777"/>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4B4FC187-F9D0-493F-BB9E-8CF241E69F72}"/>
              </a:ext>
            </a:extLst>
          </p:cNvPr>
          <p:cNvSpPr/>
          <p:nvPr/>
        </p:nvSpPr>
        <p:spPr>
          <a:xfrm>
            <a:off x="885220" y="5023993"/>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Flowchart: Connector 30">
            <a:extLst>
              <a:ext uri="{FF2B5EF4-FFF2-40B4-BE49-F238E27FC236}">
                <a16:creationId xmlns:a16="http://schemas.microsoft.com/office/drawing/2014/main" id="{0FC78CF6-8D6A-4AC0-93BF-1F5E62A30261}"/>
              </a:ext>
            </a:extLst>
          </p:cNvPr>
          <p:cNvSpPr/>
          <p:nvPr/>
        </p:nvSpPr>
        <p:spPr>
          <a:xfrm>
            <a:off x="3399346" y="5003156"/>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7A1EAF3C-6F25-47F9-B46A-DBF9B7F73B45}"/>
              </a:ext>
            </a:extLst>
          </p:cNvPr>
          <p:cNvSpPr txBox="1"/>
          <p:nvPr/>
        </p:nvSpPr>
        <p:spPr>
          <a:xfrm>
            <a:off x="887126" y="3149567"/>
            <a:ext cx="2607589" cy="707886"/>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The USDA URLA FAQs is your go-to guide!</a:t>
            </a:r>
          </a:p>
        </p:txBody>
      </p:sp>
      <p:sp>
        <p:nvSpPr>
          <p:cNvPr id="33" name="TextBox 32">
            <a:extLst>
              <a:ext uri="{FF2B5EF4-FFF2-40B4-BE49-F238E27FC236}">
                <a16:creationId xmlns:a16="http://schemas.microsoft.com/office/drawing/2014/main" id="{3589320A-2960-4E01-BB2A-DEE4EACAE2FD}"/>
              </a:ext>
            </a:extLst>
          </p:cNvPr>
          <p:cNvSpPr txBox="1"/>
          <p:nvPr/>
        </p:nvSpPr>
        <p:spPr>
          <a:xfrm>
            <a:off x="903939" y="5106388"/>
            <a:ext cx="2846424" cy="1077218"/>
          </a:xfrm>
          <a:prstGeom prst="rect">
            <a:avLst/>
          </a:prstGeom>
          <a:noFill/>
        </p:spPr>
        <p:txBody>
          <a:bodyPr wrap="square" rtlCol="0">
            <a:spAutoFit/>
          </a:bodyPr>
          <a:lstStyle/>
          <a:p>
            <a:pPr lvl="0">
              <a:defRPr/>
            </a:pPr>
            <a:r>
              <a:rPr lang="en-US" dirty="0">
                <a:solidFill>
                  <a:prstClr val="white"/>
                </a:solidFill>
                <a:latin typeface="Arial Nova Cond" panose="020B0506020202020204" pitchFamily="34" charset="0"/>
                <a:cs typeface="Arial" panose="020B0604020202020204" pitchFamily="34" charset="0"/>
              </a:rPr>
              <a:t>Can’t find the answer? Contact us at:</a:t>
            </a:r>
          </a:p>
          <a:p>
            <a:pPr lvl="0">
              <a:defRPr/>
            </a:pPr>
            <a:endParaRPr lang="en-US" sz="1400" dirty="0">
              <a:solidFill>
                <a:prstClr val="white"/>
              </a:solidFill>
              <a:latin typeface="Arial Nova Cond" panose="020B0506020202020204" pitchFamily="34" charset="0"/>
              <a:cs typeface="Arial" panose="020B0604020202020204" pitchFamily="34" charset="0"/>
            </a:endParaRPr>
          </a:p>
          <a:p>
            <a:pPr lvl="0">
              <a:defRPr/>
            </a:pPr>
            <a:r>
              <a:rPr lang="en-US" sz="1400" u="sng" dirty="0">
                <a:solidFill>
                  <a:prstClr val="white"/>
                </a:solidFill>
                <a:latin typeface="Arial Nova Cond" panose="020B0506020202020204" pitchFamily="34" charset="0"/>
                <a:cs typeface="Arial" panose="020B0604020202020204" pitchFamily="34" charset="0"/>
              </a:rPr>
              <a:t>SFHGSystemIntegration@usda.gov  </a:t>
            </a:r>
          </a:p>
        </p:txBody>
      </p:sp>
      <p:sp>
        <p:nvSpPr>
          <p:cNvPr id="36" name="TextBox 35">
            <a:extLst>
              <a:ext uri="{FF2B5EF4-FFF2-40B4-BE49-F238E27FC236}">
                <a16:creationId xmlns:a16="http://schemas.microsoft.com/office/drawing/2014/main" id="{8F80065D-EEB3-4372-8AE7-82734FA7E199}"/>
              </a:ext>
            </a:extLst>
          </p:cNvPr>
          <p:cNvSpPr txBox="1"/>
          <p:nvPr/>
        </p:nvSpPr>
        <p:spPr>
          <a:xfrm>
            <a:off x="903939" y="784671"/>
            <a:ext cx="2607589" cy="1015663"/>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Still have questions about New GUS or URLA?</a:t>
            </a:r>
          </a:p>
        </p:txBody>
      </p:sp>
      <p:pic>
        <p:nvPicPr>
          <p:cNvPr id="8" name="Graphic 7" descr="Checklist">
            <a:extLst>
              <a:ext uri="{FF2B5EF4-FFF2-40B4-BE49-F238E27FC236}">
                <a16:creationId xmlns:a16="http://schemas.microsoft.com/office/drawing/2014/main" id="{646426E3-F49A-47BB-939D-4EF03795A7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6182" y="3027895"/>
            <a:ext cx="914400" cy="914400"/>
          </a:xfrm>
          <a:prstGeom prst="rect">
            <a:avLst/>
          </a:prstGeom>
        </p:spPr>
      </p:pic>
      <p:pic>
        <p:nvPicPr>
          <p:cNvPr id="2" name="Picture 1">
            <a:extLst>
              <a:ext uri="{FF2B5EF4-FFF2-40B4-BE49-F238E27FC236}">
                <a16:creationId xmlns:a16="http://schemas.microsoft.com/office/drawing/2014/main" id="{EB839372-40B3-457B-A83F-5A8456892AD3}"/>
              </a:ext>
            </a:extLst>
          </p:cNvPr>
          <p:cNvPicPr>
            <a:picLocks noChangeAspect="1"/>
          </p:cNvPicPr>
          <p:nvPr/>
        </p:nvPicPr>
        <p:blipFill rotWithShape="1">
          <a:blip r:embed="rId7"/>
          <a:srcRect b="92011"/>
          <a:stretch/>
        </p:blipFill>
        <p:spPr>
          <a:xfrm>
            <a:off x="5266444" y="576272"/>
            <a:ext cx="6315956" cy="485545"/>
          </a:xfrm>
          <a:prstGeom prst="rect">
            <a:avLst/>
          </a:prstGeom>
        </p:spPr>
      </p:pic>
      <p:pic>
        <p:nvPicPr>
          <p:cNvPr id="63" name="Graphic 62" descr="Open envelope">
            <a:extLst>
              <a:ext uri="{FF2B5EF4-FFF2-40B4-BE49-F238E27FC236}">
                <a16:creationId xmlns:a16="http://schemas.microsoft.com/office/drawing/2014/main" id="{0FF64349-C9B5-4BF2-9408-B85FCF82FF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0085" y="5186036"/>
            <a:ext cx="914400" cy="914400"/>
          </a:xfrm>
          <a:prstGeom prst="rect">
            <a:avLst/>
          </a:prstGeom>
        </p:spPr>
      </p:pic>
      <p:pic>
        <p:nvPicPr>
          <p:cNvPr id="23" name="Picture 22">
            <a:extLst>
              <a:ext uri="{FF2B5EF4-FFF2-40B4-BE49-F238E27FC236}">
                <a16:creationId xmlns:a16="http://schemas.microsoft.com/office/drawing/2014/main" id="{33A56DFA-CEC7-4BEF-8C22-250DA69CF698}"/>
              </a:ext>
            </a:extLst>
          </p:cNvPr>
          <p:cNvPicPr>
            <a:picLocks noChangeAspect="1"/>
          </p:cNvPicPr>
          <p:nvPr/>
        </p:nvPicPr>
        <p:blipFill>
          <a:blip r:embed="rId10"/>
          <a:stretch>
            <a:fillRect/>
          </a:stretch>
        </p:blipFill>
        <p:spPr>
          <a:xfrm>
            <a:off x="5342143" y="1131858"/>
            <a:ext cx="6315956" cy="5363323"/>
          </a:xfrm>
          <a:prstGeom prst="rect">
            <a:avLst/>
          </a:prstGeom>
        </p:spPr>
      </p:pic>
      <p:sp>
        <p:nvSpPr>
          <p:cNvPr id="29" name="Rectangle 28">
            <a:extLst>
              <a:ext uri="{FF2B5EF4-FFF2-40B4-BE49-F238E27FC236}">
                <a16:creationId xmlns:a16="http://schemas.microsoft.com/office/drawing/2014/main" id="{35EFD286-E838-4694-B2C0-C93C35251860}"/>
              </a:ext>
            </a:extLst>
          </p:cNvPr>
          <p:cNvSpPr/>
          <p:nvPr/>
        </p:nvSpPr>
        <p:spPr>
          <a:xfrm>
            <a:off x="5431619" y="2347858"/>
            <a:ext cx="3679635" cy="282788"/>
          </a:xfrm>
          <a:prstGeom prst="rect">
            <a:avLst/>
          </a:prstGeom>
          <a:solidFill>
            <a:srgbClr val="FFFF00">
              <a:alpha val="20000"/>
            </a:srgbClr>
          </a:solidFill>
          <a:ln w="57150">
            <a:solidFill>
              <a:srgbClr val="8F2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8F2621"/>
                </a:solidFill>
              </a:ln>
            </a:endParaRPr>
          </a:p>
        </p:txBody>
      </p:sp>
      <p:pic>
        <p:nvPicPr>
          <p:cNvPr id="9" name="Recorded Sound">
            <a:hlinkClick r:id="" action="ppaction://media"/>
            <a:extLst>
              <a:ext uri="{FF2B5EF4-FFF2-40B4-BE49-F238E27FC236}">
                <a16:creationId xmlns:a16="http://schemas.microsoft.com/office/drawing/2014/main" id="{01CDFB84-2A49-4F6A-820A-62EF7402881B}"/>
              </a:ext>
            </a:extLst>
          </p:cNvPr>
          <p:cNvPicPr>
            <a:picLocks noChangeAspect="1"/>
          </p:cNvPicPr>
          <p:nvPr>
            <a:audioFile r:link="rId1"/>
            <p:extLst>
              <p:ext uri="{DAA4B4D4-6D71-4841-9C94-3DE7FCFB9230}">
                <p14:media xmlns:p14="http://schemas.microsoft.com/office/powerpoint/2010/main" r:embed="rId2">
                  <p14:trim st="4000" end="552.2222"/>
                </p14:media>
              </p:ext>
            </p:extLst>
          </p:nvPr>
        </p:nvPicPr>
        <p:blipFill>
          <a:blip r:embed="rId11"/>
          <a:stretch>
            <a:fillRect/>
          </a:stretch>
        </p:blipFill>
        <p:spPr>
          <a:xfrm>
            <a:off x="274320" y="6400800"/>
            <a:ext cx="365760" cy="365760"/>
          </a:xfrm>
          <a:prstGeom prst="rect">
            <a:avLst/>
          </a:prstGeom>
        </p:spPr>
      </p:pic>
      <p:pic>
        <p:nvPicPr>
          <p:cNvPr id="11" name="Graphic 10" descr="Questions">
            <a:extLst>
              <a:ext uri="{FF2B5EF4-FFF2-40B4-BE49-F238E27FC236}">
                <a16:creationId xmlns:a16="http://schemas.microsoft.com/office/drawing/2014/main" id="{88F856E0-BAD8-4661-A64F-30041AC38B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65859" y="835302"/>
            <a:ext cx="914400" cy="914400"/>
          </a:xfrm>
          <a:prstGeom prst="rect">
            <a:avLst/>
          </a:prstGeom>
        </p:spPr>
      </p:pic>
    </p:spTree>
    <p:extLst>
      <p:ext uri="{BB962C8B-B14F-4D97-AF65-F5344CB8AC3E}">
        <p14:creationId xmlns:p14="http://schemas.microsoft.com/office/powerpoint/2010/main" val="4209087262"/>
      </p:ext>
    </p:extLst>
  </p:cSld>
  <p:clrMapOvr>
    <a:masterClrMapping/>
  </p:clrMapOvr>
  <mc:AlternateContent xmlns:mc="http://schemas.openxmlformats.org/markup-compatibility/2006" xmlns:p14="http://schemas.microsoft.com/office/powerpoint/2010/main">
    <mc:Choice Requires="p14">
      <p:transition spd="med" p14:dur="700" advClick="0" advTm="19250">
        <p:fade/>
      </p:transition>
    </mc:Choice>
    <mc:Fallback xmlns="">
      <p:transition spd="med" advClick="0" advTm="19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0" fill="hold"/>
                                        <p:tgtEl>
                                          <p:spTgt spid="9"/>
                                        </p:tgtEl>
                                      </p:cBhvr>
                                    </p:cmd>
                                  </p:childTnLst>
                                </p:cTn>
                              </p:par>
                              <p:par>
                                <p:cTn id="7" presetID="3" presetClass="emph" presetSubtype="2" fill="hold" nodeType="withEffect">
                                  <p:stCondLst>
                                    <p:cond delay="0"/>
                                  </p:stCondLst>
                                  <p:childTnLst>
                                    <p:animClr clrSpc="rgb" dir="cw">
                                      <p:cBhvr override="childStyle">
                                        <p:cTn id="8" dur="2000" fill="hold"/>
                                        <p:tgtEl>
                                          <p:spTgt spid="36">
                                            <p:txEl>
                                              <p:pRg st="0" end="0"/>
                                            </p:txEl>
                                          </p:spTgt>
                                        </p:tgtEl>
                                        <p:attrNameLst>
                                          <p:attrName>style.color</p:attrName>
                                        </p:attrNameLst>
                                      </p:cBhvr>
                                      <p:to>
                                        <a:srgbClr val="FFFF00"/>
                                      </p:to>
                                    </p:animClr>
                                  </p:childTnLst>
                                </p:cTn>
                              </p:par>
                              <p:par>
                                <p:cTn id="9" presetID="21" presetClass="entr" presetSubtype="1" fill="hold" grpId="0" nodeType="withEffect">
                                  <p:stCondLst>
                                    <p:cond delay="6000"/>
                                  </p:stCondLst>
                                  <p:childTnLst>
                                    <p:set>
                                      <p:cBhvr>
                                        <p:cTn id="10" dur="1" fill="hold">
                                          <p:stCondLst>
                                            <p:cond delay="0"/>
                                          </p:stCondLst>
                                        </p:cTn>
                                        <p:tgtEl>
                                          <p:spTgt spid="29"/>
                                        </p:tgtEl>
                                        <p:attrNameLst>
                                          <p:attrName>style.visibility</p:attrName>
                                        </p:attrNameLst>
                                      </p:cBhvr>
                                      <p:to>
                                        <p:strVal val="visible"/>
                                      </p:to>
                                    </p:set>
                                    <p:animEffect transition="in" filter="wheel(1)">
                                      <p:cBhvr>
                                        <p:cTn id="11" dur="2000"/>
                                        <p:tgtEl>
                                          <p:spTgt spid="29"/>
                                        </p:tgtEl>
                                      </p:cBhvr>
                                    </p:animEffect>
                                  </p:childTnLst>
                                </p:cTn>
                              </p:par>
                              <p:par>
                                <p:cTn id="12" presetID="3" presetClass="emph" presetSubtype="2" fill="hold" nodeType="withEffect">
                                  <p:stCondLst>
                                    <p:cond delay="17500"/>
                                  </p:stCondLst>
                                  <p:childTnLst>
                                    <p:animClr clrSpc="rgb" dir="cw">
                                      <p:cBhvr override="childStyle">
                                        <p:cTn id="13" dur="2000" fill="hold"/>
                                        <p:tgtEl>
                                          <p:spTgt spid="33">
                                            <p:txEl>
                                              <p:pRg st="0" end="0"/>
                                            </p:txEl>
                                          </p:spTgt>
                                        </p:tgtEl>
                                        <p:attrNameLst>
                                          <p:attrName>style.color</p:attrName>
                                        </p:attrNameLst>
                                      </p:cBhvr>
                                      <p:to>
                                        <a:srgbClr val="FFFF00"/>
                                      </p:to>
                                    </p:animClr>
                                  </p:childTnLst>
                                </p:cTn>
                              </p:par>
                              <p:par>
                                <p:cTn id="14" presetID="3" presetClass="emph" presetSubtype="2" fill="hold" nodeType="withEffect">
                                  <p:stCondLst>
                                    <p:cond delay="17500"/>
                                  </p:stCondLst>
                                  <p:childTnLst>
                                    <p:animClr clrSpc="rgb" dir="cw">
                                      <p:cBhvr override="childStyle">
                                        <p:cTn id="15" dur="2000" fill="hold"/>
                                        <p:tgtEl>
                                          <p:spTgt spid="33">
                                            <p:txEl>
                                              <p:pRg st="2" end="2"/>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9"/>
                </p:tgtEl>
              </p:cMediaNode>
            </p:audio>
          </p:childTnLst>
        </p:cTn>
      </p:par>
    </p:tnLst>
    <p:bldLst>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1625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9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5F145D26-6997-4BA8-8C79-9A5553FEF8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7" name="Title 2">
            <a:extLst>
              <a:ext uri="{FF2B5EF4-FFF2-40B4-BE49-F238E27FC236}">
                <a16:creationId xmlns:a16="http://schemas.microsoft.com/office/drawing/2014/main" id="{660D91DC-82DB-4854-BDF6-B9A1C7D6989A}"/>
              </a:ext>
            </a:extLst>
          </p:cNvPr>
          <p:cNvSpPr>
            <a:spLocks noGrp="1"/>
          </p:cNvSpPr>
          <p:nvPr>
            <p:ph type="title"/>
          </p:nvPr>
        </p:nvSpPr>
        <p:spPr>
          <a:xfrm>
            <a:off x="804705" y="2733152"/>
            <a:ext cx="8601390" cy="3088126"/>
          </a:xfrm>
        </p:spPr>
        <p:txBody>
          <a:bodyPr>
            <a:normAutofit/>
          </a:bodyPr>
          <a:lstStyle/>
          <a:p>
            <a:pPr>
              <a:lnSpc>
                <a:spcPct val="150000"/>
              </a:lnSpc>
              <a:spcBef>
                <a:spcPts val="600"/>
              </a:spcBef>
              <a:spcAft>
                <a:spcPts val="1800"/>
              </a:spcAft>
            </a:pPr>
            <a:r>
              <a:rPr lang="en-US" sz="3600" dirty="0">
                <a:solidFill>
                  <a:schemeClr val="bg1"/>
                </a:solidFill>
                <a:latin typeface="Arial Nova" panose="020B0504020202020204" pitchFamily="34" charset="0"/>
                <a:cs typeface="Arial" panose="020B0604020202020204" pitchFamily="34" charset="0"/>
              </a:rPr>
              <a:t>Lender Toolkit</a:t>
            </a:r>
            <a:endParaRPr lang="en-US" sz="1700" i="1" dirty="0">
              <a:solidFill>
                <a:schemeClr val="bg1"/>
              </a:solidFill>
              <a:latin typeface="Arial Nova" panose="020B05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860894A5-6BDF-463C-92EE-0287188396FF}"/>
              </a:ext>
            </a:extLst>
          </p:cNvPr>
          <p:cNvPicPr>
            <a:picLocks noChangeAspect="1"/>
          </p:cNvPicPr>
          <p:nvPr>
            <a:audioFile r:link="rId1"/>
            <p:extLst>
              <p:ext uri="{DAA4B4D4-6D71-4841-9C94-3DE7FCFB9230}">
                <p14:media xmlns:p14="http://schemas.microsoft.com/office/powerpoint/2010/main" r:embed="rId2">
                  <p14:trim st="3600" end="942.8570999999999"/>
                </p14:media>
              </p:ext>
            </p:extLst>
          </p:nvPr>
        </p:nvPicPr>
        <p:blipFill>
          <a:blip r:embed="rId6"/>
          <a:stretch>
            <a:fillRect/>
          </a:stretch>
        </p:blipFill>
        <p:spPr>
          <a:xfrm>
            <a:off x="274320" y="6400800"/>
            <a:ext cx="365760" cy="365760"/>
          </a:xfrm>
          <a:prstGeom prst="rect">
            <a:avLst/>
          </a:prstGeom>
        </p:spPr>
      </p:pic>
    </p:spTree>
    <p:extLst>
      <p:ext uri="{BB962C8B-B14F-4D97-AF65-F5344CB8AC3E}">
        <p14:creationId xmlns:p14="http://schemas.microsoft.com/office/powerpoint/2010/main" val="62838449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descr="background block">
            <a:extLst>
              <a:ext uri="{FF2B5EF4-FFF2-40B4-BE49-F238E27FC236}">
                <a16:creationId xmlns:a16="http://schemas.microsoft.com/office/drawing/2014/main" id="{1EA1397E-721D-4DF2-B5F6-D410F17FB54D}"/>
              </a:ext>
            </a:extLst>
          </p:cNvPr>
          <p:cNvSpPr/>
          <p:nvPr/>
        </p:nvSpPr>
        <p:spPr>
          <a:xfrm>
            <a:off x="0" y="0"/>
            <a:ext cx="4051034" cy="6858000"/>
          </a:xfrm>
          <a:prstGeom prst="rect">
            <a:avLst/>
          </a:prstGeom>
          <a:solidFill>
            <a:srgbClr val="16254C"/>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1C0285AF-3D70-4C82-9826-A48540F51414}"/>
              </a:ext>
            </a:extLst>
          </p:cNvPr>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C5F7F-64CF-4A3C-A272-8998D85FA37B}" type="slidenum">
              <a:rPr kumimoji="0" lang="en-US" sz="1200" b="0" i="0" u="none" strike="noStrike" kern="1200" cap="none" spc="0" normalizeH="0" baseline="0" noProof="0" smtClean="0">
                <a:ln>
                  <a:noFill/>
                </a:ln>
                <a:solidFill>
                  <a:srgbClr val="16254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16254C">
                  <a:tint val="75000"/>
                </a:srgbClr>
              </a:solidFill>
              <a:effectLst/>
              <a:uLnTx/>
              <a:uFillTx/>
              <a:latin typeface="Arial" panose="020B0604020202020204"/>
              <a:ea typeface="+mn-ea"/>
              <a:cs typeface="+mn-cs"/>
            </a:endParaRPr>
          </a:p>
        </p:txBody>
      </p:sp>
      <p:pic>
        <p:nvPicPr>
          <p:cNvPr id="2" name="Picture 1" descr="image of list of contacts">
            <a:extLst>
              <a:ext uri="{FF2B5EF4-FFF2-40B4-BE49-F238E27FC236}">
                <a16:creationId xmlns:a16="http://schemas.microsoft.com/office/drawing/2014/main" id="{2EED6CE8-B997-49A3-BF18-19836BF02C2A}"/>
              </a:ext>
            </a:extLst>
          </p:cNvPr>
          <p:cNvPicPr>
            <a:picLocks noChangeAspect="1"/>
          </p:cNvPicPr>
          <p:nvPr/>
        </p:nvPicPr>
        <p:blipFill>
          <a:blip r:embed="rId5"/>
          <a:stretch>
            <a:fillRect/>
          </a:stretch>
        </p:blipFill>
        <p:spPr>
          <a:xfrm>
            <a:off x="5830027" y="104311"/>
            <a:ext cx="5182323" cy="6649378"/>
          </a:xfrm>
          <a:prstGeom prst="rect">
            <a:avLst/>
          </a:prstGeom>
          <a:ln>
            <a:solidFill>
              <a:srgbClr val="16254C"/>
            </a:solidFill>
          </a:ln>
        </p:spPr>
      </p:pic>
      <p:sp>
        <p:nvSpPr>
          <p:cNvPr id="11" name="Rectangle 10" descr="block for bullet #1">
            <a:extLst>
              <a:ext uri="{FF2B5EF4-FFF2-40B4-BE49-F238E27FC236}">
                <a16:creationId xmlns:a16="http://schemas.microsoft.com/office/drawing/2014/main" id="{2B193B27-E75C-4869-B86F-1A98B7419A8A}"/>
              </a:ext>
            </a:extLst>
          </p:cNvPr>
          <p:cNvSpPr/>
          <p:nvPr/>
        </p:nvSpPr>
        <p:spPr>
          <a:xfrm>
            <a:off x="885220" y="447377"/>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Flowchart: Connector 11" descr="image of a stack of books">
            <a:extLst>
              <a:ext uri="{FF2B5EF4-FFF2-40B4-BE49-F238E27FC236}">
                <a16:creationId xmlns:a16="http://schemas.microsoft.com/office/drawing/2014/main" id="{7EEB2FCF-D623-44AA-B94F-FBFB0C8B2E0E}"/>
              </a:ext>
            </a:extLst>
          </p:cNvPr>
          <p:cNvSpPr/>
          <p:nvPr/>
        </p:nvSpPr>
        <p:spPr>
          <a:xfrm>
            <a:off x="3399346" y="426540"/>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descr="block for bullet #2">
            <a:extLst>
              <a:ext uri="{FF2B5EF4-FFF2-40B4-BE49-F238E27FC236}">
                <a16:creationId xmlns:a16="http://schemas.microsoft.com/office/drawing/2014/main" id="{D0A2CD40-91D8-4F74-8709-ABA0BE683967}"/>
              </a:ext>
            </a:extLst>
          </p:cNvPr>
          <p:cNvSpPr/>
          <p:nvPr/>
        </p:nvSpPr>
        <p:spPr>
          <a:xfrm>
            <a:off x="885220" y="2662362"/>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Flowchart: Connector 16" descr="image of person raising hand">
            <a:extLst>
              <a:ext uri="{FF2B5EF4-FFF2-40B4-BE49-F238E27FC236}">
                <a16:creationId xmlns:a16="http://schemas.microsoft.com/office/drawing/2014/main" id="{E8116C4E-ABDD-4B03-A9B7-83AC0DE7B884}"/>
              </a:ext>
            </a:extLst>
          </p:cNvPr>
          <p:cNvSpPr/>
          <p:nvPr/>
        </p:nvSpPr>
        <p:spPr>
          <a:xfrm>
            <a:off x="3399346" y="2641525"/>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Graphic 18" descr="Teacher">
            <a:extLst>
              <a:ext uri="{FF2B5EF4-FFF2-40B4-BE49-F238E27FC236}">
                <a16:creationId xmlns:a16="http://schemas.microsoft.com/office/drawing/2014/main" id="{5A2C8AD5-C43E-4B14-A429-CC610F405D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42199" y="2826848"/>
            <a:ext cx="914400" cy="914400"/>
          </a:xfrm>
          <a:prstGeom prst="rect">
            <a:avLst/>
          </a:prstGeom>
        </p:spPr>
      </p:pic>
      <p:sp>
        <p:nvSpPr>
          <p:cNvPr id="20" name="Rectangle 19" descr="block for bullet #3">
            <a:extLst>
              <a:ext uri="{FF2B5EF4-FFF2-40B4-BE49-F238E27FC236}">
                <a16:creationId xmlns:a16="http://schemas.microsoft.com/office/drawing/2014/main" id="{F9CB2160-AA2D-4F9F-B8AE-64FCAFFEC3FF}"/>
              </a:ext>
            </a:extLst>
          </p:cNvPr>
          <p:cNvSpPr/>
          <p:nvPr/>
        </p:nvSpPr>
        <p:spPr>
          <a:xfrm>
            <a:off x="885220" y="4828741"/>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Flowchart: Connector 20" descr="image of a file folder">
            <a:extLst>
              <a:ext uri="{FF2B5EF4-FFF2-40B4-BE49-F238E27FC236}">
                <a16:creationId xmlns:a16="http://schemas.microsoft.com/office/drawing/2014/main" id="{49AA1AEF-E21F-47C6-AA63-D944BE11E9DE}"/>
              </a:ext>
            </a:extLst>
          </p:cNvPr>
          <p:cNvSpPr/>
          <p:nvPr/>
        </p:nvSpPr>
        <p:spPr>
          <a:xfrm>
            <a:off x="3399346" y="4807904"/>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CB2F6A73-73D5-478B-B5EE-C64537CBB735}"/>
              </a:ext>
            </a:extLst>
          </p:cNvPr>
          <p:cNvSpPr txBox="1"/>
          <p:nvPr/>
        </p:nvSpPr>
        <p:spPr>
          <a:xfrm>
            <a:off x="922452" y="471488"/>
            <a:ext cx="26597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Have a question on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Nova Cond" panose="020B0506020202020204" pitchFamily="34" charset="0"/>
                <a:ea typeface="+mn-ea"/>
                <a:cs typeface="Arial" panose="020B0604020202020204" pitchFamily="34" charset="0"/>
              </a:rPr>
              <a:t>Contact the PAC team!</a:t>
            </a:r>
          </a:p>
        </p:txBody>
      </p:sp>
      <p:sp>
        <p:nvSpPr>
          <p:cNvPr id="23" name="Title 22" descr="Where to send Questions">
            <a:extLst>
              <a:ext uri="{FF2B5EF4-FFF2-40B4-BE49-F238E27FC236}">
                <a16:creationId xmlns:a16="http://schemas.microsoft.com/office/drawing/2014/main" id="{9F608097-1655-4B05-930D-BB0B784C2F71}"/>
              </a:ext>
            </a:extLst>
          </p:cNvPr>
          <p:cNvSpPr txBox="1">
            <a:spLocks noGrp="1"/>
          </p:cNvSpPr>
          <p:nvPr>
            <p:ph type="title" idx="4294967295"/>
          </p:nvPr>
        </p:nvSpPr>
        <p:spPr>
          <a:xfrm>
            <a:off x="943351" y="2828178"/>
            <a:ext cx="2586049"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Need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1"/>
                </a:solidFill>
                <a:effectLst/>
                <a:uLnTx/>
                <a:uFillTx/>
                <a:latin typeface="Arial Nova Cond" panose="020B0506020202020204" pitchFamily="34" charset="0"/>
                <a:ea typeface="+mn-ea"/>
                <a:cs typeface="Arial" panose="020B0604020202020204" pitchFamily="34" charset="0"/>
              </a:rPr>
              <a:t>Contact the LPA team!</a:t>
            </a:r>
          </a:p>
        </p:txBody>
      </p:sp>
      <p:sp>
        <p:nvSpPr>
          <p:cNvPr id="24" name="TextBox 23">
            <a:extLst>
              <a:ext uri="{FF2B5EF4-FFF2-40B4-BE49-F238E27FC236}">
                <a16:creationId xmlns:a16="http://schemas.microsoft.com/office/drawing/2014/main" id="{92CA3FCB-E5DB-4BE1-96B8-7BAE1FD11284}"/>
              </a:ext>
            </a:extLst>
          </p:cNvPr>
          <p:cNvSpPr txBox="1"/>
          <p:nvPr/>
        </p:nvSpPr>
        <p:spPr>
          <a:xfrm>
            <a:off x="981985" y="4834039"/>
            <a:ext cx="2606303"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Have a question on</a:t>
            </a:r>
            <a:r>
              <a:rPr lang="en-US" b="1" dirty="0">
                <a:solidFill>
                  <a:prstClr val="white"/>
                </a:solidFill>
                <a:latin typeface="Arial Nova" panose="020B0504020202020204" pitchFamily="34" charset="0"/>
                <a:cs typeface="Arial" panose="020B0604020202020204" pitchFamily="34" charset="0"/>
              </a:rPr>
              <a:t> New GUS</a:t>
            </a:r>
            <a:r>
              <a:rPr kumimoji="0" lang="en-US" sz="1800" b="1"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r>
              <a:rPr kumimoji="0" lang="en-US" sz="1800" b="0" i="1" u="none" strike="noStrike" kern="1200" cap="none" spc="0" normalizeH="0" baseline="0" noProof="0" dirty="0">
                <a:ln>
                  <a:noFill/>
                </a:ln>
                <a:solidFill>
                  <a:prstClr val="white"/>
                </a:solidFill>
                <a:effectLst/>
                <a:uLnTx/>
                <a:uFillTx/>
                <a:latin typeface="Arial Nova Cond" panose="020B0506020202020204" pitchFamily="34" charset="0"/>
                <a:ea typeface="+mn-ea"/>
                <a:cs typeface="Arial" panose="020B0604020202020204" pitchFamily="34" charset="0"/>
              </a:rPr>
              <a:t>Contact </a:t>
            </a:r>
            <a:r>
              <a:rPr lang="en-US" sz="1400" dirty="0">
                <a:solidFill>
                  <a:schemeClr val="bg1"/>
                </a:solidFill>
                <a:latin typeface="Arial Narrow" panose="020B0606020202030204" pitchFamily="34" charset="0"/>
                <a:hlinkClick r:id="rId8">
                  <a:extLst>
                    <a:ext uri="{A12FA001-AC4F-418D-AE19-62706E023703}">
                      <ahyp:hlinkClr xmlns:ahyp="http://schemas.microsoft.com/office/drawing/2018/hyperlinkcolor" val="tx"/>
                    </a:ext>
                  </a:extLst>
                </a:hlinkClick>
              </a:rPr>
              <a:t>SFHGSystemIntegration@usda.gov</a:t>
            </a:r>
            <a:endParaRPr kumimoji="0" lang="en-US" sz="1400" b="0" i="1" u="none" strike="noStrike" kern="120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endParaRPr>
          </a:p>
        </p:txBody>
      </p:sp>
      <p:pic>
        <p:nvPicPr>
          <p:cNvPr id="27" name="Graphic 26" descr="Books">
            <a:extLst>
              <a:ext uri="{FF2B5EF4-FFF2-40B4-BE49-F238E27FC236}">
                <a16:creationId xmlns:a16="http://schemas.microsoft.com/office/drawing/2014/main" id="{E4846CD6-A52D-4BB1-A145-D4F14B4502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2199" y="617658"/>
            <a:ext cx="914400" cy="914400"/>
          </a:xfrm>
          <a:prstGeom prst="rect">
            <a:avLst/>
          </a:prstGeom>
        </p:spPr>
      </p:pic>
      <p:pic>
        <p:nvPicPr>
          <p:cNvPr id="28" name="Graphic 27" descr="Internet">
            <a:extLst>
              <a:ext uri="{FF2B5EF4-FFF2-40B4-BE49-F238E27FC236}">
                <a16:creationId xmlns:a16="http://schemas.microsoft.com/office/drawing/2014/main" id="{BEAB9DE8-FC86-4821-949E-0EF69FC56F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542199" y="4999022"/>
            <a:ext cx="914400" cy="914400"/>
          </a:xfrm>
          <a:prstGeom prst="rect">
            <a:avLst/>
          </a:prstGeom>
        </p:spPr>
      </p:pic>
      <p:sp>
        <p:nvSpPr>
          <p:cNvPr id="18" name="TextBox 17">
            <a:extLst>
              <a:ext uri="{FF2B5EF4-FFF2-40B4-BE49-F238E27FC236}">
                <a16:creationId xmlns:a16="http://schemas.microsoft.com/office/drawing/2014/main" id="{D457EE04-4167-442E-8AD0-4E2A6E0DB965}"/>
              </a:ext>
            </a:extLst>
          </p:cNvPr>
          <p:cNvSpPr txBox="1"/>
          <p:nvPr/>
        </p:nvSpPr>
        <p:spPr>
          <a:xfrm>
            <a:off x="5924564" y="3289843"/>
            <a:ext cx="3108960" cy="365760"/>
          </a:xfrm>
          <a:prstGeom prst="rect">
            <a:avLst/>
          </a:prstGeom>
          <a:solidFill>
            <a:srgbClr val="FFFF00">
              <a:alpha val="27843"/>
            </a:srgbClr>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57A67E61-B8ED-43DF-A52C-5B22C14FD63F}"/>
              </a:ext>
            </a:extLst>
          </p:cNvPr>
          <p:cNvSpPr txBox="1"/>
          <p:nvPr/>
        </p:nvSpPr>
        <p:spPr>
          <a:xfrm>
            <a:off x="5924564" y="2864571"/>
            <a:ext cx="3383280" cy="365760"/>
          </a:xfrm>
          <a:prstGeom prst="rect">
            <a:avLst/>
          </a:prstGeom>
          <a:solidFill>
            <a:srgbClr val="FFFF00">
              <a:alpha val="27843"/>
            </a:srgbClr>
          </a:solidFill>
        </p:spPr>
        <p:txBody>
          <a:bodyPr wrap="square" rtlCol="0">
            <a:spAutoFit/>
          </a:bodyPr>
          <a:lstStyle/>
          <a:p>
            <a:endParaRPr lang="en-US" dirty="0"/>
          </a:p>
        </p:txBody>
      </p:sp>
      <p:pic>
        <p:nvPicPr>
          <p:cNvPr id="3" name="Recorded Sound">
            <a:hlinkClick r:id="" action="ppaction://media"/>
            <a:extLst>
              <a:ext uri="{FF2B5EF4-FFF2-40B4-BE49-F238E27FC236}">
                <a16:creationId xmlns:a16="http://schemas.microsoft.com/office/drawing/2014/main" id="{AFE789D7-7FAF-4181-BEDA-3AF8629027BC}"/>
              </a:ext>
            </a:extLst>
          </p:cNvPr>
          <p:cNvPicPr>
            <a:picLocks noChangeAspect="1"/>
          </p:cNvPicPr>
          <p:nvPr>
            <a:audioFile r:link="rId1"/>
            <p:extLst>
              <p:ext uri="{DAA4B4D4-6D71-4841-9C94-3DE7FCFB9230}">
                <p14:media xmlns:p14="http://schemas.microsoft.com/office/powerpoint/2010/main" r:embed="rId2">
                  <p14:trim st="3000" end="995.3514"/>
                </p14:media>
              </p:ext>
            </p:extLst>
          </p:nvPr>
        </p:nvPicPr>
        <p:blipFill>
          <a:blip r:embed="rId13"/>
          <a:stretch>
            <a:fillRect/>
          </a:stretch>
        </p:blipFill>
        <p:spPr>
          <a:xfrm>
            <a:off x="274320" y="6400800"/>
            <a:ext cx="365760" cy="365760"/>
          </a:xfrm>
          <a:prstGeom prst="rect">
            <a:avLst/>
          </a:prstGeom>
        </p:spPr>
      </p:pic>
    </p:spTree>
    <p:extLst>
      <p:ext uri="{BB962C8B-B14F-4D97-AF65-F5344CB8AC3E}">
        <p14:creationId xmlns:p14="http://schemas.microsoft.com/office/powerpoint/2010/main" val="2464145278"/>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00" fill="hold"/>
                                        <p:tgtEl>
                                          <p:spTgt spid="3"/>
                                        </p:tgtEl>
                                      </p:cBhvr>
                                    </p:cmd>
                                  </p:childTnLst>
                                </p:cTn>
                              </p:par>
                              <p:par>
                                <p:cTn id="7" presetID="22" presetClass="entr" presetSubtype="8" fill="hold" grpId="0" nodeType="withEffect">
                                  <p:stCondLst>
                                    <p:cond delay="1100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3" presetClass="emph" presetSubtype="2" fill="hold" nodeType="withEffect">
                                  <p:stCondLst>
                                    <p:cond delay="11000"/>
                                  </p:stCondLst>
                                  <p:childTnLst>
                                    <p:animClr clrSpc="rgb" dir="cw">
                                      <p:cBhvr override="childStyle">
                                        <p:cTn id="11" dur="2000" fill="hold"/>
                                        <p:tgtEl>
                                          <p:spTgt spid="22">
                                            <p:txEl>
                                              <p:pRg st="2" end="2"/>
                                            </p:txEl>
                                          </p:spTgt>
                                        </p:tgtEl>
                                        <p:attrNameLst>
                                          <p:attrName>style.color</p:attrName>
                                        </p:attrNameLst>
                                      </p:cBhvr>
                                      <p:to>
                                        <a:srgbClr val="FFFF00"/>
                                      </p:to>
                                    </p:animClr>
                                  </p:childTnLst>
                                </p:cTn>
                              </p:par>
                              <p:par>
                                <p:cTn id="12" presetID="3" presetClass="emph" presetSubtype="2" fill="hold" nodeType="withEffect">
                                  <p:stCondLst>
                                    <p:cond delay="11000"/>
                                  </p:stCondLst>
                                  <p:childTnLst>
                                    <p:animClr clrSpc="rgb" dir="cw">
                                      <p:cBhvr override="childStyle">
                                        <p:cTn id="13" dur="2000" fill="hold"/>
                                        <p:tgtEl>
                                          <p:spTgt spid="22">
                                            <p:txEl>
                                              <p:pRg st="0" end="0"/>
                                            </p:txEl>
                                          </p:spTgt>
                                        </p:tgtEl>
                                        <p:attrNameLst>
                                          <p:attrName>style.color</p:attrName>
                                        </p:attrNameLst>
                                      </p:cBhvr>
                                      <p:to>
                                        <a:srgbClr val="FFFF00"/>
                                      </p:to>
                                    </p:animClr>
                                  </p:childTnLst>
                                </p:cTn>
                              </p:par>
                              <p:par>
                                <p:cTn id="14" presetID="22" presetClass="entr" presetSubtype="8" fill="hold" grpId="0" nodeType="withEffect">
                                  <p:stCondLst>
                                    <p:cond delay="1700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par>
                                <p:cTn id="17" presetID="3" presetClass="emph" presetSubtype="2" fill="hold" grpId="0" nodeType="withEffect">
                                  <p:stCondLst>
                                    <p:cond delay="17000"/>
                                  </p:stCondLst>
                                  <p:childTnLst>
                                    <p:animClr clrSpc="rgb" dir="cw">
                                      <p:cBhvr override="childStyle">
                                        <p:cTn id="18" dur="2000" fill="hold"/>
                                        <p:tgtEl>
                                          <p:spTgt spid="23"/>
                                        </p:tgtEl>
                                        <p:attrNameLst>
                                          <p:attrName>style.color</p:attrName>
                                        </p:attrNameLst>
                                      </p:cBhvr>
                                      <p:to>
                                        <a:srgbClr val="FFFF00"/>
                                      </p:to>
                                    </p:animClr>
                                  </p:childTnLst>
                                </p:cTn>
                              </p:par>
                              <p:par>
                                <p:cTn id="19" presetID="3" presetClass="emph" presetSubtype="2" fill="hold" nodeType="withEffect">
                                  <p:stCondLst>
                                    <p:cond delay="21250"/>
                                  </p:stCondLst>
                                  <p:childTnLst>
                                    <p:animClr clrSpc="rgb" dir="cw">
                                      <p:cBhvr override="childStyle">
                                        <p:cTn id="20" dur="2000" fill="hold"/>
                                        <p:tgtEl>
                                          <p:spTgt spid="24">
                                            <p:txEl>
                                              <p:pRg st="0" end="0"/>
                                            </p:txEl>
                                          </p:spTgt>
                                        </p:tgtEl>
                                        <p:attrNameLst>
                                          <p:attrName>style.color</p:attrName>
                                        </p:attrNameLst>
                                      </p:cBhvr>
                                      <p:to>
                                        <a:srgbClr val="FFFF00"/>
                                      </p:to>
                                    </p:animClr>
                                  </p:childTnLst>
                                </p:cTn>
                              </p:par>
                              <p:par>
                                <p:cTn id="21" presetID="3" presetClass="emph" presetSubtype="2" fill="hold" nodeType="withEffect">
                                  <p:stCondLst>
                                    <p:cond delay="24000"/>
                                  </p:stCondLst>
                                  <p:childTnLst>
                                    <p:animClr clrSpc="rgb" dir="cw">
                                      <p:cBhvr override="childStyle">
                                        <p:cTn id="22" dur="2000" fill="hold"/>
                                        <p:tgtEl>
                                          <p:spTgt spid="24">
                                            <p:txEl>
                                              <p:pRg st="2" end="2"/>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23" grpId="0"/>
      <p:bldP spid="18"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118600" y="6492875"/>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C5F7F-64CF-4A3C-A272-8998D85FA37B}" type="slidenum">
              <a:rPr kumimoji="0" lang="en-US" sz="1200" b="0" i="0" u="none" strike="noStrike" kern="1200" cap="none" spc="0" normalizeH="0" baseline="0" noProof="0" smtClean="0">
                <a:ln>
                  <a:noFill/>
                </a:ln>
                <a:solidFill>
                  <a:srgbClr val="16254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16254C">
                  <a:tint val="75000"/>
                </a:srgbClr>
              </a:solidFill>
              <a:effectLst/>
              <a:uLnTx/>
              <a:uFillTx/>
              <a:latin typeface="Arial" panose="020B0604020202020204"/>
              <a:ea typeface="+mn-ea"/>
              <a:cs typeface="+mn-cs"/>
            </a:endParaRPr>
          </a:p>
        </p:txBody>
      </p:sp>
      <p:sp>
        <p:nvSpPr>
          <p:cNvPr id="9" name="Title 2">
            <a:extLst>
              <a:ext uri="{FF2B5EF4-FFF2-40B4-BE49-F238E27FC236}">
                <a16:creationId xmlns:a16="http://schemas.microsoft.com/office/drawing/2014/main" id="{A312A991-0106-46C9-BB0F-C55349F76B30}"/>
              </a:ext>
            </a:extLst>
          </p:cNvPr>
          <p:cNvSpPr txBox="1">
            <a:spLocks/>
          </p:cNvSpPr>
          <p:nvPr/>
        </p:nvSpPr>
        <p:spPr>
          <a:xfrm>
            <a:off x="841248" y="605343"/>
            <a:ext cx="10287000" cy="558653"/>
          </a:xfrm>
          <a:prstGeom prst="rect">
            <a:avLst/>
          </a:prstGeom>
        </p:spPr>
        <p:txBody>
          <a:bodyPr vert="horz" lIns="91440" tIns="45720" rIns="91440" bIns="45720" rtlCol="0">
            <a:normAutofit fontScale="97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HB-1-3555</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srgbClr val="16254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a:ea typeface="+mn-ea"/>
              <a:cs typeface="+mn-cs"/>
            </a:endParaRPr>
          </a:p>
        </p:txBody>
      </p:sp>
      <p:sp>
        <p:nvSpPr>
          <p:cNvPr id="25" name="Rectangle 24" descr="background block - solid color">
            <a:extLst>
              <a:ext uri="{FF2B5EF4-FFF2-40B4-BE49-F238E27FC236}">
                <a16:creationId xmlns:a16="http://schemas.microsoft.com/office/drawing/2014/main" id="{B5ECFA79-B073-43D2-A003-7EBC6415C3B6}"/>
              </a:ext>
            </a:extLst>
          </p:cNvPr>
          <p:cNvSpPr/>
          <p:nvPr/>
        </p:nvSpPr>
        <p:spPr>
          <a:xfrm>
            <a:off x="0" y="0"/>
            <a:ext cx="4051034" cy="6858000"/>
          </a:xfrm>
          <a:prstGeom prst="rect">
            <a:avLst/>
          </a:prstGeom>
          <a:solidFill>
            <a:srgbClr val="16254C"/>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2" name="Picture 31" descr="image us u.s. flag">
            <a:extLst>
              <a:ext uri="{FF2B5EF4-FFF2-40B4-BE49-F238E27FC236}">
                <a16:creationId xmlns:a16="http://schemas.microsoft.com/office/drawing/2014/main" id="{1577678F-232F-4983-AB5F-09127DAAA1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6356350"/>
            <a:ext cx="12211706" cy="501650"/>
          </a:xfrm>
          <a:prstGeom prst="rect">
            <a:avLst/>
          </a:prstGeom>
        </p:spPr>
      </p:pic>
      <p:sp>
        <p:nvSpPr>
          <p:cNvPr id="18" name="Rectangle 17" descr="background block for bullet #1">
            <a:extLst>
              <a:ext uri="{FF2B5EF4-FFF2-40B4-BE49-F238E27FC236}">
                <a16:creationId xmlns:a16="http://schemas.microsoft.com/office/drawing/2014/main" id="{2932382F-9C3A-4147-86D0-FB074B3C23A0}"/>
              </a:ext>
            </a:extLst>
          </p:cNvPr>
          <p:cNvSpPr/>
          <p:nvPr/>
        </p:nvSpPr>
        <p:spPr>
          <a:xfrm>
            <a:off x="885220" y="447377"/>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lowchart: Connector 3" descr="image of computer">
            <a:extLst>
              <a:ext uri="{FF2B5EF4-FFF2-40B4-BE49-F238E27FC236}">
                <a16:creationId xmlns:a16="http://schemas.microsoft.com/office/drawing/2014/main" id="{93703277-441B-4C18-B7A3-7C667301276C}"/>
              </a:ext>
            </a:extLst>
          </p:cNvPr>
          <p:cNvSpPr/>
          <p:nvPr/>
        </p:nvSpPr>
        <p:spPr>
          <a:xfrm>
            <a:off x="3399346" y="426540"/>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descr="background block for bullet #2">
            <a:extLst>
              <a:ext uri="{FF2B5EF4-FFF2-40B4-BE49-F238E27FC236}">
                <a16:creationId xmlns:a16="http://schemas.microsoft.com/office/drawing/2014/main" id="{CD7ADB63-320E-466C-8405-03A9D3B427A5}"/>
              </a:ext>
            </a:extLst>
          </p:cNvPr>
          <p:cNvSpPr/>
          <p:nvPr/>
        </p:nvSpPr>
        <p:spPr>
          <a:xfrm>
            <a:off x="885220" y="2662362"/>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Flowchart: Connector 32" descr="image of clock">
            <a:extLst>
              <a:ext uri="{FF2B5EF4-FFF2-40B4-BE49-F238E27FC236}">
                <a16:creationId xmlns:a16="http://schemas.microsoft.com/office/drawing/2014/main" id="{25F7629E-0510-4379-95A2-DC88347065C7}"/>
              </a:ext>
            </a:extLst>
          </p:cNvPr>
          <p:cNvSpPr/>
          <p:nvPr/>
        </p:nvSpPr>
        <p:spPr>
          <a:xfrm>
            <a:off x="3399346" y="2641525"/>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Graphic 10" descr="Internet">
            <a:extLst>
              <a:ext uri="{FF2B5EF4-FFF2-40B4-BE49-F238E27FC236}">
                <a16:creationId xmlns:a16="http://schemas.microsoft.com/office/drawing/2014/main" id="{6AF42B02-AB6B-4667-B826-C6843F9D1F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82226" y="628098"/>
            <a:ext cx="914400" cy="914400"/>
          </a:xfrm>
          <a:prstGeom prst="rect">
            <a:avLst/>
          </a:prstGeom>
        </p:spPr>
      </p:pic>
      <p:pic>
        <p:nvPicPr>
          <p:cNvPr id="7" name="Graphic 6" descr="Clock">
            <a:extLst>
              <a:ext uri="{FF2B5EF4-FFF2-40B4-BE49-F238E27FC236}">
                <a16:creationId xmlns:a16="http://schemas.microsoft.com/office/drawing/2014/main" id="{FC466B24-2848-40AC-AC0C-3E19BBDCE6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93788" y="2826848"/>
            <a:ext cx="914400" cy="914400"/>
          </a:xfrm>
          <a:prstGeom prst="rect">
            <a:avLst/>
          </a:prstGeom>
        </p:spPr>
      </p:pic>
      <p:sp>
        <p:nvSpPr>
          <p:cNvPr id="34" name="Rectangle 33" descr="background block for bullet #3">
            <a:extLst>
              <a:ext uri="{FF2B5EF4-FFF2-40B4-BE49-F238E27FC236}">
                <a16:creationId xmlns:a16="http://schemas.microsoft.com/office/drawing/2014/main" id="{46263BF5-EF6E-4FDD-A530-1B339A9DF021}"/>
              </a:ext>
            </a:extLst>
          </p:cNvPr>
          <p:cNvSpPr/>
          <p:nvPr/>
        </p:nvSpPr>
        <p:spPr>
          <a:xfrm>
            <a:off x="885220" y="4828741"/>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Flowchart: Connector 34" descr="image of reminder bell">
            <a:extLst>
              <a:ext uri="{FF2B5EF4-FFF2-40B4-BE49-F238E27FC236}">
                <a16:creationId xmlns:a16="http://schemas.microsoft.com/office/drawing/2014/main" id="{A244BAA5-7370-455A-A83F-043344A9221D}"/>
              </a:ext>
            </a:extLst>
          </p:cNvPr>
          <p:cNvSpPr/>
          <p:nvPr/>
        </p:nvSpPr>
        <p:spPr>
          <a:xfrm>
            <a:off x="3399346" y="4807904"/>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itle 18" descr="Lender Webpage">
            <a:extLst>
              <a:ext uri="{FF2B5EF4-FFF2-40B4-BE49-F238E27FC236}">
                <a16:creationId xmlns:a16="http://schemas.microsoft.com/office/drawing/2014/main" id="{4585917C-F4FF-43C6-8806-A29067755D82}"/>
              </a:ext>
            </a:extLst>
          </p:cNvPr>
          <p:cNvSpPr txBox="1">
            <a:spLocks noGrp="1"/>
          </p:cNvSpPr>
          <p:nvPr>
            <p:ph type="title" idx="4294967295"/>
          </p:nvPr>
        </p:nvSpPr>
        <p:spPr>
          <a:xfrm>
            <a:off x="996177" y="866565"/>
            <a:ext cx="229401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ova Cond" panose="020B0506020202020204" pitchFamily="34" charset="0"/>
                <a:ea typeface="+mn-ea"/>
                <a:cs typeface="Arial" panose="020B0604020202020204" pitchFamily="34" charset="0"/>
              </a:rPr>
              <a:t>Lender Webpage</a:t>
            </a:r>
          </a:p>
        </p:txBody>
      </p:sp>
      <p:sp>
        <p:nvSpPr>
          <p:cNvPr id="26" name="TextBox 25">
            <a:extLst>
              <a:ext uri="{FF2B5EF4-FFF2-40B4-BE49-F238E27FC236}">
                <a16:creationId xmlns:a16="http://schemas.microsoft.com/office/drawing/2014/main" id="{AF5DC406-ECA0-427E-BC78-8D8CD5FFBB4B}"/>
              </a:ext>
            </a:extLst>
          </p:cNvPr>
          <p:cNvSpPr txBox="1"/>
          <p:nvPr/>
        </p:nvSpPr>
        <p:spPr>
          <a:xfrm>
            <a:off x="996177" y="2953277"/>
            <a:ext cx="2294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ova Cond" panose="020B0506020202020204" pitchFamily="34" charset="0"/>
                <a:ea typeface="+mn-ea"/>
                <a:cs typeface="Arial" panose="020B0604020202020204" pitchFamily="34" charset="0"/>
              </a:rPr>
              <a:t>Monitor posted turn times daily</a:t>
            </a:r>
          </a:p>
        </p:txBody>
      </p:sp>
      <p:sp>
        <p:nvSpPr>
          <p:cNvPr id="27" name="TextBox 26">
            <a:extLst>
              <a:ext uri="{FF2B5EF4-FFF2-40B4-BE49-F238E27FC236}">
                <a16:creationId xmlns:a16="http://schemas.microsoft.com/office/drawing/2014/main" id="{7E3B0CA7-16B1-4E36-A55F-65FB542C5985}"/>
              </a:ext>
            </a:extLst>
          </p:cNvPr>
          <p:cNvSpPr txBox="1"/>
          <p:nvPr/>
        </p:nvSpPr>
        <p:spPr>
          <a:xfrm>
            <a:off x="996177" y="5245848"/>
            <a:ext cx="2606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ova Cond" panose="020B0506020202020204" pitchFamily="34" charset="0"/>
                <a:ea typeface="+mn-ea"/>
                <a:cs typeface="Arial" panose="020B0604020202020204" pitchFamily="34" charset="0"/>
              </a:rPr>
              <a:t>Contact Information</a:t>
            </a:r>
          </a:p>
        </p:txBody>
      </p:sp>
      <p:sp>
        <p:nvSpPr>
          <p:cNvPr id="24" name="Rectangle 23" descr="background block">
            <a:extLst>
              <a:ext uri="{FF2B5EF4-FFF2-40B4-BE49-F238E27FC236}">
                <a16:creationId xmlns:a16="http://schemas.microsoft.com/office/drawing/2014/main" id="{75A78B15-4A4B-4AE8-958B-48B6D9487002}"/>
              </a:ext>
            </a:extLst>
          </p:cNvPr>
          <p:cNvSpPr/>
          <p:nvPr/>
        </p:nvSpPr>
        <p:spPr>
          <a:xfrm>
            <a:off x="5016136" y="470266"/>
            <a:ext cx="6897189" cy="5556069"/>
          </a:xfrm>
          <a:prstGeom prst="rect">
            <a:avLst/>
          </a:prstGeom>
          <a:solidFill>
            <a:schemeClr val="bg1"/>
          </a:solidFill>
          <a:ln>
            <a:solidFill>
              <a:srgbClr val="162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8" name="Picture 27" descr="screenshot of Lender Homepage for USDA information">
            <a:extLst>
              <a:ext uri="{FF2B5EF4-FFF2-40B4-BE49-F238E27FC236}">
                <a16:creationId xmlns:a16="http://schemas.microsoft.com/office/drawing/2014/main" id="{5C4AEDC4-349A-4456-AD06-EBBFADA2476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01569" y="954783"/>
            <a:ext cx="6653721" cy="4786313"/>
          </a:xfrm>
          <a:prstGeom prst="rect">
            <a:avLst/>
          </a:prstGeom>
          <a:ln>
            <a:solidFill>
              <a:schemeClr val="bg1"/>
            </a:solidFill>
          </a:ln>
        </p:spPr>
      </p:pic>
      <p:sp>
        <p:nvSpPr>
          <p:cNvPr id="29" name="Rectangle 28">
            <a:extLst>
              <a:ext uri="{FF2B5EF4-FFF2-40B4-BE49-F238E27FC236}">
                <a16:creationId xmlns:a16="http://schemas.microsoft.com/office/drawing/2014/main" id="{BB18D9D5-D7A9-4782-A3C0-D0AA49632518}"/>
              </a:ext>
            </a:extLst>
          </p:cNvPr>
          <p:cNvSpPr/>
          <p:nvPr/>
        </p:nvSpPr>
        <p:spPr>
          <a:xfrm>
            <a:off x="5403305" y="279712"/>
            <a:ext cx="6126480" cy="398526"/>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Nova Light" panose="020B0304020202020204" pitchFamily="34" charset="0"/>
                <a:ea typeface="+mn-ea"/>
                <a:cs typeface="Arial" panose="020B0604020202020204" pitchFamily="34" charset="0"/>
              </a:rPr>
              <a:t>https://www.rd.usda.gov/page/sfh-guaranteed-lender </a:t>
            </a:r>
          </a:p>
        </p:txBody>
      </p:sp>
      <p:pic>
        <p:nvPicPr>
          <p:cNvPr id="22" name="Graphic 21" descr="Open envelope">
            <a:extLst>
              <a:ext uri="{FF2B5EF4-FFF2-40B4-BE49-F238E27FC236}">
                <a16:creationId xmlns:a16="http://schemas.microsoft.com/office/drawing/2014/main" id="{5EA31283-9775-4AD6-95EE-F45F02B479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76228" y="4988703"/>
            <a:ext cx="914400" cy="914400"/>
          </a:xfrm>
          <a:prstGeom prst="rect">
            <a:avLst/>
          </a:prstGeom>
        </p:spPr>
      </p:pic>
      <p:sp>
        <p:nvSpPr>
          <p:cNvPr id="23" name="TextBox 22">
            <a:extLst>
              <a:ext uri="{FF2B5EF4-FFF2-40B4-BE49-F238E27FC236}">
                <a16:creationId xmlns:a16="http://schemas.microsoft.com/office/drawing/2014/main" id="{A5862790-4E67-4554-B983-F303D8948EDE}"/>
              </a:ext>
            </a:extLst>
          </p:cNvPr>
          <p:cNvSpPr txBox="1"/>
          <p:nvPr/>
        </p:nvSpPr>
        <p:spPr>
          <a:xfrm>
            <a:off x="6917423" y="2982179"/>
            <a:ext cx="4206240" cy="457200"/>
          </a:xfrm>
          <a:prstGeom prst="rect">
            <a:avLst/>
          </a:prstGeom>
          <a:solidFill>
            <a:srgbClr val="FFFF00">
              <a:alpha val="27843"/>
            </a:srgbClr>
          </a:solidFill>
        </p:spPr>
        <p:txBody>
          <a:bodyPr wrap="square" rtlCol="0">
            <a:spAutoFit/>
          </a:bodyPr>
          <a:lstStyle/>
          <a:p>
            <a:endParaRPr lang="en-US" dirty="0"/>
          </a:p>
        </p:txBody>
      </p:sp>
      <p:pic>
        <p:nvPicPr>
          <p:cNvPr id="3" name="Recorded Sound">
            <a:hlinkClick r:id="" action="ppaction://media"/>
            <a:extLst>
              <a:ext uri="{FF2B5EF4-FFF2-40B4-BE49-F238E27FC236}">
                <a16:creationId xmlns:a16="http://schemas.microsoft.com/office/drawing/2014/main" id="{849E16D8-EB90-458B-9D01-98E01D0A986E}"/>
              </a:ext>
            </a:extLst>
          </p:cNvPr>
          <p:cNvPicPr>
            <a:picLocks noChangeAspect="1"/>
          </p:cNvPicPr>
          <p:nvPr>
            <a:audioFile r:link="rId1"/>
            <p:extLst>
              <p:ext uri="{DAA4B4D4-6D71-4841-9C94-3DE7FCFB9230}">
                <p14:media xmlns:p14="http://schemas.microsoft.com/office/powerpoint/2010/main" r:embed="rId2">
                  <p14:trim st="3500" end="690.9523"/>
                </p14:media>
              </p:ext>
            </p:extLst>
          </p:nvPr>
        </p:nvPicPr>
        <p:blipFill>
          <a:blip r:embed="rId13"/>
          <a:stretch>
            <a:fillRect/>
          </a:stretch>
        </p:blipFill>
        <p:spPr>
          <a:xfrm>
            <a:off x="274320" y="6400800"/>
            <a:ext cx="365760" cy="365760"/>
          </a:xfrm>
          <a:prstGeom prst="rect">
            <a:avLst/>
          </a:prstGeom>
        </p:spPr>
      </p:pic>
    </p:spTree>
    <p:extLst>
      <p:ext uri="{BB962C8B-B14F-4D97-AF65-F5344CB8AC3E}">
        <p14:creationId xmlns:p14="http://schemas.microsoft.com/office/powerpoint/2010/main" val="50645712"/>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0" fill="hold"/>
                                        <p:tgtEl>
                                          <p:spTgt spid="3"/>
                                        </p:tgtEl>
                                      </p:cBhvr>
                                    </p:cmd>
                                  </p:childTnLst>
                                </p:cTn>
                              </p:par>
                              <p:par>
                                <p:cTn id="7" presetID="16" presetClass="emph" presetSubtype="0" fill="hold" nodeType="withEffect">
                                  <p:stCondLst>
                                    <p:cond delay="2000"/>
                                  </p:stCondLst>
                                  <p:iterate type="lt">
                                    <p:tmPct val="4000"/>
                                  </p:iterate>
                                  <p:childTnLst>
                                    <p:set>
                                      <p:cBhvr override="childStyle">
                                        <p:cTn id="8" dur="500" fill="hold"/>
                                        <p:tgtEl>
                                          <p:spTgt spid="29">
                                            <p:txEl>
                                              <p:pRg st="0" end="0"/>
                                            </p:txEl>
                                          </p:spTgt>
                                        </p:tgtEl>
                                        <p:attrNameLst>
                                          <p:attrName>style.color</p:attrName>
                                        </p:attrNameLst>
                                      </p:cBhvr>
                                      <p:to>
                                        <p:clrVal>
                                          <a:srgbClr val="FFFF00"/>
                                        </p:clrVal>
                                      </p:to>
                                    </p:set>
                                    <p:set>
                                      <p:cBhvr>
                                        <p:cTn id="9" dur="500" fill="hold"/>
                                        <p:tgtEl>
                                          <p:spTgt spid="29">
                                            <p:txEl>
                                              <p:pRg st="0" end="0"/>
                                            </p:txEl>
                                          </p:spTgt>
                                        </p:tgtEl>
                                        <p:attrNameLst>
                                          <p:attrName>fillcolor</p:attrName>
                                        </p:attrNameLst>
                                      </p:cBhvr>
                                      <p:to>
                                        <p:clrVal>
                                          <a:srgbClr val="FFFF00"/>
                                        </p:clrVal>
                                      </p:to>
                                    </p:set>
                                    <p:set>
                                      <p:cBhvr>
                                        <p:cTn id="10" dur="500" fill="hold"/>
                                        <p:tgtEl>
                                          <p:spTgt spid="29">
                                            <p:txEl>
                                              <p:pRg st="0" end="0"/>
                                            </p:txEl>
                                          </p:spTgt>
                                        </p:tgtEl>
                                        <p:attrNameLst>
                                          <p:attrName>fill.type</p:attrName>
                                        </p:attrNameLst>
                                      </p:cBhvr>
                                      <p:to>
                                        <p:strVal val="solid"/>
                                      </p:to>
                                    </p:set>
                                  </p:childTnLst>
                                </p:cTn>
                              </p:par>
                              <p:par>
                                <p:cTn id="11" presetID="3" presetClass="emph" presetSubtype="2" fill="hold" grpId="0" nodeType="withEffect">
                                  <p:stCondLst>
                                    <p:cond delay="2000"/>
                                  </p:stCondLst>
                                  <p:childTnLst>
                                    <p:animClr clrSpc="rgb" dir="cw">
                                      <p:cBhvr override="childStyle">
                                        <p:cTn id="12" dur="2000" fill="hold"/>
                                        <p:tgtEl>
                                          <p:spTgt spid="19"/>
                                        </p:tgtEl>
                                        <p:attrNameLst>
                                          <p:attrName>style.color</p:attrName>
                                        </p:attrNameLst>
                                      </p:cBhvr>
                                      <p:to>
                                        <a:srgbClr val="FFFF00"/>
                                      </p:to>
                                    </p:animClr>
                                  </p:childTnLst>
                                </p:cTn>
                              </p:par>
                              <p:par>
                                <p:cTn id="13" presetID="22" presetClass="entr" presetSubtype="8" fill="hold" grpId="0" nodeType="withEffect">
                                  <p:stCondLst>
                                    <p:cond delay="725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9"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D428B1-9B0B-432E-895E-3E080CD19A62}"/>
              </a:ext>
            </a:extLst>
          </p:cNvPr>
          <p:cNvSpPr>
            <a:spLocks noGrp="1"/>
          </p:cNvSpPr>
          <p:nvPr>
            <p:ph type="sldNum" sz="quarter" idx="12"/>
          </p:nvPr>
        </p:nvSpPr>
        <p:spPr/>
        <p:txBody>
          <a:bodyPr/>
          <a:lstStyle/>
          <a:p>
            <a:fld id="{519D6624-0A8B-43E0-9CFD-9FB567962516}" type="slidenum">
              <a:rPr lang="en-US" smtClean="0"/>
              <a:t>17</a:t>
            </a:fld>
            <a:endParaRPr lang="en-US"/>
          </a:p>
        </p:txBody>
      </p:sp>
      <p:sp>
        <p:nvSpPr>
          <p:cNvPr id="22" name="Rectangle 21">
            <a:extLst>
              <a:ext uri="{FF2B5EF4-FFF2-40B4-BE49-F238E27FC236}">
                <a16:creationId xmlns:a16="http://schemas.microsoft.com/office/drawing/2014/main" id="{D80EA616-20F0-4E12-8AAE-2C115E63A03C}"/>
              </a:ext>
            </a:extLst>
          </p:cNvPr>
          <p:cNvSpPr/>
          <p:nvPr/>
        </p:nvSpPr>
        <p:spPr>
          <a:xfrm>
            <a:off x="0" y="0"/>
            <a:ext cx="4051034" cy="6858000"/>
          </a:xfrm>
          <a:prstGeom prst="rect">
            <a:avLst/>
          </a:prstGeom>
          <a:solidFill>
            <a:srgbClr val="16254C"/>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677A221-799F-49B0-8D31-79B9AC93E8ED}"/>
              </a:ext>
            </a:extLst>
          </p:cNvPr>
          <p:cNvSpPr/>
          <p:nvPr/>
        </p:nvSpPr>
        <p:spPr>
          <a:xfrm>
            <a:off x="885220" y="642629"/>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lowchart: Connector 24">
            <a:extLst>
              <a:ext uri="{FF2B5EF4-FFF2-40B4-BE49-F238E27FC236}">
                <a16:creationId xmlns:a16="http://schemas.microsoft.com/office/drawing/2014/main" id="{CDEBAA76-8E14-404E-873D-E7F80D93CF57}"/>
              </a:ext>
            </a:extLst>
          </p:cNvPr>
          <p:cNvSpPr/>
          <p:nvPr/>
        </p:nvSpPr>
        <p:spPr>
          <a:xfrm>
            <a:off x="3399346" y="621792"/>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5FEC29B1-8D93-4880-8FD6-365FEB19522D}"/>
              </a:ext>
            </a:extLst>
          </p:cNvPr>
          <p:cNvSpPr/>
          <p:nvPr/>
        </p:nvSpPr>
        <p:spPr>
          <a:xfrm>
            <a:off x="885220" y="2857614"/>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lowchart: Connector 26">
            <a:extLst>
              <a:ext uri="{FF2B5EF4-FFF2-40B4-BE49-F238E27FC236}">
                <a16:creationId xmlns:a16="http://schemas.microsoft.com/office/drawing/2014/main" id="{CAC2A735-C7FD-42C7-9D6F-2E1FB0853CDF}"/>
              </a:ext>
            </a:extLst>
          </p:cNvPr>
          <p:cNvSpPr/>
          <p:nvPr/>
        </p:nvSpPr>
        <p:spPr>
          <a:xfrm>
            <a:off x="3399346" y="2836777"/>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4B4FC187-F9D0-493F-BB9E-8CF241E69F72}"/>
              </a:ext>
            </a:extLst>
          </p:cNvPr>
          <p:cNvSpPr/>
          <p:nvPr/>
        </p:nvSpPr>
        <p:spPr>
          <a:xfrm>
            <a:off x="885220" y="5023993"/>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Flowchart: Connector 30">
            <a:extLst>
              <a:ext uri="{FF2B5EF4-FFF2-40B4-BE49-F238E27FC236}">
                <a16:creationId xmlns:a16="http://schemas.microsoft.com/office/drawing/2014/main" id="{0FC78CF6-8D6A-4AC0-93BF-1F5E62A30261}"/>
              </a:ext>
            </a:extLst>
          </p:cNvPr>
          <p:cNvSpPr/>
          <p:nvPr/>
        </p:nvSpPr>
        <p:spPr>
          <a:xfrm>
            <a:off x="3399346" y="5003156"/>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7A1EAF3C-6F25-47F9-B46A-DBF9B7F73B45}"/>
              </a:ext>
            </a:extLst>
          </p:cNvPr>
          <p:cNvSpPr txBox="1"/>
          <p:nvPr/>
        </p:nvSpPr>
        <p:spPr>
          <a:xfrm>
            <a:off x="908252" y="3131151"/>
            <a:ext cx="2607589" cy="707886"/>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Sign Up for GovDelivery</a:t>
            </a:r>
          </a:p>
        </p:txBody>
      </p:sp>
      <p:sp>
        <p:nvSpPr>
          <p:cNvPr id="33" name="TextBox 32">
            <a:extLst>
              <a:ext uri="{FF2B5EF4-FFF2-40B4-BE49-F238E27FC236}">
                <a16:creationId xmlns:a16="http://schemas.microsoft.com/office/drawing/2014/main" id="{3589320A-2960-4E01-BB2A-DEE4EACAE2FD}"/>
              </a:ext>
            </a:extLst>
          </p:cNvPr>
          <p:cNvSpPr txBox="1"/>
          <p:nvPr/>
        </p:nvSpPr>
        <p:spPr>
          <a:xfrm>
            <a:off x="903940" y="5009612"/>
            <a:ext cx="2325712" cy="1200329"/>
          </a:xfrm>
          <a:prstGeom prst="rect">
            <a:avLst/>
          </a:prstGeom>
          <a:noFill/>
        </p:spPr>
        <p:txBody>
          <a:bodyPr wrap="square" rtlCol="0">
            <a:spAutoFit/>
          </a:bodyPr>
          <a:lstStyle/>
          <a:p>
            <a:pPr lvl="0">
              <a:defRPr/>
            </a:pPr>
            <a:r>
              <a:rPr lang="en-US" u="sng" dirty="0">
                <a:solidFill>
                  <a:prstClr val="white"/>
                </a:solidFill>
                <a:latin typeface="Arial Nova Cond" panose="020B0506020202020204" pitchFamily="34" charset="0"/>
                <a:cs typeface="Arial" panose="020B0604020202020204" pitchFamily="34" charset="0"/>
              </a:rPr>
              <a:t>https://public.govdelivery.com/accounts/USDARD/subscriber/new?qsp=USDARD_25 </a:t>
            </a:r>
          </a:p>
        </p:txBody>
      </p:sp>
      <p:sp>
        <p:nvSpPr>
          <p:cNvPr id="36" name="TextBox 35">
            <a:extLst>
              <a:ext uri="{FF2B5EF4-FFF2-40B4-BE49-F238E27FC236}">
                <a16:creationId xmlns:a16="http://schemas.microsoft.com/office/drawing/2014/main" id="{8F80065D-EEB3-4372-8AE7-82734FA7E199}"/>
              </a:ext>
            </a:extLst>
          </p:cNvPr>
          <p:cNvSpPr txBox="1"/>
          <p:nvPr/>
        </p:nvSpPr>
        <p:spPr>
          <a:xfrm>
            <a:off x="939440" y="1061817"/>
            <a:ext cx="2607589" cy="400110"/>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Be Prepared</a:t>
            </a:r>
          </a:p>
        </p:txBody>
      </p:sp>
      <p:pic>
        <p:nvPicPr>
          <p:cNvPr id="28" name="Graphic 27" descr="Internet">
            <a:extLst>
              <a:ext uri="{FF2B5EF4-FFF2-40B4-BE49-F238E27FC236}">
                <a16:creationId xmlns:a16="http://schemas.microsoft.com/office/drawing/2014/main" id="{8E23F979-92C1-4526-A7A6-A155B4DE2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581" y="5186036"/>
            <a:ext cx="914400" cy="914400"/>
          </a:xfrm>
          <a:prstGeom prst="rect">
            <a:avLst/>
          </a:prstGeom>
        </p:spPr>
      </p:pic>
      <p:pic>
        <p:nvPicPr>
          <p:cNvPr id="5" name="Graphic 4" descr="Open envelope">
            <a:extLst>
              <a:ext uri="{FF2B5EF4-FFF2-40B4-BE49-F238E27FC236}">
                <a16:creationId xmlns:a16="http://schemas.microsoft.com/office/drawing/2014/main" id="{026D044F-39D2-458C-9CD5-8B4C0BD709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8581" y="2971800"/>
            <a:ext cx="914400" cy="914400"/>
          </a:xfrm>
          <a:prstGeom prst="rect">
            <a:avLst/>
          </a:prstGeom>
        </p:spPr>
      </p:pic>
      <p:pic>
        <p:nvPicPr>
          <p:cNvPr id="8" name="Graphic 7" descr="Checklist">
            <a:extLst>
              <a:ext uri="{FF2B5EF4-FFF2-40B4-BE49-F238E27FC236}">
                <a16:creationId xmlns:a16="http://schemas.microsoft.com/office/drawing/2014/main" id="{646426E3-F49A-47BB-939D-4EF03795A7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78581" y="819874"/>
            <a:ext cx="914400" cy="914400"/>
          </a:xfrm>
          <a:prstGeom prst="rect">
            <a:avLst/>
          </a:prstGeom>
        </p:spPr>
      </p:pic>
      <p:pic>
        <p:nvPicPr>
          <p:cNvPr id="9" name="Picture 8">
            <a:extLst>
              <a:ext uri="{FF2B5EF4-FFF2-40B4-BE49-F238E27FC236}">
                <a16:creationId xmlns:a16="http://schemas.microsoft.com/office/drawing/2014/main" id="{BBEBDA23-0FAB-4B5A-83A3-CEDE094D4524}"/>
              </a:ext>
            </a:extLst>
          </p:cNvPr>
          <p:cNvPicPr>
            <a:picLocks noChangeAspect="1"/>
          </p:cNvPicPr>
          <p:nvPr/>
        </p:nvPicPr>
        <p:blipFill>
          <a:blip r:embed="rId11"/>
          <a:stretch>
            <a:fillRect/>
          </a:stretch>
        </p:blipFill>
        <p:spPr>
          <a:xfrm>
            <a:off x="4936254" y="1202898"/>
            <a:ext cx="6778800" cy="4564392"/>
          </a:xfrm>
          <a:prstGeom prst="rect">
            <a:avLst/>
          </a:prstGeom>
          <a:ln w="3175">
            <a:solidFill>
              <a:schemeClr val="tx1"/>
            </a:solidFill>
          </a:ln>
        </p:spPr>
      </p:pic>
      <p:pic>
        <p:nvPicPr>
          <p:cNvPr id="4" name="Recorded Sound">
            <a:hlinkClick r:id="" action="ppaction://media"/>
            <a:extLst>
              <a:ext uri="{FF2B5EF4-FFF2-40B4-BE49-F238E27FC236}">
                <a16:creationId xmlns:a16="http://schemas.microsoft.com/office/drawing/2014/main" id="{191AC0EF-2AC5-47EC-AC9D-3A1C0DB38B38}"/>
              </a:ext>
            </a:extLst>
          </p:cNvPr>
          <p:cNvPicPr>
            <a:picLocks noChangeAspect="1"/>
          </p:cNvPicPr>
          <p:nvPr>
            <a:audioFile r:link="rId1"/>
            <p:extLst>
              <p:ext uri="{DAA4B4D4-6D71-4841-9C94-3DE7FCFB9230}">
                <p14:media xmlns:p14="http://schemas.microsoft.com/office/powerpoint/2010/main" r:embed="rId2">
                  <p14:trim st="3400" end="661.2471"/>
                </p14:media>
              </p:ext>
            </p:extLst>
          </p:nvPr>
        </p:nvPicPr>
        <p:blipFill>
          <a:blip r:embed="rId12"/>
          <a:stretch>
            <a:fillRect/>
          </a:stretch>
        </p:blipFill>
        <p:spPr>
          <a:xfrm>
            <a:off x="274320" y="6400800"/>
            <a:ext cx="365760" cy="365760"/>
          </a:xfrm>
          <a:prstGeom prst="rect">
            <a:avLst/>
          </a:prstGeom>
        </p:spPr>
      </p:pic>
    </p:spTree>
    <p:extLst>
      <p:ext uri="{BB962C8B-B14F-4D97-AF65-F5344CB8AC3E}">
        <p14:creationId xmlns:p14="http://schemas.microsoft.com/office/powerpoint/2010/main" val="747918665"/>
      </p:ext>
    </p:extLst>
  </p:cSld>
  <p:clrMapOvr>
    <a:masterClrMapping/>
  </p:clrMapOvr>
  <mc:AlternateContent xmlns:mc="http://schemas.openxmlformats.org/markup-compatibility/2006" xmlns:p14="http://schemas.microsoft.com/office/powerpoint/2010/main">
    <mc:Choice Requires="p14">
      <p:transition spd="med" p14:dur="700" advClick="0" advTm="19750">
        <p:fade/>
      </p:transition>
    </mc:Choice>
    <mc:Fallback xmlns="">
      <p:transition spd="med" advClick="0" advTm="19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0" fill="hold"/>
                                        <p:tgtEl>
                                          <p:spTgt spid="4"/>
                                        </p:tgtEl>
                                      </p:cBhvr>
                                    </p:cmd>
                                  </p:childTnLst>
                                </p:cTn>
                              </p:par>
                              <p:par>
                                <p:cTn id="7" presetID="3" presetClass="emph" presetSubtype="2" fill="hold" nodeType="withEffect">
                                  <p:stCondLst>
                                    <p:cond delay="1250"/>
                                  </p:stCondLst>
                                  <p:childTnLst>
                                    <p:animClr clrSpc="rgb" dir="cw">
                                      <p:cBhvr override="childStyle">
                                        <p:cTn id="8" dur="2000" fill="hold"/>
                                        <p:tgtEl>
                                          <p:spTgt spid="32">
                                            <p:txEl>
                                              <p:pRg st="0" end="0"/>
                                            </p:txEl>
                                          </p:spTgt>
                                        </p:tgtEl>
                                        <p:attrNameLst>
                                          <p:attrName>style.color</p:attrName>
                                        </p:attrNameLst>
                                      </p:cBhvr>
                                      <p:to>
                                        <a:srgbClr val="FFFF00"/>
                                      </p:to>
                                    </p:animClr>
                                  </p:childTnLst>
                                </p:cTn>
                              </p:par>
                              <p:par>
                                <p:cTn id="9" presetID="3" presetClass="emph" presetSubtype="2" fill="hold" nodeType="withEffect">
                                  <p:stCondLst>
                                    <p:cond delay="1250"/>
                                  </p:stCondLst>
                                  <p:childTnLst>
                                    <p:animClr clrSpc="rgb" dir="cw">
                                      <p:cBhvr override="childStyle">
                                        <p:cTn id="10" dur="2000" fill="hold"/>
                                        <p:tgtEl>
                                          <p:spTgt spid="33">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descr="Thank you screen"/>
          <p:cNvSpPr>
            <a:spLocks noGrp="1"/>
          </p:cNvSpPr>
          <p:nvPr>
            <p:ph type="title" idx="4294967295"/>
          </p:nvPr>
        </p:nvSpPr>
        <p:spPr>
          <a:xfrm>
            <a:off x="8610600" y="6356350"/>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C5F7F-64CF-4A3C-A272-8998D85FA3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1" name="Rectangle 20" descr="background block ">
            <a:extLst>
              <a:ext uri="{FF2B5EF4-FFF2-40B4-BE49-F238E27FC236}">
                <a16:creationId xmlns:a16="http://schemas.microsoft.com/office/drawing/2014/main" id="{AE68A82D-1DFF-4C08-A7F7-88322DA95EE4}"/>
              </a:ext>
            </a:extLst>
          </p:cNvPr>
          <p:cNvSpPr/>
          <p:nvPr/>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descr="image of a pend writing Thank You">
            <a:extLst>
              <a:ext uri="{FF2B5EF4-FFF2-40B4-BE49-F238E27FC236}">
                <a16:creationId xmlns:a16="http://schemas.microsoft.com/office/drawing/2014/main" id="{8521D9A3-C37C-410D-BE46-469E9BC67EE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200" y="76200"/>
            <a:ext cx="4175193" cy="6189317"/>
          </a:xfrm>
          <a:prstGeom prst="rect">
            <a:avLst/>
          </a:prstGeom>
        </p:spPr>
      </p:pic>
      <p:pic>
        <p:nvPicPr>
          <p:cNvPr id="36" name="Picture 35" descr="image of u.s. flag">
            <a:extLst>
              <a:ext uri="{FF2B5EF4-FFF2-40B4-BE49-F238E27FC236}">
                <a16:creationId xmlns:a16="http://schemas.microsoft.com/office/drawing/2014/main" id="{E3A30365-3703-46E3-85C2-B656316776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6356350"/>
            <a:ext cx="12211706" cy="501650"/>
          </a:xfrm>
          <a:prstGeom prst="rect">
            <a:avLst/>
          </a:prstGeom>
        </p:spPr>
      </p:pic>
      <p:pic>
        <p:nvPicPr>
          <p:cNvPr id="6" name="Picture 5" descr="A group of people standing in front of a building&#10;&#10;Description automatically generated">
            <a:extLst>
              <a:ext uri="{FF2B5EF4-FFF2-40B4-BE49-F238E27FC236}">
                <a16:creationId xmlns:a16="http://schemas.microsoft.com/office/drawing/2014/main" id="{F0C63B50-E4B9-4DF8-AF26-101455ECF2D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11335" y="75152"/>
            <a:ext cx="2533650" cy="3810000"/>
          </a:xfrm>
          <a:prstGeom prst="rect">
            <a:avLst/>
          </a:prstGeom>
        </p:spPr>
      </p:pic>
      <p:grpSp>
        <p:nvGrpSpPr>
          <p:cNvPr id="3" name="Group 2" descr="image of happy customers in teh homes">
            <a:extLst>
              <a:ext uri="{FF2B5EF4-FFF2-40B4-BE49-F238E27FC236}">
                <a16:creationId xmlns:a16="http://schemas.microsoft.com/office/drawing/2014/main" id="{AAE7C03E-13A4-449E-B508-EE8C0DD81107}"/>
              </a:ext>
            </a:extLst>
          </p:cNvPr>
          <p:cNvGrpSpPr/>
          <p:nvPr/>
        </p:nvGrpSpPr>
        <p:grpSpPr>
          <a:xfrm>
            <a:off x="4347411" y="76200"/>
            <a:ext cx="7748571" cy="6206685"/>
            <a:chOff x="4347411" y="76200"/>
            <a:chExt cx="7748571" cy="6206685"/>
          </a:xfrm>
        </p:grpSpPr>
        <p:pic>
          <p:nvPicPr>
            <p:cNvPr id="11" name="Picture 10">
              <a:extLst>
                <a:ext uri="{FF2B5EF4-FFF2-40B4-BE49-F238E27FC236}">
                  <a16:creationId xmlns:a16="http://schemas.microsoft.com/office/drawing/2014/main" id="{23B69160-3579-49A9-AC5D-46F1F5AA976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347411" y="76200"/>
              <a:ext cx="2681365" cy="3683164"/>
            </a:xfrm>
            <a:prstGeom prst="rect">
              <a:avLst/>
            </a:prstGeom>
          </p:spPr>
        </p:pic>
        <p:pic>
          <p:nvPicPr>
            <p:cNvPr id="13" name="Picture 12">
              <a:extLst>
                <a:ext uri="{FF2B5EF4-FFF2-40B4-BE49-F238E27FC236}">
                  <a16:creationId xmlns:a16="http://schemas.microsoft.com/office/drawing/2014/main" id="{50AB03E6-1D88-4DD9-A723-5BB784134A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46386" y="76200"/>
              <a:ext cx="2849596" cy="3903558"/>
            </a:xfrm>
            <a:prstGeom prst="rect">
              <a:avLst/>
            </a:prstGeom>
          </p:spPr>
        </p:pic>
        <p:pic>
          <p:nvPicPr>
            <p:cNvPr id="15" name="Picture 14">
              <a:extLst>
                <a:ext uri="{FF2B5EF4-FFF2-40B4-BE49-F238E27FC236}">
                  <a16:creationId xmlns:a16="http://schemas.microsoft.com/office/drawing/2014/main" id="{7369185E-B9CA-4BBD-851A-565DF874035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347411" y="3745895"/>
              <a:ext cx="4074559" cy="2536990"/>
            </a:xfrm>
            <a:prstGeom prst="rect">
              <a:avLst/>
            </a:prstGeom>
          </p:spPr>
        </p:pic>
        <p:pic>
          <p:nvPicPr>
            <p:cNvPr id="14" name="Picture 13" descr="Mother and three small children on a porch swing.">
              <a:extLst>
                <a:ext uri="{FF2B5EF4-FFF2-40B4-BE49-F238E27FC236}">
                  <a16:creationId xmlns:a16="http://schemas.microsoft.com/office/drawing/2014/main" id="{89B4E1F2-D0D2-4CD1-A3FB-29CB68E06D5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21970" y="3757021"/>
              <a:ext cx="3674012" cy="2524816"/>
            </a:xfrm>
            <a:prstGeom prst="rect">
              <a:avLst/>
            </a:prstGeom>
          </p:spPr>
        </p:pic>
      </p:grpSp>
      <p:pic>
        <p:nvPicPr>
          <p:cNvPr id="5" name="Recorded Sound">
            <a:hlinkClick r:id="" action="ppaction://media"/>
            <a:extLst>
              <a:ext uri="{FF2B5EF4-FFF2-40B4-BE49-F238E27FC236}">
                <a16:creationId xmlns:a16="http://schemas.microsoft.com/office/drawing/2014/main" id="{49A3A51B-E5DA-45CA-983B-377EF94418B7}"/>
              </a:ext>
            </a:extLst>
          </p:cNvPr>
          <p:cNvPicPr>
            <a:picLocks noChangeAspect="1"/>
          </p:cNvPicPr>
          <p:nvPr>
            <a:audioFile r:link="rId1"/>
            <p:extLst>
              <p:ext uri="{DAA4B4D4-6D71-4841-9C94-3DE7FCFB9230}">
                <p14:media xmlns:p14="http://schemas.microsoft.com/office/powerpoint/2010/main" r:embed="rId2">
                  <p14:trim st="3300" end="741.8367"/>
                </p14:media>
              </p:ext>
            </p:extLst>
          </p:nvPr>
        </p:nvPicPr>
        <p:blipFill>
          <a:blip r:embed="rId12"/>
          <a:stretch>
            <a:fillRect/>
          </a:stretch>
        </p:blipFill>
        <p:spPr>
          <a:xfrm>
            <a:off x="274320" y="6400800"/>
            <a:ext cx="365760" cy="365760"/>
          </a:xfrm>
          <a:prstGeom prst="rect">
            <a:avLst/>
          </a:prstGeom>
        </p:spPr>
      </p:pic>
    </p:spTree>
    <p:extLst>
      <p:ext uri="{BB962C8B-B14F-4D97-AF65-F5344CB8AC3E}">
        <p14:creationId xmlns:p14="http://schemas.microsoft.com/office/powerpoint/2010/main" val="4190540603"/>
      </p:ext>
    </p:extLst>
  </p:cSld>
  <p:clrMapOvr>
    <a:masterClrMapping/>
  </p:clrMapOvr>
  <mc:AlternateContent xmlns:mc="http://schemas.openxmlformats.org/markup-compatibility/2006" xmlns:p14="http://schemas.microsoft.com/office/powerpoint/2010/main">
    <mc:Choice Requires="p14">
      <p:transition spd="med" p14:dur="700" advClick="0" advTm="6750">
        <p:fade/>
      </p:transition>
    </mc:Choice>
    <mc:Fallback xmlns="">
      <p:transition spd="med" advClick="0" advTm="6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background block - solid color">
            <a:extLst>
              <a:ext uri="{FF2B5EF4-FFF2-40B4-BE49-F238E27FC236}">
                <a16:creationId xmlns:a16="http://schemas.microsoft.com/office/drawing/2014/main" id="{2F0BE551-4023-4676-BB90-6C98DD705898}"/>
              </a:ext>
            </a:extLst>
          </p:cNvPr>
          <p:cNvSpPr/>
          <p:nvPr/>
        </p:nvSpPr>
        <p:spPr>
          <a:xfrm>
            <a:off x="0" y="-86582"/>
            <a:ext cx="12192000" cy="6997048"/>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Content Placeholder 1"/>
          <p:cNvSpPr>
            <a:spLocks noGrp="1"/>
          </p:cNvSpPr>
          <p:nvPr>
            <p:ph idx="4294967295"/>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image of logo - USDA Rural Development">
            <a:extLst>
              <a:ext uri="{FF2B5EF4-FFF2-40B4-BE49-F238E27FC236}">
                <a16:creationId xmlns:a16="http://schemas.microsoft.com/office/drawing/2014/main" id="{17DDE77E-BA5A-4629-9058-55D499FC5C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41047" y="3124897"/>
            <a:ext cx="3909907" cy="608207"/>
          </a:xfrm>
          <a:prstGeom prst="rect">
            <a:avLst/>
          </a:prstGeom>
        </p:spPr>
      </p:pic>
      <p:pic>
        <p:nvPicPr>
          <p:cNvPr id="28" name="Picture 27" descr="image of logo for Equal Housing Opportunity">
            <a:extLst>
              <a:ext uri="{FF2B5EF4-FFF2-40B4-BE49-F238E27FC236}">
                <a16:creationId xmlns:a16="http://schemas.microsoft.com/office/drawing/2014/main" id="{06F975BF-8800-4713-819B-4EAE901D8D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70562" y="5681640"/>
            <a:ext cx="790908" cy="711817"/>
          </a:xfrm>
          <a:prstGeom prst="rect">
            <a:avLst/>
          </a:prstGeom>
        </p:spPr>
      </p:pic>
      <p:sp>
        <p:nvSpPr>
          <p:cNvPr id="38" name="Title 37" descr="Closing slide ">
            <a:extLst>
              <a:ext uri="{FF2B5EF4-FFF2-40B4-BE49-F238E27FC236}">
                <a16:creationId xmlns:a16="http://schemas.microsoft.com/office/drawing/2014/main" id="{F1A0C9C1-CBE6-407B-ADC3-50C82B10B8EB}"/>
              </a:ext>
            </a:extLst>
          </p:cNvPr>
          <p:cNvSpPr txBox="1">
            <a:spLocks noGrp="1"/>
          </p:cNvSpPr>
          <p:nvPr>
            <p:ph type="title" idx="4294967295"/>
          </p:nvPr>
        </p:nvSpPr>
        <p:spPr>
          <a:xfrm>
            <a:off x="430530" y="5644534"/>
            <a:ext cx="4335780" cy="7489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www.rd.usda.gov</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 (800) 800-670-6553</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USDA is an equal opportunity provider, employer, and lender.</a:t>
            </a:r>
          </a:p>
        </p:txBody>
      </p:sp>
      <p:pic>
        <p:nvPicPr>
          <p:cNvPr id="3" name="Recorded Sound">
            <a:hlinkClick r:id="" action="ppaction://media"/>
            <a:extLst>
              <a:ext uri="{FF2B5EF4-FFF2-40B4-BE49-F238E27FC236}">
                <a16:creationId xmlns:a16="http://schemas.microsoft.com/office/drawing/2014/main" id="{78641BB5-6B9B-42C9-A359-C3D0CC52630B}"/>
              </a:ext>
            </a:extLst>
          </p:cNvPr>
          <p:cNvPicPr>
            <a:picLocks noChangeAspect="1"/>
          </p:cNvPicPr>
          <p:nvPr>
            <a:audioFile r:link="rId1"/>
            <p:extLst>
              <p:ext uri="{DAA4B4D4-6D71-4841-9C94-3DE7FCFB9230}">
                <p14:media xmlns:p14="http://schemas.microsoft.com/office/powerpoint/2010/main" r:embed="rId2">
                  <p14:trim st="3300" end="618.0952"/>
                </p14:media>
              </p:ext>
            </p:extLst>
          </p:nvPr>
        </p:nvPicPr>
        <p:blipFill>
          <a:blip r:embed="rId7"/>
          <a:stretch>
            <a:fillRect/>
          </a:stretch>
        </p:blipFill>
        <p:spPr>
          <a:xfrm>
            <a:off x="274320" y="6400800"/>
            <a:ext cx="365760" cy="365760"/>
          </a:xfrm>
          <a:prstGeom prst="rect">
            <a:avLst/>
          </a:prstGeom>
        </p:spPr>
      </p:pic>
    </p:spTree>
    <p:extLst>
      <p:ext uri="{BB962C8B-B14F-4D97-AF65-F5344CB8AC3E}">
        <p14:creationId xmlns:p14="http://schemas.microsoft.com/office/powerpoint/2010/main" val="276018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1391C85-97EB-46F2-85D8-AFE7EF91C3AD}"/>
              </a:ext>
            </a:extLst>
          </p:cNvPr>
          <p:cNvSpPr/>
          <p:nvPr/>
        </p:nvSpPr>
        <p:spPr>
          <a:xfrm>
            <a:off x="0" y="28368"/>
            <a:ext cx="12191999" cy="686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computer, table&#10;&#10;Description automatically generated">
            <a:extLst>
              <a:ext uri="{FF2B5EF4-FFF2-40B4-BE49-F238E27FC236}">
                <a16:creationId xmlns:a16="http://schemas.microsoft.com/office/drawing/2014/main" id="{B8F848B9-820B-4ED2-9698-98845A813016}"/>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tretch>
            <a:fillRect/>
          </a:stretch>
        </p:blipFill>
        <p:spPr>
          <a:xfrm>
            <a:off x="32340" y="0"/>
            <a:ext cx="12127320" cy="6858000"/>
          </a:xfrm>
          <a:prstGeom prst="rect">
            <a:avLst/>
          </a:prstGeom>
        </p:spPr>
      </p:pic>
      <p:sp>
        <p:nvSpPr>
          <p:cNvPr id="41" name="Rectangle 40">
            <a:extLst>
              <a:ext uri="{FF2B5EF4-FFF2-40B4-BE49-F238E27FC236}">
                <a16:creationId xmlns:a16="http://schemas.microsoft.com/office/drawing/2014/main" id="{9EE44A9D-524C-47A9-A80A-BE754F043674}"/>
              </a:ext>
            </a:extLst>
          </p:cNvPr>
          <p:cNvSpPr/>
          <p:nvPr/>
        </p:nvSpPr>
        <p:spPr>
          <a:xfrm>
            <a:off x="176489" y="2242000"/>
            <a:ext cx="2406727" cy="434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Personal computer clipart">
            <a:extLst>
              <a:ext uri="{FF2B5EF4-FFF2-40B4-BE49-F238E27FC236}">
                <a16:creationId xmlns:a16="http://schemas.microsoft.com/office/drawing/2014/main" id="{768FF619-46AC-4D5D-AFFB-22C364C861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2899"/>
          <a:stretch/>
        </p:blipFill>
        <p:spPr bwMode="auto">
          <a:xfrm>
            <a:off x="480623" y="428251"/>
            <a:ext cx="7977578" cy="5484610"/>
          </a:xfrm>
          <a:custGeom>
            <a:avLst/>
            <a:gdLst>
              <a:gd name="connsiteX0" fmla="*/ 107023 w 3826267"/>
              <a:gd name="connsiteY0" fmla="*/ 234675 h 2950108"/>
              <a:gd name="connsiteX1" fmla="*/ 107023 w 3826267"/>
              <a:gd name="connsiteY1" fmla="*/ 250571 h 2950108"/>
              <a:gd name="connsiteX2" fmla="*/ 90376 w 3826267"/>
              <a:gd name="connsiteY2" fmla="*/ 250571 h 2950108"/>
              <a:gd name="connsiteX3" fmla="*/ 90376 w 3826267"/>
              <a:gd name="connsiteY3" fmla="*/ 1960499 h 2950108"/>
              <a:gd name="connsiteX4" fmla="*/ 3179902 w 3826267"/>
              <a:gd name="connsiteY4" fmla="*/ 1960499 h 2950108"/>
              <a:gd name="connsiteX5" fmla="*/ 3179902 w 3826267"/>
              <a:gd name="connsiteY5" fmla="*/ 250571 h 2950108"/>
              <a:gd name="connsiteX6" fmla="*/ 3107077 w 3826267"/>
              <a:gd name="connsiteY6" fmla="*/ 250571 h 2950108"/>
              <a:gd name="connsiteX7" fmla="*/ 3107077 w 3826267"/>
              <a:gd name="connsiteY7" fmla="*/ 234675 h 2950108"/>
              <a:gd name="connsiteX8" fmla="*/ 0 w 3826267"/>
              <a:gd name="connsiteY8" fmla="*/ 0 h 2950108"/>
              <a:gd name="connsiteX9" fmla="*/ 3826267 w 3826267"/>
              <a:gd name="connsiteY9" fmla="*/ 0 h 2950108"/>
              <a:gd name="connsiteX10" fmla="*/ 3826267 w 3826267"/>
              <a:gd name="connsiteY10" fmla="*/ 2950108 h 2950108"/>
              <a:gd name="connsiteX11" fmla="*/ 0 w 3826267"/>
              <a:gd name="connsiteY11" fmla="*/ 2950108 h 295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6267" h="2950108">
                <a:moveTo>
                  <a:pt x="107023" y="234675"/>
                </a:moveTo>
                <a:lnTo>
                  <a:pt x="107023" y="250571"/>
                </a:lnTo>
                <a:lnTo>
                  <a:pt x="90376" y="250571"/>
                </a:lnTo>
                <a:lnTo>
                  <a:pt x="90376" y="1960499"/>
                </a:lnTo>
                <a:lnTo>
                  <a:pt x="3179902" y="1960499"/>
                </a:lnTo>
                <a:lnTo>
                  <a:pt x="3179902" y="250571"/>
                </a:lnTo>
                <a:lnTo>
                  <a:pt x="3107077" y="250571"/>
                </a:lnTo>
                <a:lnTo>
                  <a:pt x="3107077" y="234675"/>
                </a:lnTo>
                <a:close/>
                <a:moveTo>
                  <a:pt x="0" y="0"/>
                </a:moveTo>
                <a:lnTo>
                  <a:pt x="3826267" y="0"/>
                </a:lnTo>
                <a:lnTo>
                  <a:pt x="3826267" y="2950108"/>
                </a:lnTo>
                <a:lnTo>
                  <a:pt x="0" y="2950108"/>
                </a:lnTo>
                <a:close/>
              </a:path>
            </a:pathLst>
          </a:cu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C4E53A0-D5EE-42EC-A49D-179321B4F5A0}"/>
              </a:ext>
            </a:extLst>
          </p:cNvPr>
          <p:cNvSpPr/>
          <p:nvPr/>
        </p:nvSpPr>
        <p:spPr>
          <a:xfrm>
            <a:off x="622858" y="833109"/>
            <a:ext cx="6492240" cy="324612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6" descr="Hands are Typing on a Keyboard clipart">
            <a:extLst>
              <a:ext uri="{FF2B5EF4-FFF2-40B4-BE49-F238E27FC236}">
                <a16:creationId xmlns:a16="http://schemas.microsoft.com/office/drawing/2014/main" id="{386B1842-EFCB-4DEC-954C-9C163CB959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t="29321"/>
          <a:stretch/>
        </p:blipFill>
        <p:spPr bwMode="auto">
          <a:xfrm>
            <a:off x="1525781" y="4932635"/>
            <a:ext cx="4640471" cy="211586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8605D61D-269B-4753-B8CB-D978A7A38705}"/>
              </a:ext>
            </a:extLst>
          </p:cNvPr>
          <p:cNvPicPr>
            <a:picLocks noChangeAspect="1"/>
          </p:cNvPicPr>
          <p:nvPr/>
        </p:nvPicPr>
        <p:blipFill rotWithShape="1">
          <a:blip r:embed="rId10">
            <a:alphaModFix amt="70000"/>
          </a:blip>
          <a:srcRect r="20752"/>
          <a:stretch/>
        </p:blipFill>
        <p:spPr>
          <a:xfrm>
            <a:off x="1195603" y="1163312"/>
            <a:ext cx="5508594" cy="2715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Recorded Sound">
            <a:hlinkClick r:id="" action="ppaction://media"/>
            <a:extLst>
              <a:ext uri="{FF2B5EF4-FFF2-40B4-BE49-F238E27FC236}">
                <a16:creationId xmlns:a16="http://schemas.microsoft.com/office/drawing/2014/main" id="{57E30D24-77DF-4864-8D6B-091EA00712CC}"/>
              </a:ext>
            </a:extLst>
          </p:cNvPr>
          <p:cNvPicPr>
            <a:picLocks noChangeAspect="1"/>
          </p:cNvPicPr>
          <p:nvPr>
            <a:audioFile r:link="rId1"/>
            <p:extLst>
              <p:ext uri="{DAA4B4D4-6D71-4841-9C94-3DE7FCFB9230}">
                <p14:media xmlns:p14="http://schemas.microsoft.com/office/powerpoint/2010/main" r:embed="rId2">
                  <p14:trim st="5601" end="7486.6893"/>
                  <p14:fade out="250"/>
                </p14:media>
              </p:ext>
            </p:extLst>
          </p:nvPr>
        </p:nvPicPr>
        <p:blipFill>
          <a:blip r:embed="rId11"/>
          <a:stretch>
            <a:fillRect/>
          </a:stretch>
        </p:blipFill>
        <p:spPr>
          <a:xfrm>
            <a:off x="274320" y="6400800"/>
            <a:ext cx="365760" cy="365760"/>
          </a:xfrm>
          <a:prstGeom prst="rect">
            <a:avLst/>
          </a:prstGeom>
        </p:spPr>
      </p:pic>
      <p:sp>
        <p:nvSpPr>
          <p:cNvPr id="49" name="Rectangle 48">
            <a:extLst>
              <a:ext uri="{FF2B5EF4-FFF2-40B4-BE49-F238E27FC236}">
                <a16:creationId xmlns:a16="http://schemas.microsoft.com/office/drawing/2014/main" id="{0CB5059B-A535-44CF-B8B6-6CFE984C19ED}"/>
              </a:ext>
            </a:extLst>
          </p:cNvPr>
          <p:cNvSpPr/>
          <p:nvPr/>
        </p:nvSpPr>
        <p:spPr>
          <a:xfrm>
            <a:off x="7279715" y="247650"/>
            <a:ext cx="2286000" cy="2103120"/>
          </a:xfrm>
          <a:prstGeom prst="rect">
            <a:avLst/>
          </a:prstGeom>
          <a:noFill/>
          <a:ln w="76200">
            <a:solidFill>
              <a:srgbClr val="942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1163F79-FDC9-4D42-AA98-48867A30C6E0}"/>
              </a:ext>
            </a:extLst>
          </p:cNvPr>
          <p:cNvSpPr/>
          <p:nvPr/>
        </p:nvSpPr>
        <p:spPr>
          <a:xfrm>
            <a:off x="9733009" y="247280"/>
            <a:ext cx="2286000" cy="2103120"/>
          </a:xfrm>
          <a:prstGeom prst="rect">
            <a:avLst/>
          </a:prstGeom>
          <a:noFill/>
          <a:ln w="76200">
            <a:solidFill>
              <a:srgbClr val="942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167955E8-9E50-4973-A3C1-6E9464C10B4A}"/>
              </a:ext>
            </a:extLst>
          </p:cNvPr>
          <p:cNvGrpSpPr/>
          <p:nvPr/>
        </p:nvGrpSpPr>
        <p:grpSpPr>
          <a:xfrm>
            <a:off x="7225137" y="87732"/>
            <a:ext cx="2363899" cy="2286000"/>
            <a:chOff x="7320387" y="87732"/>
            <a:chExt cx="2363899" cy="2377440"/>
          </a:xfrm>
        </p:grpSpPr>
        <p:pic>
          <p:nvPicPr>
            <p:cNvPr id="30" name="Picture 29" descr="Shape&#10;&#10;Description automatically generated">
              <a:extLst>
                <a:ext uri="{FF2B5EF4-FFF2-40B4-BE49-F238E27FC236}">
                  <a16:creationId xmlns:a16="http://schemas.microsoft.com/office/drawing/2014/main" id="{B2A94B05-F253-4080-91B0-86D99F40B0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7340">
              <a:off x="7320387" y="87732"/>
              <a:ext cx="2363899" cy="2377440"/>
            </a:xfrm>
            <a:prstGeom prst="rect">
              <a:avLst/>
            </a:prstGeom>
          </p:spPr>
        </p:pic>
        <p:grpSp>
          <p:nvGrpSpPr>
            <p:cNvPr id="43" name="Group 42">
              <a:extLst>
                <a:ext uri="{FF2B5EF4-FFF2-40B4-BE49-F238E27FC236}">
                  <a16:creationId xmlns:a16="http://schemas.microsoft.com/office/drawing/2014/main" id="{35A8308F-1523-481E-AE20-B91F92681627}"/>
                </a:ext>
              </a:extLst>
            </p:cNvPr>
            <p:cNvGrpSpPr/>
            <p:nvPr/>
          </p:nvGrpSpPr>
          <p:grpSpPr>
            <a:xfrm>
              <a:off x="7503013" y="549525"/>
              <a:ext cx="1933542" cy="1798366"/>
              <a:chOff x="7503013" y="549525"/>
              <a:chExt cx="1933542" cy="1798366"/>
            </a:xfrm>
          </p:grpSpPr>
          <p:sp>
            <p:nvSpPr>
              <p:cNvPr id="31" name="Rectangle 30">
                <a:extLst>
                  <a:ext uri="{FF2B5EF4-FFF2-40B4-BE49-F238E27FC236}">
                    <a16:creationId xmlns:a16="http://schemas.microsoft.com/office/drawing/2014/main" id="{9D2BA262-742A-41E5-A5E0-B53CEA97791E}"/>
                  </a:ext>
                </a:extLst>
              </p:cNvPr>
              <p:cNvSpPr/>
              <p:nvPr/>
            </p:nvSpPr>
            <p:spPr>
              <a:xfrm>
                <a:off x="7503013" y="549525"/>
                <a:ext cx="1933542" cy="1200329"/>
              </a:xfrm>
              <a:prstGeom prst="rect">
                <a:avLst/>
              </a:prstGeom>
              <a:noFill/>
            </p:spPr>
            <p:txBody>
              <a:bodyPr wrap="none" lIns="91440" tIns="45720" rIns="91440" bIns="45720">
                <a:spAutoFit/>
              </a:bodyPr>
              <a:lstStyle/>
              <a:p>
                <a:pPr algn="ctr"/>
                <a:r>
                  <a:rPr lang="en-US" sz="3600" dirty="0">
                    <a:ln w="0"/>
                    <a:solidFill>
                      <a:srgbClr val="8F0321"/>
                    </a:solidFill>
                    <a:effectLst>
                      <a:outerShdw blurRad="38100" dist="19050" dir="2700000" algn="tl" rotWithShape="0">
                        <a:schemeClr val="dk1">
                          <a:alpha val="40000"/>
                        </a:schemeClr>
                      </a:outerShdw>
                    </a:effectLst>
                    <a:latin typeface="Modern Love Caps" panose="04070805081001020A01" pitchFamily="82" charset="0"/>
                  </a:rPr>
                  <a:t>“LEGACY”</a:t>
                </a:r>
              </a:p>
              <a:p>
                <a:pPr algn="ctr"/>
                <a:r>
                  <a:rPr lang="en-US" sz="3600" b="0" cap="none" spc="0" dirty="0" err="1">
                    <a:ln w="0"/>
                    <a:solidFill>
                      <a:srgbClr val="8F0321"/>
                    </a:solidFill>
                    <a:effectLst>
                      <a:outerShdw blurRad="38100" dist="19050" dir="2700000" algn="tl" rotWithShape="0">
                        <a:schemeClr val="dk1">
                          <a:alpha val="40000"/>
                        </a:schemeClr>
                      </a:outerShdw>
                    </a:effectLst>
                    <a:latin typeface="Modern Love Caps" panose="04070805081001020A01" pitchFamily="82" charset="0"/>
                  </a:rPr>
                  <a:t>gus</a:t>
                </a:r>
                <a:endParaRPr lang="en-US" sz="3600" b="0" cap="none" spc="0" dirty="0">
                  <a:ln w="0"/>
                  <a:solidFill>
                    <a:srgbClr val="8F0321"/>
                  </a:solidFill>
                  <a:effectLst>
                    <a:outerShdw blurRad="38100" dist="19050" dir="2700000" algn="tl" rotWithShape="0">
                      <a:schemeClr val="dk1">
                        <a:alpha val="40000"/>
                      </a:schemeClr>
                    </a:outerShdw>
                  </a:effectLst>
                  <a:latin typeface="Modern Love Caps" panose="04070805081001020A01" pitchFamily="82" charset="0"/>
                </a:endParaRPr>
              </a:p>
            </p:txBody>
          </p:sp>
          <p:sp>
            <p:nvSpPr>
              <p:cNvPr id="34" name="Rectangle 33">
                <a:extLst>
                  <a:ext uri="{FF2B5EF4-FFF2-40B4-BE49-F238E27FC236}">
                    <a16:creationId xmlns:a16="http://schemas.microsoft.com/office/drawing/2014/main" id="{B4179A49-5B2D-4C23-828E-87754A516DBB}"/>
                  </a:ext>
                </a:extLst>
              </p:cNvPr>
              <p:cNvSpPr/>
              <p:nvPr/>
            </p:nvSpPr>
            <p:spPr>
              <a:xfrm>
                <a:off x="7627301" y="1701560"/>
                <a:ext cx="1705916" cy="646331"/>
              </a:xfrm>
              <a:prstGeom prst="rect">
                <a:avLst/>
              </a:prstGeom>
              <a:noFill/>
            </p:spPr>
            <p:txBody>
              <a:bodyPr wrap="none" lIns="91440" tIns="45720" rIns="91440" bIns="45720">
                <a:spAutoFit/>
              </a:bodyPr>
              <a:lstStyle/>
              <a:p>
                <a:pPr algn="ctr"/>
                <a:r>
                  <a:rPr lang="en-US" sz="3600" b="0" cap="none" spc="0" dirty="0">
                    <a:ln w="0">
                      <a:noFill/>
                    </a:ln>
                    <a:solidFill>
                      <a:srgbClr val="000000"/>
                    </a:solidFill>
                    <a:latin typeface="Ink Free" panose="03080402000500000000" pitchFamily="66" charset="0"/>
                  </a:rPr>
                  <a:t>Present</a:t>
                </a:r>
              </a:p>
            </p:txBody>
          </p:sp>
        </p:grpSp>
      </p:grpSp>
      <p:grpSp>
        <p:nvGrpSpPr>
          <p:cNvPr id="47" name="Group 46">
            <a:extLst>
              <a:ext uri="{FF2B5EF4-FFF2-40B4-BE49-F238E27FC236}">
                <a16:creationId xmlns:a16="http://schemas.microsoft.com/office/drawing/2014/main" id="{697CA0B6-8CE2-41ED-BE38-8AFBF48EF6D8}"/>
              </a:ext>
            </a:extLst>
          </p:cNvPr>
          <p:cNvGrpSpPr/>
          <p:nvPr/>
        </p:nvGrpSpPr>
        <p:grpSpPr>
          <a:xfrm>
            <a:off x="9699598" y="87732"/>
            <a:ext cx="2363899" cy="2286000"/>
            <a:chOff x="9770992" y="122495"/>
            <a:chExt cx="2363899" cy="2377440"/>
          </a:xfrm>
        </p:grpSpPr>
        <p:pic>
          <p:nvPicPr>
            <p:cNvPr id="32" name="Picture 31" descr="Shape&#10;&#10;Description automatically generated">
              <a:extLst>
                <a:ext uri="{FF2B5EF4-FFF2-40B4-BE49-F238E27FC236}">
                  <a16:creationId xmlns:a16="http://schemas.microsoft.com/office/drawing/2014/main" id="{A684424C-5DC9-4CDE-8D8D-3646D176FD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382">
              <a:off x="9770992" y="122495"/>
              <a:ext cx="2363899" cy="2377440"/>
            </a:xfrm>
            <a:prstGeom prst="rect">
              <a:avLst/>
            </a:prstGeom>
          </p:spPr>
        </p:pic>
        <p:sp>
          <p:nvSpPr>
            <p:cNvPr id="33" name="Rectangle 32">
              <a:extLst>
                <a:ext uri="{FF2B5EF4-FFF2-40B4-BE49-F238E27FC236}">
                  <a16:creationId xmlns:a16="http://schemas.microsoft.com/office/drawing/2014/main" id="{449BCF36-E2A4-49E6-A6D8-7E01ADB8D6ED}"/>
                </a:ext>
              </a:extLst>
            </p:cNvPr>
            <p:cNvSpPr/>
            <p:nvPr/>
          </p:nvSpPr>
          <p:spPr>
            <a:xfrm>
              <a:off x="10259388" y="549525"/>
              <a:ext cx="1374095" cy="1200330"/>
            </a:xfrm>
            <a:prstGeom prst="rect">
              <a:avLst/>
            </a:prstGeom>
            <a:noFill/>
          </p:spPr>
          <p:txBody>
            <a:bodyPr wrap="none" lIns="91440" tIns="45720" rIns="91440" bIns="45720">
              <a:spAutoFit/>
            </a:bodyPr>
            <a:lstStyle/>
            <a:p>
              <a:pPr algn="ctr"/>
              <a:r>
                <a:rPr lang="en-US" sz="3600" dirty="0">
                  <a:ln w="0"/>
                  <a:solidFill>
                    <a:srgbClr val="942621"/>
                  </a:solidFill>
                  <a:effectLst>
                    <a:outerShdw blurRad="38100" dist="19050" dir="2700000" algn="tl" rotWithShape="0">
                      <a:schemeClr val="dk1">
                        <a:alpha val="40000"/>
                      </a:schemeClr>
                    </a:outerShdw>
                  </a:effectLst>
                  <a:latin typeface="Modern Love Caps" panose="04070805081001020A01" pitchFamily="82" charset="0"/>
                </a:rPr>
                <a:t>“NEW”</a:t>
              </a:r>
            </a:p>
            <a:p>
              <a:pPr algn="ctr"/>
              <a:r>
                <a:rPr lang="en-US" sz="3600" b="0" cap="none" spc="0" dirty="0" err="1">
                  <a:ln w="0"/>
                  <a:solidFill>
                    <a:srgbClr val="942621"/>
                  </a:solidFill>
                  <a:effectLst>
                    <a:outerShdw blurRad="38100" dist="19050" dir="2700000" algn="tl" rotWithShape="0">
                      <a:schemeClr val="dk1">
                        <a:alpha val="40000"/>
                      </a:schemeClr>
                    </a:outerShdw>
                  </a:effectLst>
                  <a:latin typeface="Modern Love Caps" panose="04070805081001020A01" pitchFamily="82" charset="0"/>
                </a:rPr>
                <a:t>gus</a:t>
              </a:r>
              <a:endParaRPr lang="en-US" sz="3600" b="0" cap="none" spc="0" dirty="0">
                <a:ln w="0"/>
                <a:solidFill>
                  <a:srgbClr val="942621"/>
                </a:solidFill>
                <a:effectLst>
                  <a:outerShdw blurRad="38100" dist="19050" dir="2700000" algn="tl" rotWithShape="0">
                    <a:schemeClr val="dk1">
                      <a:alpha val="40000"/>
                    </a:schemeClr>
                  </a:outerShdw>
                </a:effectLst>
                <a:latin typeface="Modern Love Caps" panose="04070805081001020A01" pitchFamily="82" charset="0"/>
              </a:endParaRPr>
            </a:p>
          </p:txBody>
        </p:sp>
        <p:sp>
          <p:nvSpPr>
            <p:cNvPr id="35" name="Rectangle 34">
              <a:extLst>
                <a:ext uri="{FF2B5EF4-FFF2-40B4-BE49-F238E27FC236}">
                  <a16:creationId xmlns:a16="http://schemas.microsoft.com/office/drawing/2014/main" id="{4BA6A648-02EE-4631-BF9B-781D513268FB}"/>
                </a:ext>
              </a:extLst>
            </p:cNvPr>
            <p:cNvSpPr/>
            <p:nvPr/>
          </p:nvSpPr>
          <p:spPr>
            <a:xfrm>
              <a:off x="9836567" y="1701560"/>
              <a:ext cx="2143536" cy="646331"/>
            </a:xfrm>
            <a:prstGeom prst="rect">
              <a:avLst/>
            </a:prstGeom>
            <a:noFill/>
          </p:spPr>
          <p:txBody>
            <a:bodyPr wrap="none" lIns="91440" tIns="45720" rIns="91440" bIns="45720">
              <a:spAutoFit/>
            </a:bodyPr>
            <a:lstStyle/>
            <a:p>
              <a:pPr algn="ctr"/>
              <a:r>
                <a:rPr lang="en-US" sz="3600" b="0" cap="none" spc="0" dirty="0">
                  <a:ln w="0">
                    <a:noFill/>
                  </a:ln>
                  <a:solidFill>
                    <a:srgbClr val="000000"/>
                  </a:solidFill>
                  <a:latin typeface="Ink Free" panose="03080402000500000000" pitchFamily="66" charset="0"/>
                </a:rPr>
                <a:t>3/1/2021</a:t>
              </a:r>
            </a:p>
          </p:txBody>
        </p:sp>
      </p:grpSp>
    </p:spTree>
    <p:extLst>
      <p:ext uri="{BB962C8B-B14F-4D97-AF65-F5344CB8AC3E}">
        <p14:creationId xmlns:p14="http://schemas.microsoft.com/office/powerpoint/2010/main" val="33231415"/>
      </p:ext>
    </p:extLst>
  </p:cSld>
  <p:clrMapOvr>
    <a:masterClrMapping/>
  </p:clrMapOvr>
  <mc:AlternateContent xmlns:mc="http://schemas.openxmlformats.org/markup-compatibility/2006" xmlns:p14="http://schemas.microsoft.com/office/powerpoint/2010/main">
    <mc:Choice Requires="p14">
      <p:transition spd="med" p14:dur="700" advClick="0" advTm="32000">
        <p:fade/>
      </p:transition>
    </mc:Choice>
    <mc:Fallback xmlns="">
      <p:transition spd="med"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99" fill="hold"/>
                                        <p:tgtEl>
                                          <p:spTgt spid="28"/>
                                        </p:tgtEl>
                                      </p:cBhvr>
                                    </p:cmd>
                                  </p:childTnLst>
                                </p:cTn>
                              </p:par>
                              <p:par>
                                <p:cTn id="7" presetID="21" presetClass="entr" presetSubtype="1" fill="hold" grpId="0" nodeType="withEffect">
                                  <p:stCondLst>
                                    <p:cond delay="15000"/>
                                  </p:stCondLst>
                                  <p:childTnLst>
                                    <p:set>
                                      <p:cBhvr>
                                        <p:cTn id="8" dur="1" fill="hold">
                                          <p:stCondLst>
                                            <p:cond delay="0"/>
                                          </p:stCondLst>
                                        </p:cTn>
                                        <p:tgtEl>
                                          <p:spTgt spid="58"/>
                                        </p:tgtEl>
                                        <p:attrNameLst>
                                          <p:attrName>style.visibility</p:attrName>
                                        </p:attrNameLst>
                                      </p:cBhvr>
                                      <p:to>
                                        <p:strVal val="visible"/>
                                      </p:to>
                                    </p:set>
                                    <p:animEffect transition="in" filter="wheel(1)">
                                      <p:cBhvr>
                                        <p:cTn id="9" dur="2000"/>
                                        <p:tgtEl>
                                          <p:spTgt spid="58"/>
                                        </p:tgtEl>
                                      </p:cBhvr>
                                    </p:animEffect>
                                  </p:childTnLst>
                                </p:cTn>
                              </p:par>
                              <p:par>
                                <p:cTn id="10" presetID="21" presetClass="entr" presetSubtype="1" fill="hold" grpId="0" nodeType="withEffect">
                                  <p:stCondLst>
                                    <p:cond delay="27000"/>
                                  </p:stCondLst>
                                  <p:childTnLst>
                                    <p:set>
                                      <p:cBhvr>
                                        <p:cTn id="11" dur="1" fill="hold">
                                          <p:stCondLst>
                                            <p:cond delay="0"/>
                                          </p:stCondLst>
                                        </p:cTn>
                                        <p:tgtEl>
                                          <p:spTgt spid="49"/>
                                        </p:tgtEl>
                                        <p:attrNameLst>
                                          <p:attrName>style.visibility</p:attrName>
                                        </p:attrNameLst>
                                      </p:cBhvr>
                                      <p:to>
                                        <p:strVal val="visible"/>
                                      </p:to>
                                    </p:set>
                                    <p:animEffect transition="in" filter="wheel(1)">
                                      <p:cBhvr>
                                        <p:cTn id="12"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8"/>
                </p:tgtEl>
              </p:cMediaNode>
            </p:audio>
          </p:childTnLst>
        </p:cTn>
      </p:par>
    </p:tnLst>
    <p:bldLst>
      <p:bldP spid="49" grpId="0" animBg="1"/>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D428B1-9B0B-432E-895E-3E080CD19A62}"/>
              </a:ext>
            </a:extLst>
          </p:cNvPr>
          <p:cNvSpPr>
            <a:spLocks noGrp="1"/>
          </p:cNvSpPr>
          <p:nvPr>
            <p:ph type="sldNum" sz="quarter" idx="12"/>
          </p:nvPr>
        </p:nvSpPr>
        <p:spPr/>
        <p:txBody>
          <a:bodyPr/>
          <a:lstStyle/>
          <a:p>
            <a:fld id="{519D6624-0A8B-43E0-9CFD-9FB567962516}" type="slidenum">
              <a:rPr lang="en-US" smtClean="0"/>
              <a:t>3</a:t>
            </a:fld>
            <a:endParaRPr lang="en-US"/>
          </a:p>
        </p:txBody>
      </p:sp>
      <p:pic>
        <p:nvPicPr>
          <p:cNvPr id="18" name="Picture 4" descr="Grayed-out image of outdates Residential Loan Application form">
            <a:extLst>
              <a:ext uri="{FF2B5EF4-FFF2-40B4-BE49-F238E27FC236}">
                <a16:creationId xmlns:a16="http://schemas.microsoft.com/office/drawing/2014/main" id="{D5FAD779-5E75-4835-A12A-89BE9C591438}"/>
              </a:ext>
            </a:extLst>
          </p:cNvPr>
          <p:cNvPicPr>
            <a:picLocks noChangeAspect="1" noChangeArrowheads="1"/>
          </p:cNvPicPr>
          <p:nvPr/>
        </p:nvPicPr>
        <p:blipFill>
          <a:blip r:embed="rId5">
            <a:alphaModFix amt="65000"/>
            <a:extLst>
              <a:ext uri="{28A0092B-C50C-407E-A947-70E740481C1C}">
                <a14:useLocalDpi xmlns:a14="http://schemas.microsoft.com/office/drawing/2010/main" val="0"/>
              </a:ext>
            </a:extLst>
          </a:blip>
          <a:srcRect/>
          <a:stretch>
            <a:fillRect/>
          </a:stretch>
        </p:blipFill>
        <p:spPr bwMode="auto">
          <a:xfrm>
            <a:off x="4862386" y="136524"/>
            <a:ext cx="5574226" cy="42151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of new Residential Loan Application Form">
            <a:extLst>
              <a:ext uri="{FF2B5EF4-FFF2-40B4-BE49-F238E27FC236}">
                <a16:creationId xmlns:a16="http://schemas.microsoft.com/office/drawing/2014/main" id="{FD48E1B9-1825-4E47-BE99-443C086F0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160" y="2806889"/>
            <a:ext cx="5332034" cy="4051111"/>
          </a:xfrm>
          <a:prstGeom prst="rect">
            <a:avLst/>
          </a:prstGeom>
          <a:noFill/>
          <a:ln w="25400" cmpd="dbl">
            <a:noFill/>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80EA616-20F0-4E12-8AAE-2C115E63A03C}"/>
              </a:ext>
            </a:extLst>
          </p:cNvPr>
          <p:cNvSpPr/>
          <p:nvPr/>
        </p:nvSpPr>
        <p:spPr>
          <a:xfrm>
            <a:off x="0" y="0"/>
            <a:ext cx="4051034" cy="6858000"/>
          </a:xfrm>
          <a:prstGeom prst="rect">
            <a:avLst/>
          </a:prstGeom>
          <a:solidFill>
            <a:srgbClr val="16254C"/>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677A221-799F-49B0-8D31-79B9AC93E8ED}"/>
              </a:ext>
            </a:extLst>
          </p:cNvPr>
          <p:cNvSpPr/>
          <p:nvPr/>
        </p:nvSpPr>
        <p:spPr>
          <a:xfrm>
            <a:off x="885220" y="642629"/>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lowchart: Connector 24">
            <a:extLst>
              <a:ext uri="{FF2B5EF4-FFF2-40B4-BE49-F238E27FC236}">
                <a16:creationId xmlns:a16="http://schemas.microsoft.com/office/drawing/2014/main" id="{CDEBAA76-8E14-404E-873D-E7F80D93CF57}"/>
              </a:ext>
            </a:extLst>
          </p:cNvPr>
          <p:cNvSpPr/>
          <p:nvPr/>
        </p:nvSpPr>
        <p:spPr>
          <a:xfrm>
            <a:off x="3399346" y="621792"/>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5FEC29B1-8D93-4880-8FD6-365FEB19522D}"/>
              </a:ext>
            </a:extLst>
          </p:cNvPr>
          <p:cNvSpPr/>
          <p:nvPr/>
        </p:nvSpPr>
        <p:spPr>
          <a:xfrm>
            <a:off x="885220" y="2857614"/>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lowchart: Connector 26">
            <a:extLst>
              <a:ext uri="{FF2B5EF4-FFF2-40B4-BE49-F238E27FC236}">
                <a16:creationId xmlns:a16="http://schemas.microsoft.com/office/drawing/2014/main" id="{CAC2A735-C7FD-42C7-9D6F-2E1FB0853CDF}"/>
              </a:ext>
            </a:extLst>
          </p:cNvPr>
          <p:cNvSpPr/>
          <p:nvPr/>
        </p:nvSpPr>
        <p:spPr>
          <a:xfrm>
            <a:off x="3399346" y="2836777"/>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8" name="Graphic 27" descr="Internet">
            <a:extLst>
              <a:ext uri="{FF2B5EF4-FFF2-40B4-BE49-F238E27FC236}">
                <a16:creationId xmlns:a16="http://schemas.microsoft.com/office/drawing/2014/main" id="{8E23F979-92C1-4526-A7A6-A155B4DE2F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81569" y="3027894"/>
            <a:ext cx="914400" cy="914400"/>
          </a:xfrm>
          <a:prstGeom prst="rect">
            <a:avLst/>
          </a:prstGeom>
        </p:spPr>
      </p:pic>
      <p:sp>
        <p:nvSpPr>
          <p:cNvPr id="30" name="Rectangle 29">
            <a:extLst>
              <a:ext uri="{FF2B5EF4-FFF2-40B4-BE49-F238E27FC236}">
                <a16:creationId xmlns:a16="http://schemas.microsoft.com/office/drawing/2014/main" id="{4B4FC187-F9D0-493F-BB9E-8CF241E69F72}"/>
              </a:ext>
            </a:extLst>
          </p:cNvPr>
          <p:cNvSpPr/>
          <p:nvPr/>
        </p:nvSpPr>
        <p:spPr>
          <a:xfrm>
            <a:off x="885220" y="5023993"/>
            <a:ext cx="2996119" cy="1254963"/>
          </a:xfrm>
          <a:prstGeom prst="rect">
            <a:avLst/>
          </a:prstGeom>
          <a:solidFill>
            <a:srgbClr val="8B92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Flowchart: Connector 30">
            <a:extLst>
              <a:ext uri="{FF2B5EF4-FFF2-40B4-BE49-F238E27FC236}">
                <a16:creationId xmlns:a16="http://schemas.microsoft.com/office/drawing/2014/main" id="{0FC78CF6-8D6A-4AC0-93BF-1F5E62A30261}"/>
              </a:ext>
            </a:extLst>
          </p:cNvPr>
          <p:cNvSpPr/>
          <p:nvPr/>
        </p:nvSpPr>
        <p:spPr>
          <a:xfrm>
            <a:off x="3399346" y="5003156"/>
            <a:ext cx="1280160" cy="1280160"/>
          </a:xfrm>
          <a:prstGeom prst="flowChartConnector">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7A1EAF3C-6F25-47F9-B46A-DBF9B7F73B45}"/>
              </a:ext>
            </a:extLst>
          </p:cNvPr>
          <p:cNvSpPr txBox="1"/>
          <p:nvPr/>
        </p:nvSpPr>
        <p:spPr>
          <a:xfrm>
            <a:off x="929600" y="2977263"/>
            <a:ext cx="2607589" cy="1015663"/>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Updated to support the Revised automated underwriting system.</a:t>
            </a:r>
          </a:p>
        </p:txBody>
      </p:sp>
      <p:sp>
        <p:nvSpPr>
          <p:cNvPr id="33" name="TextBox 32">
            <a:extLst>
              <a:ext uri="{FF2B5EF4-FFF2-40B4-BE49-F238E27FC236}">
                <a16:creationId xmlns:a16="http://schemas.microsoft.com/office/drawing/2014/main" id="{3589320A-2960-4E01-BB2A-DEE4EACAE2FD}"/>
              </a:ext>
            </a:extLst>
          </p:cNvPr>
          <p:cNvSpPr txBox="1"/>
          <p:nvPr/>
        </p:nvSpPr>
        <p:spPr>
          <a:xfrm>
            <a:off x="923101" y="5004002"/>
            <a:ext cx="2670687" cy="1231106"/>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Borrower Benefits:</a:t>
            </a:r>
          </a:p>
          <a:p>
            <a:pPr marL="342900" lvl="0" indent="-342900">
              <a:buFont typeface="Arial" panose="020B0604020202020204" pitchFamily="34" charset="0"/>
              <a:buChar char="•"/>
              <a:defRPr/>
            </a:pPr>
            <a:r>
              <a:rPr lang="en-US" dirty="0">
                <a:solidFill>
                  <a:prstClr val="white"/>
                </a:solidFill>
                <a:latin typeface="Arial Nova Cond" panose="020B0506020202020204" pitchFamily="34" charset="0"/>
                <a:cs typeface="Arial" panose="020B0604020202020204" pitchFamily="34" charset="0"/>
              </a:rPr>
              <a:t>Easier to complete</a:t>
            </a:r>
          </a:p>
          <a:p>
            <a:pPr marL="342900" lvl="0" indent="-342900">
              <a:buFont typeface="Arial" panose="020B0604020202020204" pitchFamily="34" charset="0"/>
              <a:buChar char="•"/>
              <a:defRPr/>
            </a:pPr>
            <a:r>
              <a:rPr lang="en-US" dirty="0">
                <a:solidFill>
                  <a:prstClr val="white"/>
                </a:solidFill>
                <a:latin typeface="Arial Nova Cond" panose="020B0506020202020204" pitchFamily="34" charset="0"/>
                <a:cs typeface="Arial" panose="020B0604020202020204" pitchFamily="34" charset="0"/>
              </a:rPr>
              <a:t>Easier to understand</a:t>
            </a:r>
          </a:p>
          <a:p>
            <a:pPr marL="342900" lvl="0" indent="-342900">
              <a:buFont typeface="Arial" panose="020B0604020202020204" pitchFamily="34" charset="0"/>
              <a:buChar char="•"/>
              <a:defRPr/>
            </a:pPr>
            <a:r>
              <a:rPr lang="en-US" dirty="0">
                <a:solidFill>
                  <a:prstClr val="white"/>
                </a:solidFill>
                <a:latin typeface="Arial Nova Cond" panose="020B0506020202020204" pitchFamily="34" charset="0"/>
                <a:cs typeface="Arial" panose="020B0604020202020204" pitchFamily="34" charset="0"/>
              </a:rPr>
              <a:t>Easier to apply</a:t>
            </a:r>
          </a:p>
        </p:txBody>
      </p:sp>
      <p:pic>
        <p:nvPicPr>
          <p:cNvPr id="35" name="Picture 34" descr="Users">
            <a:extLst>
              <a:ext uri="{FF2B5EF4-FFF2-40B4-BE49-F238E27FC236}">
                <a16:creationId xmlns:a16="http://schemas.microsoft.com/office/drawing/2014/main" id="{4506B2F0-A2FF-472B-BC2D-CAA66B47B5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82796" y="5183916"/>
            <a:ext cx="914479" cy="914479"/>
          </a:xfrm>
          <a:prstGeom prst="rect">
            <a:avLst/>
          </a:prstGeom>
        </p:spPr>
      </p:pic>
      <p:sp>
        <p:nvSpPr>
          <p:cNvPr id="36" name="TextBox 35">
            <a:extLst>
              <a:ext uri="{FF2B5EF4-FFF2-40B4-BE49-F238E27FC236}">
                <a16:creationId xmlns:a16="http://schemas.microsoft.com/office/drawing/2014/main" id="{8F80065D-EEB3-4372-8AE7-82734FA7E199}"/>
              </a:ext>
            </a:extLst>
          </p:cNvPr>
          <p:cNvSpPr txBox="1"/>
          <p:nvPr/>
        </p:nvSpPr>
        <p:spPr>
          <a:xfrm>
            <a:off x="889652" y="1070055"/>
            <a:ext cx="2607589" cy="400110"/>
          </a:xfrm>
          <a:prstGeom prst="rect">
            <a:avLst/>
          </a:prstGeom>
          <a:noFill/>
        </p:spPr>
        <p:txBody>
          <a:bodyPr wrap="square" rtlCol="0">
            <a:spAutoFit/>
          </a:bodyPr>
          <a:lstStyle/>
          <a:p>
            <a:pPr lvl="0">
              <a:defRPr/>
            </a:pPr>
            <a:r>
              <a:rPr lang="en-US" sz="2000" dirty="0">
                <a:solidFill>
                  <a:prstClr val="white"/>
                </a:solidFill>
                <a:latin typeface="Arial Nova Cond" panose="020B0506020202020204" pitchFamily="34" charset="0"/>
                <a:cs typeface="Arial" panose="020B0604020202020204" pitchFamily="34" charset="0"/>
              </a:rPr>
              <a:t>The New URLA</a:t>
            </a:r>
          </a:p>
        </p:txBody>
      </p:sp>
      <p:sp>
        <p:nvSpPr>
          <p:cNvPr id="4" name="Rectangle 3">
            <a:extLst>
              <a:ext uri="{FF2B5EF4-FFF2-40B4-BE49-F238E27FC236}">
                <a16:creationId xmlns:a16="http://schemas.microsoft.com/office/drawing/2014/main" id="{3652CF1F-46EC-4205-BFE8-95966567AE5A}"/>
              </a:ext>
            </a:extLst>
          </p:cNvPr>
          <p:cNvSpPr/>
          <p:nvPr/>
        </p:nvSpPr>
        <p:spPr>
          <a:xfrm>
            <a:off x="6461151" y="730272"/>
            <a:ext cx="2605200" cy="923330"/>
          </a:xfrm>
          <a:custGeom>
            <a:avLst/>
            <a:gdLst>
              <a:gd name="connsiteX0" fmla="*/ 0 w 2605200"/>
              <a:gd name="connsiteY0" fmla="*/ 0 h 923330"/>
              <a:gd name="connsiteX1" fmla="*/ 703404 w 2605200"/>
              <a:gd name="connsiteY1" fmla="*/ 0 h 923330"/>
              <a:gd name="connsiteX2" fmla="*/ 1328652 w 2605200"/>
              <a:gd name="connsiteY2" fmla="*/ 0 h 923330"/>
              <a:gd name="connsiteX3" fmla="*/ 1979952 w 2605200"/>
              <a:gd name="connsiteY3" fmla="*/ 0 h 923330"/>
              <a:gd name="connsiteX4" fmla="*/ 2605200 w 2605200"/>
              <a:gd name="connsiteY4" fmla="*/ 0 h 923330"/>
              <a:gd name="connsiteX5" fmla="*/ 2605200 w 2605200"/>
              <a:gd name="connsiteY5" fmla="*/ 480132 h 923330"/>
              <a:gd name="connsiteX6" fmla="*/ 2605200 w 2605200"/>
              <a:gd name="connsiteY6" fmla="*/ 923330 h 923330"/>
              <a:gd name="connsiteX7" fmla="*/ 1953900 w 2605200"/>
              <a:gd name="connsiteY7" fmla="*/ 923330 h 923330"/>
              <a:gd name="connsiteX8" fmla="*/ 1328652 w 2605200"/>
              <a:gd name="connsiteY8" fmla="*/ 923330 h 923330"/>
              <a:gd name="connsiteX9" fmla="*/ 703404 w 2605200"/>
              <a:gd name="connsiteY9" fmla="*/ 923330 h 923330"/>
              <a:gd name="connsiteX10" fmla="*/ 0 w 2605200"/>
              <a:gd name="connsiteY10" fmla="*/ 923330 h 923330"/>
              <a:gd name="connsiteX11" fmla="*/ 0 w 2605200"/>
              <a:gd name="connsiteY11" fmla="*/ 461665 h 923330"/>
              <a:gd name="connsiteX12" fmla="*/ 0 w 260520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5200" h="923330" fill="none" extrusionOk="0">
                <a:moveTo>
                  <a:pt x="0" y="0"/>
                </a:moveTo>
                <a:cubicBezTo>
                  <a:pt x="178713" y="9578"/>
                  <a:pt x="488896" y="32305"/>
                  <a:pt x="703404" y="0"/>
                </a:cubicBezTo>
                <a:cubicBezTo>
                  <a:pt x="917912" y="-32305"/>
                  <a:pt x="1154235" y="26297"/>
                  <a:pt x="1328652" y="0"/>
                </a:cubicBezTo>
                <a:cubicBezTo>
                  <a:pt x="1503069" y="-26297"/>
                  <a:pt x="1676858" y="-27203"/>
                  <a:pt x="1979952" y="0"/>
                </a:cubicBezTo>
                <a:cubicBezTo>
                  <a:pt x="2283046" y="27203"/>
                  <a:pt x="2344043" y="1112"/>
                  <a:pt x="2605200" y="0"/>
                </a:cubicBezTo>
                <a:cubicBezTo>
                  <a:pt x="2589738" y="229079"/>
                  <a:pt x="2588029" y="344978"/>
                  <a:pt x="2605200" y="480132"/>
                </a:cubicBezTo>
                <a:cubicBezTo>
                  <a:pt x="2622371" y="615286"/>
                  <a:pt x="2593563" y="712769"/>
                  <a:pt x="2605200" y="923330"/>
                </a:cubicBezTo>
                <a:cubicBezTo>
                  <a:pt x="2333100" y="929209"/>
                  <a:pt x="2189734" y="953070"/>
                  <a:pt x="1953900" y="923330"/>
                </a:cubicBezTo>
                <a:cubicBezTo>
                  <a:pt x="1718066" y="893590"/>
                  <a:pt x="1585554" y="918628"/>
                  <a:pt x="1328652" y="923330"/>
                </a:cubicBezTo>
                <a:cubicBezTo>
                  <a:pt x="1071750" y="928032"/>
                  <a:pt x="941984" y="906379"/>
                  <a:pt x="703404" y="923330"/>
                </a:cubicBezTo>
                <a:cubicBezTo>
                  <a:pt x="464824" y="940281"/>
                  <a:pt x="302293" y="933826"/>
                  <a:pt x="0" y="923330"/>
                </a:cubicBezTo>
                <a:cubicBezTo>
                  <a:pt x="-17190" y="692810"/>
                  <a:pt x="-18171" y="616556"/>
                  <a:pt x="0" y="461665"/>
                </a:cubicBezTo>
                <a:cubicBezTo>
                  <a:pt x="18171" y="306774"/>
                  <a:pt x="18096" y="150419"/>
                  <a:pt x="0" y="0"/>
                </a:cubicBezTo>
                <a:close/>
              </a:path>
              <a:path w="2605200" h="923330" stroke="0" extrusionOk="0">
                <a:moveTo>
                  <a:pt x="0" y="0"/>
                </a:moveTo>
                <a:cubicBezTo>
                  <a:pt x="182927" y="-12667"/>
                  <a:pt x="438218" y="-4501"/>
                  <a:pt x="651300" y="0"/>
                </a:cubicBezTo>
                <a:cubicBezTo>
                  <a:pt x="864382" y="4501"/>
                  <a:pt x="1065679" y="11301"/>
                  <a:pt x="1224444" y="0"/>
                </a:cubicBezTo>
                <a:cubicBezTo>
                  <a:pt x="1383209" y="-11301"/>
                  <a:pt x="1527910" y="107"/>
                  <a:pt x="1823640" y="0"/>
                </a:cubicBezTo>
                <a:cubicBezTo>
                  <a:pt x="2119370" y="-107"/>
                  <a:pt x="2247383" y="-13922"/>
                  <a:pt x="2605200" y="0"/>
                </a:cubicBezTo>
                <a:cubicBezTo>
                  <a:pt x="2604566" y="188887"/>
                  <a:pt x="2604755" y="294014"/>
                  <a:pt x="2605200" y="480132"/>
                </a:cubicBezTo>
                <a:cubicBezTo>
                  <a:pt x="2605645" y="666250"/>
                  <a:pt x="2584692" y="791927"/>
                  <a:pt x="2605200" y="923330"/>
                </a:cubicBezTo>
                <a:cubicBezTo>
                  <a:pt x="2332733" y="896820"/>
                  <a:pt x="2260794" y="891664"/>
                  <a:pt x="1953900" y="923330"/>
                </a:cubicBezTo>
                <a:cubicBezTo>
                  <a:pt x="1647006" y="954996"/>
                  <a:pt x="1556890" y="938334"/>
                  <a:pt x="1302600" y="923330"/>
                </a:cubicBezTo>
                <a:cubicBezTo>
                  <a:pt x="1048310" y="908326"/>
                  <a:pt x="901367" y="917507"/>
                  <a:pt x="625248" y="923330"/>
                </a:cubicBezTo>
                <a:cubicBezTo>
                  <a:pt x="349129" y="929153"/>
                  <a:pt x="181988" y="892237"/>
                  <a:pt x="0" y="923330"/>
                </a:cubicBezTo>
                <a:cubicBezTo>
                  <a:pt x="-3916" y="700985"/>
                  <a:pt x="15390" y="603256"/>
                  <a:pt x="0" y="470898"/>
                </a:cubicBezTo>
                <a:cubicBezTo>
                  <a:pt x="-15390" y="338540"/>
                  <a:pt x="6999" y="224599"/>
                  <a:pt x="0" y="0"/>
                </a:cubicBezTo>
                <a:close/>
              </a:path>
            </a:pathLst>
          </a:custGeom>
          <a:solidFill>
            <a:srgbClr val="FFFF00">
              <a:alpha val="40000"/>
            </a:srgbClr>
          </a:solidFill>
          <a:ln w="57150">
            <a:solidFill>
              <a:schemeClr val="tx1">
                <a:lumMod val="75000"/>
                <a:lumOff val="25000"/>
              </a:schemeClr>
            </a:solidFill>
            <a:extLst>
              <a:ext uri="{C807C97D-BFC1-408E-A445-0C87EB9F89A2}">
                <ask:lineSketchStyleProps xmlns:ask="http://schemas.microsoft.com/office/drawing/2018/sketchyshapes" sd="2466123674">
                  <a:prstGeom prst="rect">
                    <a:avLst/>
                  </a:prstGeom>
                  <ask:type>
                    <ask:lineSketchFreehand/>
                  </ask:type>
                </ask:lineSketchStyleProps>
              </a:ext>
            </a:extLst>
          </a:ln>
        </p:spPr>
        <p:txBody>
          <a:bodyPr wrap="none" lIns="91440" tIns="45720" rIns="91440" bIns="45720">
            <a:spAutoFit/>
          </a:bodyPr>
          <a:lstStyle/>
          <a:p>
            <a:pPr algn="ctr"/>
            <a:r>
              <a:rPr lang="en-US" sz="5400" b="1" dirty="0">
                <a:ln w="0"/>
                <a:solidFill>
                  <a:schemeClr val="tx1">
                    <a:lumMod val="75000"/>
                    <a:lumOff val="25000"/>
                  </a:schemeClr>
                </a:solidFill>
                <a:latin typeface="Modern Love Caps" panose="04070805081001020A01" pitchFamily="82" charset="0"/>
              </a:rPr>
              <a:t>CURRENT</a:t>
            </a:r>
          </a:p>
        </p:txBody>
      </p:sp>
      <p:sp>
        <p:nvSpPr>
          <p:cNvPr id="37" name="Rectangle 36">
            <a:extLst>
              <a:ext uri="{FF2B5EF4-FFF2-40B4-BE49-F238E27FC236}">
                <a16:creationId xmlns:a16="http://schemas.microsoft.com/office/drawing/2014/main" id="{3140A595-E4A4-4AC8-99C6-C07EF88FC8BA}"/>
              </a:ext>
            </a:extLst>
          </p:cNvPr>
          <p:cNvSpPr/>
          <p:nvPr/>
        </p:nvSpPr>
        <p:spPr>
          <a:xfrm>
            <a:off x="8078852" y="3196625"/>
            <a:ext cx="1900933" cy="923330"/>
          </a:xfrm>
          <a:custGeom>
            <a:avLst/>
            <a:gdLst>
              <a:gd name="connsiteX0" fmla="*/ 0 w 1900933"/>
              <a:gd name="connsiteY0" fmla="*/ 0 h 923330"/>
              <a:gd name="connsiteX1" fmla="*/ 652654 w 1900933"/>
              <a:gd name="connsiteY1" fmla="*/ 0 h 923330"/>
              <a:gd name="connsiteX2" fmla="*/ 1305307 w 1900933"/>
              <a:gd name="connsiteY2" fmla="*/ 0 h 923330"/>
              <a:gd name="connsiteX3" fmla="*/ 1900933 w 1900933"/>
              <a:gd name="connsiteY3" fmla="*/ 0 h 923330"/>
              <a:gd name="connsiteX4" fmla="*/ 1900933 w 1900933"/>
              <a:gd name="connsiteY4" fmla="*/ 443198 h 923330"/>
              <a:gd name="connsiteX5" fmla="*/ 1900933 w 1900933"/>
              <a:gd name="connsiteY5" fmla="*/ 923330 h 923330"/>
              <a:gd name="connsiteX6" fmla="*/ 1229270 w 1900933"/>
              <a:gd name="connsiteY6" fmla="*/ 923330 h 923330"/>
              <a:gd name="connsiteX7" fmla="*/ 614635 w 1900933"/>
              <a:gd name="connsiteY7" fmla="*/ 923330 h 923330"/>
              <a:gd name="connsiteX8" fmla="*/ 0 w 1900933"/>
              <a:gd name="connsiteY8" fmla="*/ 923330 h 923330"/>
              <a:gd name="connsiteX9" fmla="*/ 0 w 1900933"/>
              <a:gd name="connsiteY9" fmla="*/ 452432 h 923330"/>
              <a:gd name="connsiteX10" fmla="*/ 0 w 1900933"/>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933" h="923330" fill="none" extrusionOk="0">
                <a:moveTo>
                  <a:pt x="0" y="0"/>
                </a:moveTo>
                <a:cubicBezTo>
                  <a:pt x="146854" y="-29875"/>
                  <a:pt x="337622" y="-9753"/>
                  <a:pt x="652654" y="0"/>
                </a:cubicBezTo>
                <a:cubicBezTo>
                  <a:pt x="967686" y="9753"/>
                  <a:pt x="1167399" y="-21840"/>
                  <a:pt x="1305307" y="0"/>
                </a:cubicBezTo>
                <a:cubicBezTo>
                  <a:pt x="1443215" y="21840"/>
                  <a:pt x="1621992" y="-1299"/>
                  <a:pt x="1900933" y="0"/>
                </a:cubicBezTo>
                <a:cubicBezTo>
                  <a:pt x="1907691" y="154157"/>
                  <a:pt x="1887389" y="253209"/>
                  <a:pt x="1900933" y="443198"/>
                </a:cubicBezTo>
                <a:cubicBezTo>
                  <a:pt x="1914477" y="633187"/>
                  <a:pt x="1918878" y="780348"/>
                  <a:pt x="1900933" y="923330"/>
                </a:cubicBezTo>
                <a:cubicBezTo>
                  <a:pt x="1623501" y="944451"/>
                  <a:pt x="1439577" y="953820"/>
                  <a:pt x="1229270" y="923330"/>
                </a:cubicBezTo>
                <a:cubicBezTo>
                  <a:pt x="1018963" y="892840"/>
                  <a:pt x="820376" y="899042"/>
                  <a:pt x="614635" y="923330"/>
                </a:cubicBezTo>
                <a:cubicBezTo>
                  <a:pt x="408894" y="947618"/>
                  <a:pt x="298734" y="923275"/>
                  <a:pt x="0" y="923330"/>
                </a:cubicBezTo>
                <a:cubicBezTo>
                  <a:pt x="-8535" y="708587"/>
                  <a:pt x="8910" y="678507"/>
                  <a:pt x="0" y="452432"/>
                </a:cubicBezTo>
                <a:cubicBezTo>
                  <a:pt x="-8910" y="226357"/>
                  <a:pt x="6865" y="103576"/>
                  <a:pt x="0" y="0"/>
                </a:cubicBezTo>
                <a:close/>
              </a:path>
              <a:path w="1900933" h="923330" stroke="0" extrusionOk="0">
                <a:moveTo>
                  <a:pt x="0" y="0"/>
                </a:moveTo>
                <a:cubicBezTo>
                  <a:pt x="157265" y="17952"/>
                  <a:pt x="511538" y="12825"/>
                  <a:pt x="652654" y="0"/>
                </a:cubicBezTo>
                <a:cubicBezTo>
                  <a:pt x="793770" y="-12825"/>
                  <a:pt x="980873" y="-2091"/>
                  <a:pt x="1248279" y="0"/>
                </a:cubicBezTo>
                <a:cubicBezTo>
                  <a:pt x="1515686" y="2091"/>
                  <a:pt x="1611689" y="-9313"/>
                  <a:pt x="1900933" y="0"/>
                </a:cubicBezTo>
                <a:cubicBezTo>
                  <a:pt x="1887241" y="209688"/>
                  <a:pt x="1904051" y="351758"/>
                  <a:pt x="1900933" y="443198"/>
                </a:cubicBezTo>
                <a:cubicBezTo>
                  <a:pt x="1897815" y="534638"/>
                  <a:pt x="1916697" y="694945"/>
                  <a:pt x="1900933" y="923330"/>
                </a:cubicBezTo>
                <a:cubicBezTo>
                  <a:pt x="1734471" y="910538"/>
                  <a:pt x="1461133" y="934832"/>
                  <a:pt x="1305307" y="923330"/>
                </a:cubicBezTo>
                <a:cubicBezTo>
                  <a:pt x="1149481" y="911828"/>
                  <a:pt x="935468" y="934429"/>
                  <a:pt x="633644" y="923330"/>
                </a:cubicBezTo>
                <a:cubicBezTo>
                  <a:pt x="331820" y="912231"/>
                  <a:pt x="258873" y="924918"/>
                  <a:pt x="0" y="923330"/>
                </a:cubicBezTo>
                <a:cubicBezTo>
                  <a:pt x="-20165" y="830149"/>
                  <a:pt x="4699" y="605677"/>
                  <a:pt x="0" y="461665"/>
                </a:cubicBezTo>
                <a:cubicBezTo>
                  <a:pt x="-4699" y="317654"/>
                  <a:pt x="-20474" y="216619"/>
                  <a:pt x="0" y="0"/>
                </a:cubicBezTo>
                <a:close/>
              </a:path>
            </a:pathLst>
          </a:custGeom>
          <a:solidFill>
            <a:srgbClr val="FFFF00">
              <a:alpha val="40000"/>
            </a:srgbClr>
          </a:solidFill>
          <a:ln w="57150">
            <a:solidFill>
              <a:srgbClr val="8F2621"/>
            </a:solidFill>
            <a:extLst>
              <a:ext uri="{C807C97D-BFC1-408E-A445-0C87EB9F89A2}">
                <ask:lineSketchStyleProps xmlns:ask="http://schemas.microsoft.com/office/drawing/2018/sketchyshapes" sd="3125028111">
                  <a:prstGeom prst="rect">
                    <a:avLst/>
                  </a:prstGeom>
                  <ask:type>
                    <ask:lineSketchFreehand/>
                  </ask:type>
                </ask:lineSketchStyleProps>
              </a:ext>
            </a:extLst>
          </a:ln>
        </p:spPr>
        <p:txBody>
          <a:bodyPr wrap="square" lIns="91440" tIns="45720" rIns="91440" bIns="45720">
            <a:spAutoFit/>
          </a:bodyPr>
          <a:lstStyle/>
          <a:p>
            <a:pPr algn="ctr"/>
            <a:r>
              <a:rPr lang="en-US" sz="5400" b="1" dirty="0">
                <a:ln w="0"/>
                <a:solidFill>
                  <a:srgbClr val="8F2621"/>
                </a:solidFill>
                <a:latin typeface="Modern Love Caps" panose="04070805081001020A01" pitchFamily="82" charset="0"/>
              </a:rPr>
              <a:t>NEW</a:t>
            </a:r>
          </a:p>
        </p:txBody>
      </p:sp>
      <p:pic>
        <p:nvPicPr>
          <p:cNvPr id="7" name="Graphic 6" descr="Contract RTL">
            <a:extLst>
              <a:ext uri="{FF2B5EF4-FFF2-40B4-BE49-F238E27FC236}">
                <a16:creationId xmlns:a16="http://schemas.microsoft.com/office/drawing/2014/main" id="{0045EDF5-9EE7-4AF0-89C8-F985D16E6C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72399" y="812910"/>
            <a:ext cx="914400" cy="914400"/>
          </a:xfrm>
          <a:prstGeom prst="rect">
            <a:avLst/>
          </a:prstGeom>
        </p:spPr>
      </p:pic>
      <p:pic>
        <p:nvPicPr>
          <p:cNvPr id="5" name="Recorded Sound">
            <a:hlinkClick r:id="" action="ppaction://media"/>
            <a:extLst>
              <a:ext uri="{FF2B5EF4-FFF2-40B4-BE49-F238E27FC236}">
                <a16:creationId xmlns:a16="http://schemas.microsoft.com/office/drawing/2014/main" id="{A5B1A899-CD65-4AF3-B676-4F612F109D6F}"/>
              </a:ext>
            </a:extLst>
          </p:cNvPr>
          <p:cNvPicPr>
            <a:picLocks noChangeAspect="1"/>
          </p:cNvPicPr>
          <p:nvPr>
            <a:audioFile r:link="rId1"/>
            <p:extLst>
              <p:ext uri="{DAA4B4D4-6D71-4841-9C94-3DE7FCFB9230}">
                <p14:media xmlns:p14="http://schemas.microsoft.com/office/powerpoint/2010/main" r:embed="rId2">
                  <p14:trim st="4600" end="715.8502999999999"/>
                </p14:media>
              </p:ext>
            </p:extLst>
          </p:nvPr>
        </p:nvPicPr>
        <p:blipFill>
          <a:blip r:embed="rId13"/>
          <a:stretch>
            <a:fillRect/>
          </a:stretch>
        </p:blipFill>
        <p:spPr>
          <a:xfrm>
            <a:off x="274320" y="6400800"/>
            <a:ext cx="365760" cy="365760"/>
          </a:xfrm>
          <a:prstGeom prst="rect">
            <a:avLst/>
          </a:prstGeom>
        </p:spPr>
      </p:pic>
      <p:sp>
        <p:nvSpPr>
          <p:cNvPr id="6" name="Rectangle 5">
            <a:extLst>
              <a:ext uri="{FF2B5EF4-FFF2-40B4-BE49-F238E27FC236}">
                <a16:creationId xmlns:a16="http://schemas.microsoft.com/office/drawing/2014/main" id="{2F26925B-6A57-4006-A32F-A56DC30EB0EF}"/>
              </a:ext>
            </a:extLst>
          </p:cNvPr>
          <p:cNvSpPr/>
          <p:nvPr/>
        </p:nvSpPr>
        <p:spPr>
          <a:xfrm>
            <a:off x="6564923" y="2836777"/>
            <a:ext cx="5352757" cy="4021223"/>
          </a:xfrm>
          <a:custGeom>
            <a:avLst/>
            <a:gdLst>
              <a:gd name="connsiteX0" fmla="*/ 0 w 5352757"/>
              <a:gd name="connsiteY0" fmla="*/ 0 h 4021223"/>
              <a:gd name="connsiteX1" fmla="*/ 594751 w 5352757"/>
              <a:gd name="connsiteY1" fmla="*/ 0 h 4021223"/>
              <a:gd name="connsiteX2" fmla="*/ 1296557 w 5352757"/>
              <a:gd name="connsiteY2" fmla="*/ 0 h 4021223"/>
              <a:gd name="connsiteX3" fmla="*/ 1730725 w 5352757"/>
              <a:gd name="connsiteY3" fmla="*/ 0 h 4021223"/>
              <a:gd name="connsiteX4" fmla="*/ 2325476 w 5352757"/>
              <a:gd name="connsiteY4" fmla="*/ 0 h 4021223"/>
              <a:gd name="connsiteX5" fmla="*/ 2866699 w 5352757"/>
              <a:gd name="connsiteY5" fmla="*/ 0 h 4021223"/>
              <a:gd name="connsiteX6" fmla="*/ 3407922 w 5352757"/>
              <a:gd name="connsiteY6" fmla="*/ 0 h 4021223"/>
              <a:gd name="connsiteX7" fmla="*/ 4002673 w 5352757"/>
              <a:gd name="connsiteY7" fmla="*/ 0 h 4021223"/>
              <a:gd name="connsiteX8" fmla="*/ 4490368 w 5352757"/>
              <a:gd name="connsiteY8" fmla="*/ 0 h 4021223"/>
              <a:gd name="connsiteX9" fmla="*/ 5352757 w 5352757"/>
              <a:gd name="connsiteY9" fmla="*/ 0 h 4021223"/>
              <a:gd name="connsiteX10" fmla="*/ 5352757 w 5352757"/>
              <a:gd name="connsiteY10" fmla="*/ 614673 h 4021223"/>
              <a:gd name="connsiteX11" fmla="*/ 5352757 w 5352757"/>
              <a:gd name="connsiteY11" fmla="*/ 1229345 h 4021223"/>
              <a:gd name="connsiteX12" fmla="*/ 5352757 w 5352757"/>
              <a:gd name="connsiteY12" fmla="*/ 1683169 h 4021223"/>
              <a:gd name="connsiteX13" fmla="*/ 5352757 w 5352757"/>
              <a:gd name="connsiteY13" fmla="*/ 2338054 h 4021223"/>
              <a:gd name="connsiteX14" fmla="*/ 5352757 w 5352757"/>
              <a:gd name="connsiteY14" fmla="*/ 2872302 h 4021223"/>
              <a:gd name="connsiteX15" fmla="*/ 5352757 w 5352757"/>
              <a:gd name="connsiteY15" fmla="*/ 3366338 h 4021223"/>
              <a:gd name="connsiteX16" fmla="*/ 5352757 w 5352757"/>
              <a:gd name="connsiteY16" fmla="*/ 4021223 h 4021223"/>
              <a:gd name="connsiteX17" fmla="*/ 4811534 w 5352757"/>
              <a:gd name="connsiteY17" fmla="*/ 4021223 h 4021223"/>
              <a:gd name="connsiteX18" fmla="*/ 4163255 w 5352757"/>
              <a:gd name="connsiteY18" fmla="*/ 4021223 h 4021223"/>
              <a:gd name="connsiteX19" fmla="*/ 3568505 w 5352757"/>
              <a:gd name="connsiteY19" fmla="*/ 4021223 h 4021223"/>
              <a:gd name="connsiteX20" fmla="*/ 2973754 w 5352757"/>
              <a:gd name="connsiteY20" fmla="*/ 4021223 h 4021223"/>
              <a:gd name="connsiteX21" fmla="*/ 2486058 w 5352757"/>
              <a:gd name="connsiteY21" fmla="*/ 4021223 h 4021223"/>
              <a:gd name="connsiteX22" fmla="*/ 1944835 w 5352757"/>
              <a:gd name="connsiteY22" fmla="*/ 4021223 h 4021223"/>
              <a:gd name="connsiteX23" fmla="*/ 1403612 w 5352757"/>
              <a:gd name="connsiteY23" fmla="*/ 4021223 h 4021223"/>
              <a:gd name="connsiteX24" fmla="*/ 808861 w 5352757"/>
              <a:gd name="connsiteY24" fmla="*/ 4021223 h 4021223"/>
              <a:gd name="connsiteX25" fmla="*/ 0 w 5352757"/>
              <a:gd name="connsiteY25" fmla="*/ 4021223 h 4021223"/>
              <a:gd name="connsiteX26" fmla="*/ 0 w 5352757"/>
              <a:gd name="connsiteY26" fmla="*/ 3486975 h 4021223"/>
              <a:gd name="connsiteX27" fmla="*/ 0 w 5352757"/>
              <a:gd name="connsiteY27" fmla="*/ 3033151 h 4021223"/>
              <a:gd name="connsiteX28" fmla="*/ 0 w 5352757"/>
              <a:gd name="connsiteY28" fmla="*/ 2458691 h 4021223"/>
              <a:gd name="connsiteX29" fmla="*/ 0 w 5352757"/>
              <a:gd name="connsiteY29" fmla="*/ 1844018 h 4021223"/>
              <a:gd name="connsiteX30" fmla="*/ 0 w 5352757"/>
              <a:gd name="connsiteY30" fmla="*/ 1229345 h 4021223"/>
              <a:gd name="connsiteX31" fmla="*/ 0 w 5352757"/>
              <a:gd name="connsiteY31" fmla="*/ 735309 h 4021223"/>
              <a:gd name="connsiteX32" fmla="*/ 0 w 5352757"/>
              <a:gd name="connsiteY32" fmla="*/ 0 h 402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52757" h="4021223" extrusionOk="0">
                <a:moveTo>
                  <a:pt x="0" y="0"/>
                </a:moveTo>
                <a:cubicBezTo>
                  <a:pt x="244619" y="-27591"/>
                  <a:pt x="328033" y="41723"/>
                  <a:pt x="594751" y="0"/>
                </a:cubicBezTo>
                <a:cubicBezTo>
                  <a:pt x="861469" y="-41723"/>
                  <a:pt x="968885" y="71826"/>
                  <a:pt x="1296557" y="0"/>
                </a:cubicBezTo>
                <a:cubicBezTo>
                  <a:pt x="1624229" y="-71826"/>
                  <a:pt x="1617717" y="35420"/>
                  <a:pt x="1730725" y="0"/>
                </a:cubicBezTo>
                <a:cubicBezTo>
                  <a:pt x="1843733" y="-35420"/>
                  <a:pt x="2052207" y="12500"/>
                  <a:pt x="2325476" y="0"/>
                </a:cubicBezTo>
                <a:cubicBezTo>
                  <a:pt x="2598745" y="-12500"/>
                  <a:pt x="2717540" y="3339"/>
                  <a:pt x="2866699" y="0"/>
                </a:cubicBezTo>
                <a:cubicBezTo>
                  <a:pt x="3015858" y="-3339"/>
                  <a:pt x="3281269" y="23677"/>
                  <a:pt x="3407922" y="0"/>
                </a:cubicBezTo>
                <a:cubicBezTo>
                  <a:pt x="3534575" y="-23677"/>
                  <a:pt x="3767666" y="41001"/>
                  <a:pt x="4002673" y="0"/>
                </a:cubicBezTo>
                <a:cubicBezTo>
                  <a:pt x="4237680" y="-41001"/>
                  <a:pt x="4247542" y="45775"/>
                  <a:pt x="4490368" y="0"/>
                </a:cubicBezTo>
                <a:cubicBezTo>
                  <a:pt x="4733194" y="-45775"/>
                  <a:pt x="4968700" y="87021"/>
                  <a:pt x="5352757" y="0"/>
                </a:cubicBezTo>
                <a:cubicBezTo>
                  <a:pt x="5409528" y="134701"/>
                  <a:pt x="5324684" y="489531"/>
                  <a:pt x="5352757" y="614673"/>
                </a:cubicBezTo>
                <a:cubicBezTo>
                  <a:pt x="5380830" y="739815"/>
                  <a:pt x="5334064" y="1066856"/>
                  <a:pt x="5352757" y="1229345"/>
                </a:cubicBezTo>
                <a:cubicBezTo>
                  <a:pt x="5371450" y="1391834"/>
                  <a:pt x="5318671" y="1475130"/>
                  <a:pt x="5352757" y="1683169"/>
                </a:cubicBezTo>
                <a:cubicBezTo>
                  <a:pt x="5386843" y="1891208"/>
                  <a:pt x="5280748" y="2033440"/>
                  <a:pt x="5352757" y="2338054"/>
                </a:cubicBezTo>
                <a:cubicBezTo>
                  <a:pt x="5424766" y="2642669"/>
                  <a:pt x="5330571" y="2634720"/>
                  <a:pt x="5352757" y="2872302"/>
                </a:cubicBezTo>
                <a:cubicBezTo>
                  <a:pt x="5374943" y="3109884"/>
                  <a:pt x="5336636" y="3144022"/>
                  <a:pt x="5352757" y="3366338"/>
                </a:cubicBezTo>
                <a:cubicBezTo>
                  <a:pt x="5368878" y="3588654"/>
                  <a:pt x="5274824" y="3877615"/>
                  <a:pt x="5352757" y="4021223"/>
                </a:cubicBezTo>
                <a:cubicBezTo>
                  <a:pt x="5188907" y="4043684"/>
                  <a:pt x="5081868" y="4000740"/>
                  <a:pt x="4811534" y="4021223"/>
                </a:cubicBezTo>
                <a:cubicBezTo>
                  <a:pt x="4541200" y="4041706"/>
                  <a:pt x="4410757" y="3953608"/>
                  <a:pt x="4163255" y="4021223"/>
                </a:cubicBezTo>
                <a:cubicBezTo>
                  <a:pt x="3915753" y="4088838"/>
                  <a:pt x="3779011" y="4004758"/>
                  <a:pt x="3568505" y="4021223"/>
                </a:cubicBezTo>
                <a:cubicBezTo>
                  <a:pt x="3357999" y="4037688"/>
                  <a:pt x="3221039" y="4011037"/>
                  <a:pt x="2973754" y="4021223"/>
                </a:cubicBezTo>
                <a:cubicBezTo>
                  <a:pt x="2726469" y="4031409"/>
                  <a:pt x="2715533" y="4004673"/>
                  <a:pt x="2486058" y="4021223"/>
                </a:cubicBezTo>
                <a:cubicBezTo>
                  <a:pt x="2256583" y="4037773"/>
                  <a:pt x="2113727" y="3976805"/>
                  <a:pt x="1944835" y="4021223"/>
                </a:cubicBezTo>
                <a:cubicBezTo>
                  <a:pt x="1775943" y="4065641"/>
                  <a:pt x="1562094" y="3958489"/>
                  <a:pt x="1403612" y="4021223"/>
                </a:cubicBezTo>
                <a:cubicBezTo>
                  <a:pt x="1245130" y="4083957"/>
                  <a:pt x="947960" y="4003014"/>
                  <a:pt x="808861" y="4021223"/>
                </a:cubicBezTo>
                <a:cubicBezTo>
                  <a:pt x="669762" y="4039432"/>
                  <a:pt x="306464" y="3966654"/>
                  <a:pt x="0" y="4021223"/>
                </a:cubicBezTo>
                <a:cubicBezTo>
                  <a:pt x="-42391" y="3844339"/>
                  <a:pt x="47435" y="3610474"/>
                  <a:pt x="0" y="3486975"/>
                </a:cubicBezTo>
                <a:cubicBezTo>
                  <a:pt x="-47435" y="3363476"/>
                  <a:pt x="4139" y="3146108"/>
                  <a:pt x="0" y="3033151"/>
                </a:cubicBezTo>
                <a:cubicBezTo>
                  <a:pt x="-4139" y="2920194"/>
                  <a:pt x="29818" y="2693727"/>
                  <a:pt x="0" y="2458691"/>
                </a:cubicBezTo>
                <a:cubicBezTo>
                  <a:pt x="-29818" y="2223655"/>
                  <a:pt x="37834" y="2043035"/>
                  <a:pt x="0" y="1844018"/>
                </a:cubicBezTo>
                <a:cubicBezTo>
                  <a:pt x="-37834" y="1645001"/>
                  <a:pt x="23666" y="1516712"/>
                  <a:pt x="0" y="1229345"/>
                </a:cubicBezTo>
                <a:cubicBezTo>
                  <a:pt x="-23666" y="941978"/>
                  <a:pt x="16069" y="915391"/>
                  <a:pt x="0" y="735309"/>
                </a:cubicBezTo>
                <a:cubicBezTo>
                  <a:pt x="-16069" y="555227"/>
                  <a:pt x="55011" y="266745"/>
                  <a:pt x="0" y="0"/>
                </a:cubicBezTo>
                <a:close/>
              </a:path>
            </a:pathLst>
          </a:custGeom>
          <a:noFill/>
          <a:ln>
            <a:solidFill>
              <a:srgbClr val="942621"/>
            </a:solidFill>
            <a:extLst>
              <a:ext uri="{C807C97D-BFC1-408E-A445-0C87EB9F89A2}">
                <ask:lineSketchStyleProps xmlns:ask="http://schemas.microsoft.com/office/drawing/2018/sketchyshapes" sd="288271111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82287"/>
      </p:ext>
    </p:extLst>
  </p:cSld>
  <p:clrMapOvr>
    <a:masterClrMapping/>
  </p:clrMapOvr>
  <mc:AlternateContent xmlns:mc="http://schemas.openxmlformats.org/markup-compatibility/2006" xmlns:p14="http://schemas.microsoft.com/office/powerpoint/2010/main">
    <mc:Choice Requires="p14">
      <p:transition spd="med" p14:dur="700" advClick="0" advTm="21250">
        <p:fade/>
      </p:transition>
    </mc:Choice>
    <mc:Fallback xmlns="">
      <p:transition spd="med" advClick="0" advTm="21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00" fill="hold"/>
                                        <p:tgtEl>
                                          <p:spTgt spid="5"/>
                                        </p:tgtEl>
                                      </p:cBhvr>
                                    </p:cmd>
                                  </p:childTnLst>
                                </p:cTn>
                              </p:par>
                              <p:par>
                                <p:cTn id="7" presetID="21" presetClass="entr" presetSubtype="1" fill="hold" grpId="0" nodeType="withEffect">
                                  <p:stCondLst>
                                    <p:cond delay="500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57E35B-1B6B-44DB-9658-77AF029ADC27}"/>
              </a:ext>
            </a:extLst>
          </p:cNvPr>
          <p:cNvSpPr/>
          <p:nvPr/>
        </p:nvSpPr>
        <p:spPr>
          <a:xfrm>
            <a:off x="0" y="0"/>
            <a:ext cx="133625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D2B27BD-9998-4335-B643-07F4731EDAE2}"/>
              </a:ext>
            </a:extLst>
          </p:cNvPr>
          <p:cNvSpPr/>
          <p:nvPr/>
        </p:nvSpPr>
        <p:spPr>
          <a:xfrm rot="16200000">
            <a:off x="-2588091" y="3306412"/>
            <a:ext cx="6478890" cy="658129"/>
          </a:xfrm>
          <a:prstGeom prst="rect">
            <a:avLst/>
          </a:prstGeom>
          <a:noFill/>
        </p:spPr>
        <p:txBody>
          <a:bodyPr wrap="none" lIns="91440" tIns="45720" rIns="91440" bIns="4572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ITC Franklin Gothic Book"/>
                <a:cs typeface="Arial" panose="020B0604020202020204" pitchFamily="34" charset="0"/>
              </a:rPr>
              <a:t>GUS Conversion Timeline: </a:t>
            </a:r>
            <a:r>
              <a:rPr kumimoji="0" lang="en-US" sz="2800" b="1" i="0" u="none" strike="noStrike" kern="1200" cap="none" spc="0" normalizeH="0" baseline="0" noProof="0" dirty="0">
                <a:ln>
                  <a:noFill/>
                </a:ln>
                <a:solidFill>
                  <a:prstClr val="white"/>
                </a:solidFill>
                <a:effectLst/>
                <a:uLnTx/>
                <a:uFillTx/>
                <a:latin typeface="Arial Nova" panose="020B0504020202020204" pitchFamily="34" charset="0"/>
                <a:ea typeface="ITC Franklin Gothic Book"/>
                <a:cs typeface="Arial" panose="020B0604020202020204" pitchFamily="34" charset="0"/>
              </a:rPr>
              <a:t>What’s Next</a:t>
            </a:r>
          </a:p>
        </p:txBody>
      </p:sp>
      <p:pic>
        <p:nvPicPr>
          <p:cNvPr id="16" name="Picture 15">
            <a:extLst>
              <a:ext uri="{FF2B5EF4-FFF2-40B4-BE49-F238E27FC236}">
                <a16:creationId xmlns:a16="http://schemas.microsoft.com/office/drawing/2014/main" id="{5C041F50-6B4E-4734-B74D-A105BFADF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6" y="117566"/>
            <a:ext cx="1133855" cy="182880"/>
          </a:xfrm>
          <a:prstGeom prst="rect">
            <a:avLst/>
          </a:prstGeom>
        </p:spPr>
      </p:pic>
      <p:pic>
        <p:nvPicPr>
          <p:cNvPr id="5" name="Picture 4">
            <a:extLst>
              <a:ext uri="{FF2B5EF4-FFF2-40B4-BE49-F238E27FC236}">
                <a16:creationId xmlns:a16="http://schemas.microsoft.com/office/drawing/2014/main" id="{D7DED683-5F21-40B1-810F-4959B6A9057B}"/>
              </a:ext>
            </a:extLst>
          </p:cNvPr>
          <p:cNvPicPr>
            <a:picLocks noChangeAspect="1"/>
          </p:cNvPicPr>
          <p:nvPr/>
        </p:nvPicPr>
        <p:blipFill rotWithShape="1">
          <a:blip r:embed="rId6">
            <a:extLst>
              <a:ext uri="{28A0092B-C50C-407E-A947-70E740481C1C}">
                <a14:useLocalDpi xmlns:a14="http://schemas.microsoft.com/office/drawing/2010/main" val="0"/>
              </a:ext>
            </a:extLst>
          </a:blip>
          <a:srcRect l="2643" t="3168" r="2253" b="3387"/>
          <a:stretch/>
        </p:blipFill>
        <p:spPr>
          <a:xfrm>
            <a:off x="1417433" y="117566"/>
            <a:ext cx="10659293" cy="6622868"/>
          </a:xfrm>
          <a:prstGeom prst="rect">
            <a:avLst/>
          </a:prstGeom>
        </p:spPr>
      </p:pic>
      <p:sp>
        <p:nvSpPr>
          <p:cNvPr id="15" name="Rectangle 14">
            <a:extLst>
              <a:ext uri="{FF2B5EF4-FFF2-40B4-BE49-F238E27FC236}">
                <a16:creationId xmlns:a16="http://schemas.microsoft.com/office/drawing/2014/main" id="{1478154E-C6B7-4652-A8EA-BF01EBFEA9BA}"/>
              </a:ext>
            </a:extLst>
          </p:cNvPr>
          <p:cNvSpPr/>
          <p:nvPr/>
        </p:nvSpPr>
        <p:spPr>
          <a:xfrm>
            <a:off x="8972538" y="4519738"/>
            <a:ext cx="1476818" cy="1045028"/>
          </a:xfrm>
          <a:prstGeom prst="rect">
            <a:avLst/>
          </a:prstGeom>
          <a:solidFill>
            <a:srgbClr val="FFFF00">
              <a:alpha val="20000"/>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4446F90-3FEB-4EFB-92F6-C803776B8B36}"/>
              </a:ext>
            </a:extLst>
          </p:cNvPr>
          <p:cNvSpPr txBox="1"/>
          <p:nvPr/>
        </p:nvSpPr>
        <p:spPr>
          <a:xfrm>
            <a:off x="9036200" y="4644295"/>
            <a:ext cx="1349494"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Last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Legacy GUS</a:t>
            </a:r>
            <a:endParaRPr kumimoji="0" lang="en-US" sz="1700" b="1" i="0" u="none" strike="noStrike" kern="1200" cap="none" spc="0" normalizeH="0" baseline="0" noProof="0" dirty="0">
              <a:ln>
                <a:noFill/>
              </a:ln>
              <a:solidFill>
                <a:srgbClr val="16254C"/>
              </a:solidFill>
              <a:effectLst/>
              <a:uLnTx/>
              <a:uFillTx/>
              <a:latin typeface="Arial Narrow" panose="020B0606020202030204" pitchFamily="34" charset="0"/>
              <a:ea typeface="+mn-ea"/>
              <a:cs typeface="+mn-cs"/>
            </a:endParaRPr>
          </a:p>
        </p:txBody>
      </p:sp>
      <p:sp>
        <p:nvSpPr>
          <p:cNvPr id="14" name="Rectangle 13">
            <a:extLst>
              <a:ext uri="{FF2B5EF4-FFF2-40B4-BE49-F238E27FC236}">
                <a16:creationId xmlns:a16="http://schemas.microsoft.com/office/drawing/2014/main" id="{BD909BD3-3DD1-4820-A543-86C9BC2B2859}"/>
              </a:ext>
            </a:extLst>
          </p:cNvPr>
          <p:cNvSpPr/>
          <p:nvPr/>
        </p:nvSpPr>
        <p:spPr>
          <a:xfrm>
            <a:off x="10460578" y="4524556"/>
            <a:ext cx="1476818" cy="1045028"/>
          </a:xfrm>
          <a:prstGeom prst="rect">
            <a:avLst/>
          </a:prstGeom>
          <a:solidFill>
            <a:srgbClr val="FFFF00">
              <a:alpha val="20000"/>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19F9857C-0A67-4DA3-8F92-663DEDCEA736}"/>
              </a:ext>
            </a:extLst>
          </p:cNvPr>
          <p:cNvSpPr/>
          <p:nvPr/>
        </p:nvSpPr>
        <p:spPr>
          <a:xfrm>
            <a:off x="1512712" y="5575326"/>
            <a:ext cx="1476818" cy="1045028"/>
          </a:xfrm>
          <a:prstGeom prst="rect">
            <a:avLst/>
          </a:prstGeom>
          <a:solidFill>
            <a:srgbClr val="FFFF00">
              <a:alpha val="20000"/>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8AACC58E-ABE9-428D-B46B-EC98C8D52107}"/>
              </a:ext>
            </a:extLst>
          </p:cNvPr>
          <p:cNvSpPr txBox="1"/>
          <p:nvPr/>
        </p:nvSpPr>
        <p:spPr>
          <a:xfrm>
            <a:off x="10573570" y="4617390"/>
            <a:ext cx="1254501"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All SFHGLP Systems Unavailable</a:t>
            </a:r>
          </a:p>
        </p:txBody>
      </p:sp>
      <p:sp>
        <p:nvSpPr>
          <p:cNvPr id="7" name="Rectangle 6">
            <a:extLst>
              <a:ext uri="{FF2B5EF4-FFF2-40B4-BE49-F238E27FC236}">
                <a16:creationId xmlns:a16="http://schemas.microsoft.com/office/drawing/2014/main" id="{D8F6B6C7-71B2-47DD-9C32-F1964AC86E89}"/>
              </a:ext>
            </a:extLst>
          </p:cNvPr>
          <p:cNvSpPr/>
          <p:nvPr/>
        </p:nvSpPr>
        <p:spPr>
          <a:xfrm>
            <a:off x="8972636" y="2444491"/>
            <a:ext cx="1476818" cy="1045028"/>
          </a:xfrm>
          <a:prstGeom prst="rect">
            <a:avLst/>
          </a:prstGeom>
          <a:solidFill>
            <a:srgbClr val="FFFF00">
              <a:alpha val="20000"/>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AC9EC471-D262-4224-98FF-1B3033B09409}"/>
              </a:ext>
            </a:extLst>
          </p:cNvPr>
          <p:cNvSpPr txBox="1"/>
          <p:nvPr/>
        </p:nvSpPr>
        <p:spPr>
          <a:xfrm>
            <a:off x="8980380" y="2392022"/>
            <a:ext cx="155097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Submit Applications by COB for Processing</a:t>
            </a:r>
            <a:endParaRPr kumimoji="0" lang="en-US" sz="1700" b="1" i="0" u="none" strike="noStrike" kern="0" cap="none" spc="0" normalizeH="0" baseline="0" noProof="0" dirty="0">
              <a:ln>
                <a:noFill/>
              </a:ln>
              <a:solidFill>
                <a:srgbClr val="16254C"/>
              </a:solidFill>
              <a:effectLst/>
              <a:uLnTx/>
              <a:uFillTx/>
              <a:latin typeface="Arial Narrow" panose="020B0606020202030204" pitchFamily="34" charset="0"/>
              <a:ea typeface="+mn-ea"/>
              <a:cs typeface="+mn-cs"/>
            </a:endParaRPr>
          </a:p>
        </p:txBody>
      </p:sp>
      <p:cxnSp>
        <p:nvCxnSpPr>
          <p:cNvPr id="23" name="Straight Connector 22">
            <a:extLst>
              <a:ext uri="{FF2B5EF4-FFF2-40B4-BE49-F238E27FC236}">
                <a16:creationId xmlns:a16="http://schemas.microsoft.com/office/drawing/2014/main" id="{BB4BCC74-5EA8-4590-A290-076A4C0DA899}"/>
              </a:ext>
            </a:extLst>
          </p:cNvPr>
          <p:cNvCxnSpPr>
            <a:cxnSpLocks/>
          </p:cNvCxnSpPr>
          <p:nvPr/>
        </p:nvCxnSpPr>
        <p:spPr>
          <a:xfrm>
            <a:off x="11272847" y="3012438"/>
            <a:ext cx="64008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38FBCE28-F75F-4C11-91A9-914E8B7436A5}"/>
              </a:ext>
            </a:extLst>
          </p:cNvPr>
          <p:cNvCxnSpPr>
            <a:cxnSpLocks/>
          </p:cNvCxnSpPr>
          <p:nvPr/>
        </p:nvCxnSpPr>
        <p:spPr>
          <a:xfrm>
            <a:off x="1492627" y="4001382"/>
            <a:ext cx="10424160" cy="0"/>
          </a:xfrm>
          <a:prstGeom prst="line">
            <a:avLst/>
          </a:prstGeom>
          <a:ln w="38100">
            <a:solidFill>
              <a:srgbClr val="4472C4"/>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BB66C8A4-3F8D-4616-BC1C-1CDEA0C010C1}"/>
              </a:ext>
            </a:extLst>
          </p:cNvPr>
          <p:cNvCxnSpPr/>
          <p:nvPr/>
        </p:nvCxnSpPr>
        <p:spPr>
          <a:xfrm>
            <a:off x="1517843" y="5087806"/>
            <a:ext cx="6705600" cy="0"/>
          </a:xfrm>
          <a:prstGeom prst="line">
            <a:avLst/>
          </a:prstGeom>
          <a:ln w="38100">
            <a:solidFill>
              <a:srgbClr val="4472C4"/>
            </a:solidFill>
          </a:ln>
        </p:spPr>
        <p:style>
          <a:lnRef idx="3">
            <a:schemeClr val="accent1"/>
          </a:lnRef>
          <a:fillRef idx="0">
            <a:schemeClr val="accent1"/>
          </a:fillRef>
          <a:effectRef idx="2">
            <a:schemeClr val="accent1"/>
          </a:effectRef>
          <a:fontRef idx="minor">
            <a:schemeClr val="tx1"/>
          </a:fontRef>
        </p:style>
      </p:cxnSp>
      <p:sp>
        <p:nvSpPr>
          <p:cNvPr id="26" name="Arrow: Chevron 25">
            <a:extLst>
              <a:ext uri="{FF2B5EF4-FFF2-40B4-BE49-F238E27FC236}">
                <a16:creationId xmlns:a16="http://schemas.microsoft.com/office/drawing/2014/main" id="{66948508-01A2-4731-8E89-C16439660BA4}"/>
              </a:ext>
            </a:extLst>
          </p:cNvPr>
          <p:cNvSpPr/>
          <p:nvPr/>
        </p:nvSpPr>
        <p:spPr>
          <a:xfrm>
            <a:off x="10508321" y="2750589"/>
            <a:ext cx="764526" cy="50555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54C"/>
              </a:solidFill>
              <a:effectLst/>
              <a:uLnTx/>
              <a:uFillTx/>
              <a:latin typeface="Arial" panose="020B0604020202020204"/>
              <a:ea typeface="+mn-ea"/>
              <a:cs typeface="+mn-cs"/>
            </a:endParaRPr>
          </a:p>
        </p:txBody>
      </p:sp>
      <p:sp>
        <p:nvSpPr>
          <p:cNvPr id="27" name="Arrow: Chevron 26">
            <a:extLst>
              <a:ext uri="{FF2B5EF4-FFF2-40B4-BE49-F238E27FC236}">
                <a16:creationId xmlns:a16="http://schemas.microsoft.com/office/drawing/2014/main" id="{E4B38DB5-125F-441B-BE0D-AAC4DBC0C716}"/>
              </a:ext>
            </a:extLst>
          </p:cNvPr>
          <p:cNvSpPr/>
          <p:nvPr/>
        </p:nvSpPr>
        <p:spPr>
          <a:xfrm rot="10800000">
            <a:off x="8140711" y="4835927"/>
            <a:ext cx="764526" cy="50555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54C"/>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9E4DD3C1-79C4-4BF2-83E5-C89054489594}"/>
              </a:ext>
            </a:extLst>
          </p:cNvPr>
          <p:cNvSpPr txBox="1"/>
          <p:nvPr/>
        </p:nvSpPr>
        <p:spPr>
          <a:xfrm>
            <a:off x="2422205" y="4903140"/>
            <a:ext cx="4763836" cy="369332"/>
          </a:xfrm>
          <a:prstGeom prst="rect">
            <a:avLst/>
          </a:prstGeom>
          <a:solidFill>
            <a:srgbClr val="FFFFCC"/>
          </a:solidFill>
          <a:ln w="28575">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Lenders May Continue to Submit Applications</a:t>
            </a:r>
          </a:p>
        </p:txBody>
      </p:sp>
      <p:sp>
        <p:nvSpPr>
          <p:cNvPr id="29" name="TextBox 28">
            <a:extLst>
              <a:ext uri="{FF2B5EF4-FFF2-40B4-BE49-F238E27FC236}">
                <a16:creationId xmlns:a16="http://schemas.microsoft.com/office/drawing/2014/main" id="{2C98B438-F6A5-43B2-845A-B63CFC83FE41}"/>
              </a:ext>
            </a:extLst>
          </p:cNvPr>
          <p:cNvSpPr txBox="1"/>
          <p:nvPr/>
        </p:nvSpPr>
        <p:spPr>
          <a:xfrm>
            <a:off x="4587119" y="3829647"/>
            <a:ext cx="4763836" cy="369332"/>
          </a:xfrm>
          <a:prstGeom prst="rect">
            <a:avLst/>
          </a:prstGeom>
          <a:solidFill>
            <a:srgbClr val="FFFFCC"/>
          </a:solidFill>
          <a:ln w="28575">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Lenders May Continue to Submit Applications</a:t>
            </a:r>
          </a:p>
        </p:txBody>
      </p:sp>
      <p:sp>
        <p:nvSpPr>
          <p:cNvPr id="30" name="TextBox 29">
            <a:extLst>
              <a:ext uri="{FF2B5EF4-FFF2-40B4-BE49-F238E27FC236}">
                <a16:creationId xmlns:a16="http://schemas.microsoft.com/office/drawing/2014/main" id="{8AD3D593-69D7-4BB9-8A81-2EA86ACC8E09}"/>
              </a:ext>
            </a:extLst>
          </p:cNvPr>
          <p:cNvSpPr txBox="1"/>
          <p:nvPr/>
        </p:nvSpPr>
        <p:spPr>
          <a:xfrm>
            <a:off x="1623870" y="5658650"/>
            <a:ext cx="1254501"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All SFHGLP Systems Unavailable</a:t>
            </a:r>
          </a:p>
        </p:txBody>
      </p:sp>
      <p:pic>
        <p:nvPicPr>
          <p:cNvPr id="8" name="Recorded Sound">
            <a:hlinkClick r:id="" action="ppaction://media"/>
            <a:extLst>
              <a:ext uri="{FF2B5EF4-FFF2-40B4-BE49-F238E27FC236}">
                <a16:creationId xmlns:a16="http://schemas.microsoft.com/office/drawing/2014/main" id="{68AD6D17-DBA8-494A-9D8A-1F491C4FF660}"/>
              </a:ext>
            </a:extLst>
          </p:cNvPr>
          <p:cNvPicPr>
            <a:picLocks noChangeAspect="1"/>
          </p:cNvPicPr>
          <p:nvPr>
            <a:audioFile r:link="rId1"/>
            <p:extLst>
              <p:ext uri="{DAA4B4D4-6D71-4841-9C94-3DE7FCFB9230}">
                <p14:media xmlns:p14="http://schemas.microsoft.com/office/powerpoint/2010/main" r:embed="rId2">
                  <p14:trim st="4800" end="3665.7301"/>
                </p14:media>
              </p:ext>
            </p:extLst>
          </p:nvPr>
        </p:nvPicPr>
        <p:blipFill>
          <a:blip r:embed="rId7"/>
          <a:stretch>
            <a:fillRect/>
          </a:stretch>
        </p:blipFill>
        <p:spPr>
          <a:xfrm>
            <a:off x="139409" y="6374674"/>
            <a:ext cx="365760" cy="365760"/>
          </a:xfrm>
          <a:prstGeom prst="rect">
            <a:avLst/>
          </a:prstGeom>
        </p:spPr>
      </p:pic>
    </p:spTree>
    <p:extLst>
      <p:ext uri="{BB962C8B-B14F-4D97-AF65-F5344CB8AC3E}">
        <p14:creationId xmlns:p14="http://schemas.microsoft.com/office/powerpoint/2010/main" val="3094763371"/>
      </p:ext>
    </p:extLst>
  </p:cSld>
  <p:clrMapOvr>
    <a:masterClrMapping/>
  </p:clrMapOvr>
  <mc:AlternateContent xmlns:mc="http://schemas.openxmlformats.org/markup-compatibility/2006" xmlns:p14="http://schemas.microsoft.com/office/powerpoint/2010/main">
    <mc:Choice Requires="p14">
      <p:transition spd="med" p14:dur="700" advClick="0" advTm="29250">
        <p:fade/>
      </p:transition>
    </mc:Choice>
    <mc:Fallback xmlns="">
      <p:transition spd="med" advClick="0" advTm="29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3" fill="hold"/>
                                        <p:tgtEl>
                                          <p:spTgt spid="8"/>
                                        </p:tgtEl>
                                      </p:cBhvr>
                                    </p:cmd>
                                  </p:childTnLst>
                                </p:cTn>
                              </p:par>
                              <p:par>
                                <p:cTn id="7" presetID="21" presetClass="entr" presetSubtype="1" fill="hold" grpId="0" nodeType="withEffect">
                                  <p:stCondLst>
                                    <p:cond delay="550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2000"/>
                                        <p:tgtEl>
                                          <p:spTgt spid="7"/>
                                        </p:tgtEl>
                                      </p:cBhvr>
                                    </p:animEffect>
                                  </p:childTnLst>
                                </p:cTn>
                              </p:par>
                              <p:par>
                                <p:cTn id="10" presetID="24" presetClass="emph" presetSubtype="0" fill="hold" grpId="0" nodeType="withEffect">
                                  <p:stCondLst>
                                    <p:cond delay="12000"/>
                                  </p:stCondLst>
                                  <p:childTnLst>
                                    <p:animClr clrSpc="hsl" dir="cw">
                                      <p:cBhvr override="childStyle">
                                        <p:cTn id="11" dur="500" fill="hold"/>
                                        <p:tgtEl>
                                          <p:spTgt spid="29"/>
                                        </p:tgtEl>
                                        <p:attrNameLst>
                                          <p:attrName>style.color</p:attrName>
                                        </p:attrNameLst>
                                      </p:cBhvr>
                                      <p:by>
                                        <p:hsl h="0" s="-12549" l="-25098"/>
                                      </p:by>
                                    </p:animClr>
                                    <p:animClr clrSpc="hsl" dir="cw">
                                      <p:cBhvr>
                                        <p:cTn id="12" dur="500" fill="hold"/>
                                        <p:tgtEl>
                                          <p:spTgt spid="29"/>
                                        </p:tgtEl>
                                        <p:attrNameLst>
                                          <p:attrName>fillcolor</p:attrName>
                                        </p:attrNameLst>
                                      </p:cBhvr>
                                      <p:by>
                                        <p:hsl h="0" s="-12549" l="-25098"/>
                                      </p:by>
                                    </p:animClr>
                                    <p:animClr clrSpc="hsl" dir="cw">
                                      <p:cBhvr>
                                        <p:cTn id="13" dur="500" fill="hold"/>
                                        <p:tgtEl>
                                          <p:spTgt spid="29"/>
                                        </p:tgtEl>
                                        <p:attrNameLst>
                                          <p:attrName>stroke.color</p:attrName>
                                        </p:attrNameLst>
                                      </p:cBhvr>
                                      <p:by>
                                        <p:hsl h="0" s="-12549" l="-25098"/>
                                      </p:by>
                                    </p:animClr>
                                    <p:set>
                                      <p:cBhvr>
                                        <p:cTn id="14" dur="500" fill="hold"/>
                                        <p:tgtEl>
                                          <p:spTgt spid="29"/>
                                        </p:tgtEl>
                                        <p:attrNameLst>
                                          <p:attrName>fill.type</p:attrName>
                                        </p:attrNameLst>
                                      </p:cBhvr>
                                      <p:to>
                                        <p:strVal val="solid"/>
                                      </p:to>
                                    </p:set>
                                  </p:childTnLst>
                                </p:cTn>
                              </p:par>
                              <p:par>
                                <p:cTn id="15" presetID="24" presetClass="emph" presetSubtype="0" fill="hold" grpId="0" nodeType="withEffect">
                                  <p:stCondLst>
                                    <p:cond delay="12000"/>
                                  </p:stCondLst>
                                  <p:childTnLst>
                                    <p:animClr clrSpc="hsl" dir="cw">
                                      <p:cBhvr override="childStyle">
                                        <p:cTn id="16" dur="500" fill="hold"/>
                                        <p:tgtEl>
                                          <p:spTgt spid="28"/>
                                        </p:tgtEl>
                                        <p:attrNameLst>
                                          <p:attrName>style.color</p:attrName>
                                        </p:attrNameLst>
                                      </p:cBhvr>
                                      <p:by>
                                        <p:hsl h="0" s="-12549" l="-25098"/>
                                      </p:by>
                                    </p:animClr>
                                    <p:animClr clrSpc="hsl" dir="cw">
                                      <p:cBhvr>
                                        <p:cTn id="17" dur="500" fill="hold"/>
                                        <p:tgtEl>
                                          <p:spTgt spid="28"/>
                                        </p:tgtEl>
                                        <p:attrNameLst>
                                          <p:attrName>fillcolor</p:attrName>
                                        </p:attrNameLst>
                                      </p:cBhvr>
                                      <p:by>
                                        <p:hsl h="0" s="-12549" l="-25098"/>
                                      </p:by>
                                    </p:animClr>
                                    <p:animClr clrSpc="hsl" dir="cw">
                                      <p:cBhvr>
                                        <p:cTn id="18" dur="500" fill="hold"/>
                                        <p:tgtEl>
                                          <p:spTgt spid="28"/>
                                        </p:tgtEl>
                                        <p:attrNameLst>
                                          <p:attrName>stroke.color</p:attrName>
                                        </p:attrNameLst>
                                      </p:cBhvr>
                                      <p:by>
                                        <p:hsl h="0" s="-12549" l="-25098"/>
                                      </p:by>
                                    </p:animClr>
                                    <p:set>
                                      <p:cBhvr>
                                        <p:cTn id="19" dur="500" fill="hold"/>
                                        <p:tgtEl>
                                          <p:spTgt spid="28"/>
                                        </p:tgtEl>
                                        <p:attrNameLst>
                                          <p:attrName>fill.type</p:attrName>
                                        </p:attrNameLst>
                                      </p:cBhvr>
                                      <p:to>
                                        <p:strVal val="solid"/>
                                      </p:to>
                                    </p:set>
                                  </p:childTnLst>
                                </p:cTn>
                              </p:par>
                              <p:par>
                                <p:cTn id="20" presetID="21" presetClass="entr" presetSubtype="1" fill="hold" grpId="0" nodeType="withEffect">
                                  <p:stCondLst>
                                    <p:cond delay="1800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par>
                                <p:cTn id="23" presetID="21" presetClass="entr" presetSubtype="1" fill="hold" grpId="0" nodeType="withEffect">
                                  <p:stCondLst>
                                    <p:cond delay="2050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2000"/>
                                        <p:tgtEl>
                                          <p:spTgt spid="14"/>
                                        </p:tgtEl>
                                      </p:cBhvr>
                                    </p:animEffect>
                                  </p:childTnLst>
                                </p:cTn>
                              </p:par>
                              <p:par>
                                <p:cTn id="26" presetID="21" presetClass="entr" presetSubtype="1" fill="hold" grpId="0" nodeType="withEffect">
                                  <p:stCondLst>
                                    <p:cond delay="2050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15" grpId="0" animBg="1"/>
      <p:bldP spid="14" grpId="0" animBg="1"/>
      <p:bldP spid="13" grpId="0" animBg="1"/>
      <p:bldP spid="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57E35B-1B6B-44DB-9658-77AF029ADC27}"/>
              </a:ext>
            </a:extLst>
          </p:cNvPr>
          <p:cNvSpPr/>
          <p:nvPr/>
        </p:nvSpPr>
        <p:spPr>
          <a:xfrm>
            <a:off x="0" y="0"/>
            <a:ext cx="133625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D2B27BD-9998-4335-B643-07F4731EDAE2}"/>
              </a:ext>
            </a:extLst>
          </p:cNvPr>
          <p:cNvSpPr/>
          <p:nvPr/>
        </p:nvSpPr>
        <p:spPr>
          <a:xfrm rot="16200000">
            <a:off x="-2588091" y="3306412"/>
            <a:ext cx="6478890" cy="658129"/>
          </a:xfrm>
          <a:prstGeom prst="rect">
            <a:avLst/>
          </a:prstGeom>
          <a:noFill/>
        </p:spPr>
        <p:txBody>
          <a:bodyPr wrap="none" lIns="91440" tIns="45720" rIns="91440" bIns="45720">
            <a:spAutoFit/>
          </a:bodyPr>
          <a:lstStyle/>
          <a:p>
            <a:pPr lvl="0">
              <a:lnSpc>
                <a:spcPct val="150000"/>
              </a:lnSpc>
              <a:spcBef>
                <a:spcPts val="600"/>
              </a:spcBef>
            </a:pPr>
            <a:r>
              <a:rPr lang="en-US" sz="2800" dirty="0">
                <a:solidFill>
                  <a:prstClr val="white"/>
                </a:solidFill>
                <a:latin typeface="Arial Nova" panose="020B0504020202020204" pitchFamily="34" charset="0"/>
                <a:ea typeface="ITC Franklin Gothic Book"/>
                <a:cs typeface="Arial" panose="020B0604020202020204" pitchFamily="34" charset="0"/>
              </a:rPr>
              <a:t>GUS Conversion Timeline: </a:t>
            </a:r>
            <a:r>
              <a:rPr lang="en-US" sz="2800" b="1" dirty="0">
                <a:solidFill>
                  <a:prstClr val="white"/>
                </a:solidFill>
                <a:latin typeface="Arial Nova" panose="020B0504020202020204" pitchFamily="34" charset="0"/>
                <a:ea typeface="ITC Franklin Gothic Book"/>
                <a:cs typeface="Arial" panose="020B0604020202020204" pitchFamily="34" charset="0"/>
              </a:rPr>
              <a:t>What’s Next</a:t>
            </a:r>
          </a:p>
        </p:txBody>
      </p:sp>
      <p:pic>
        <p:nvPicPr>
          <p:cNvPr id="16" name="Picture 15">
            <a:extLst>
              <a:ext uri="{FF2B5EF4-FFF2-40B4-BE49-F238E27FC236}">
                <a16:creationId xmlns:a16="http://schemas.microsoft.com/office/drawing/2014/main" id="{5C041F50-6B4E-4734-B74D-A105BFADF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6" y="117566"/>
            <a:ext cx="1133855" cy="182880"/>
          </a:xfrm>
          <a:prstGeom prst="rect">
            <a:avLst/>
          </a:prstGeom>
        </p:spPr>
      </p:pic>
      <p:pic>
        <p:nvPicPr>
          <p:cNvPr id="6" name="Picture 5">
            <a:extLst>
              <a:ext uri="{FF2B5EF4-FFF2-40B4-BE49-F238E27FC236}">
                <a16:creationId xmlns:a16="http://schemas.microsoft.com/office/drawing/2014/main" id="{8D5DCF46-00C3-44B0-90C0-6B2C01F62214}"/>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1417320" y="117566"/>
            <a:ext cx="10656732" cy="6626926"/>
          </a:xfrm>
          <a:prstGeom prst="rect">
            <a:avLst/>
          </a:prstGeom>
        </p:spPr>
      </p:pic>
      <p:sp>
        <p:nvSpPr>
          <p:cNvPr id="19" name="Rectangle: Folded Corner 18">
            <a:extLst>
              <a:ext uri="{FF2B5EF4-FFF2-40B4-BE49-F238E27FC236}">
                <a16:creationId xmlns:a16="http://schemas.microsoft.com/office/drawing/2014/main" id="{7DCA04DC-E505-4245-82F5-739BDD3B0375}"/>
              </a:ext>
            </a:extLst>
          </p:cNvPr>
          <p:cNvSpPr/>
          <p:nvPr/>
        </p:nvSpPr>
        <p:spPr>
          <a:xfrm>
            <a:off x="1426420" y="1127096"/>
            <a:ext cx="10656732" cy="5523661"/>
          </a:xfrm>
          <a:prstGeom prst="foldedCorner">
            <a:avLst/>
          </a:prstGeom>
          <a:solidFill>
            <a:schemeClr val="accent6">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A93EFF-BE76-4078-8841-ECF229C370A4}"/>
              </a:ext>
            </a:extLst>
          </p:cNvPr>
          <p:cNvSpPr txBox="1"/>
          <p:nvPr/>
        </p:nvSpPr>
        <p:spPr>
          <a:xfrm>
            <a:off x="1602882" y="1127097"/>
            <a:ext cx="10480269" cy="5324535"/>
          </a:xfrm>
          <a:prstGeom prst="rect">
            <a:avLst/>
          </a:prstGeom>
          <a:noFill/>
        </p:spPr>
        <p:txBody>
          <a:bodyPr wrap="square" rtlCol="0">
            <a:spAutoFit/>
          </a:bodyPr>
          <a:lstStyle/>
          <a:p>
            <a:pPr>
              <a:spcBef>
                <a:spcPts val="600"/>
              </a:spcBef>
              <a:spcAft>
                <a:spcPts val="600"/>
              </a:spcAft>
            </a:pPr>
            <a:r>
              <a:rPr lang="en-US" sz="2000" b="1" dirty="0">
                <a:solidFill>
                  <a:srgbClr val="000000"/>
                </a:solidFill>
              </a:rPr>
              <a:t>February 12, 2021 – Lenders are encouraged to submit complete applications by close of business!</a:t>
            </a:r>
          </a:p>
          <a:p>
            <a:pPr marL="171450" indent="-1714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The Agency anticipates it can process and issue Conditional Commitments for all complete applications received by close of business, February 12.</a:t>
            </a:r>
          </a:p>
          <a:p>
            <a:pPr marL="171450" indent="-1714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Lenders may continue to submit new applications in Legacy GUS through February 26.</a:t>
            </a:r>
          </a:p>
          <a:p>
            <a:pPr marL="171450" indent="-1714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USDA will accept and review applications but can not assure the completion of the review due to the expected continuation of backlogs from persistent high-volume levels.</a:t>
            </a:r>
          </a:p>
          <a:p>
            <a:pPr>
              <a:spcBef>
                <a:spcPts val="600"/>
              </a:spcBef>
              <a:spcAft>
                <a:spcPts val="600"/>
              </a:spcAft>
            </a:pPr>
            <a:r>
              <a:rPr lang="en-US" sz="2000" b="1" dirty="0">
                <a:solidFill>
                  <a:srgbClr val="000000"/>
                </a:solidFill>
              </a:rPr>
              <a:t>February 26, 2021 – Last Day for Legacy GUS!</a:t>
            </a:r>
          </a:p>
          <a:p>
            <a:pPr marL="171450" indent="-1714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Loans not finalized by USDA by close of business must be entered into New GUS for review. </a:t>
            </a:r>
          </a:p>
          <a:p>
            <a:pPr marL="171450" indent="-1714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Legacy GUS files will not transfer into the New GUS as these are two separate systems. </a:t>
            </a:r>
          </a:p>
          <a:p>
            <a:pPr>
              <a:spcBef>
                <a:spcPts val="600"/>
              </a:spcBef>
              <a:spcAft>
                <a:spcPts val="600"/>
              </a:spcAft>
            </a:pPr>
            <a:r>
              <a:rPr lang="en-US" sz="2000" b="1" dirty="0">
                <a:solidFill>
                  <a:srgbClr val="000000"/>
                </a:solidFill>
              </a:rPr>
              <a:t>February 27-28, 2021 – GUS Unavailable!</a:t>
            </a:r>
          </a:p>
          <a:p>
            <a:pPr marL="285750" indent="-2857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All Single Family Housing Guaranteed Loan Program systems, including the GUS, will be unavailable as the transition to New GUS is completed.</a:t>
            </a:r>
          </a:p>
        </p:txBody>
      </p:sp>
      <p:pic>
        <p:nvPicPr>
          <p:cNvPr id="7" name="Recorded Sound">
            <a:hlinkClick r:id="" action="ppaction://media"/>
            <a:extLst>
              <a:ext uri="{FF2B5EF4-FFF2-40B4-BE49-F238E27FC236}">
                <a16:creationId xmlns:a16="http://schemas.microsoft.com/office/drawing/2014/main" id="{D66B0AB9-3DD2-41F7-9290-0D8089CE6092}"/>
              </a:ext>
            </a:extLst>
          </p:cNvPr>
          <p:cNvPicPr>
            <a:picLocks noChangeAspect="1"/>
          </p:cNvPicPr>
          <p:nvPr>
            <a:audioFile r:link="rId1"/>
            <p:extLst>
              <p:ext uri="{DAA4B4D4-6D71-4841-9C94-3DE7FCFB9230}">
                <p14:media xmlns:p14="http://schemas.microsoft.com/office/powerpoint/2010/main" r:embed="rId2">
                  <p14:trim st="31400" end="1056.1541"/>
                </p14:media>
              </p:ext>
            </p:extLst>
          </p:nvPr>
        </p:nvPicPr>
        <p:blipFill>
          <a:blip r:embed="rId7"/>
          <a:stretch>
            <a:fillRect/>
          </a:stretch>
        </p:blipFill>
        <p:spPr>
          <a:xfrm>
            <a:off x="274320" y="6400800"/>
            <a:ext cx="365760" cy="365760"/>
          </a:xfrm>
          <a:prstGeom prst="rect">
            <a:avLst/>
          </a:prstGeom>
        </p:spPr>
      </p:pic>
      <p:sp>
        <p:nvSpPr>
          <p:cNvPr id="14" name="Rectangle 13">
            <a:extLst>
              <a:ext uri="{FF2B5EF4-FFF2-40B4-BE49-F238E27FC236}">
                <a16:creationId xmlns:a16="http://schemas.microsoft.com/office/drawing/2014/main" id="{E6F73327-56A7-4B71-A2F4-A311D4DE1C07}"/>
              </a:ext>
            </a:extLst>
          </p:cNvPr>
          <p:cNvSpPr/>
          <p:nvPr/>
        </p:nvSpPr>
        <p:spPr>
          <a:xfrm>
            <a:off x="1593781" y="3849767"/>
            <a:ext cx="10266829" cy="1331713"/>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518C6B-8758-4486-8C4E-8A9740AC71A1}"/>
              </a:ext>
            </a:extLst>
          </p:cNvPr>
          <p:cNvSpPr/>
          <p:nvPr/>
        </p:nvSpPr>
        <p:spPr>
          <a:xfrm>
            <a:off x="1610570" y="5241478"/>
            <a:ext cx="9321868" cy="1331713"/>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983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2250">
        <p159:morph option="byObject"/>
      </p:transition>
    </mc:Choice>
    <mc:Fallback xmlns="">
      <p:transition spd="slow" advClick="0" advTm="32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56" fill="hold"/>
                                        <p:tgtEl>
                                          <p:spTgt spid="7"/>
                                        </p:tgtEl>
                                      </p:cBhvr>
                                    </p:cmd>
                                  </p:childTnLst>
                                </p:cTn>
                              </p:par>
                              <p:par>
                                <p:cTn id="7" presetID="22" presetClass="entr" presetSubtype="8" fill="hold" grpId="0" nodeType="withEffect">
                                  <p:stCondLst>
                                    <p:cond delay="25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2000"/>
                                        <p:tgtEl>
                                          <p:spTgt spid="14"/>
                                        </p:tgtEl>
                                      </p:cBhvr>
                                    </p:animEffect>
                                  </p:childTnLst>
                                </p:cTn>
                              </p:par>
                              <p:par>
                                <p:cTn id="10" presetID="1" presetClass="exit" presetSubtype="0" fill="hold" grpId="1" nodeType="withEffect">
                                  <p:stCondLst>
                                    <p:cond delay="24000"/>
                                  </p:stCondLst>
                                  <p:childTnLst>
                                    <p:set>
                                      <p:cBhvr>
                                        <p:cTn id="11" dur="1" fill="hold">
                                          <p:stCondLst>
                                            <p:cond delay="0"/>
                                          </p:stCondLst>
                                        </p:cTn>
                                        <p:tgtEl>
                                          <p:spTgt spid="14"/>
                                        </p:tgtEl>
                                        <p:attrNameLst>
                                          <p:attrName>style.visibility</p:attrName>
                                        </p:attrNameLst>
                                      </p:cBhvr>
                                      <p:to>
                                        <p:strVal val="hidden"/>
                                      </p:to>
                                    </p:set>
                                  </p:childTnLst>
                                </p:cTn>
                              </p:par>
                              <p:par>
                                <p:cTn id="12" presetID="22" presetClass="entr" presetSubtype="8" fill="hold" grpId="0" nodeType="withEffect">
                                  <p:stCondLst>
                                    <p:cond delay="2475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14" grpId="0" animBg="1"/>
      <p:bldP spid="14" grpId="1"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ADA5E-C877-4D77-9545-A4C9D67D8E17}"/>
              </a:ext>
            </a:extLst>
          </p:cNvPr>
          <p:cNvPicPr>
            <a:picLocks/>
          </p:cNvPicPr>
          <p:nvPr/>
        </p:nvPicPr>
        <p:blipFill rotWithShape="1">
          <a:blip r:embed="rId5">
            <a:extLst>
              <a:ext uri="{28A0092B-C50C-407E-A947-70E740481C1C}">
                <a14:useLocalDpi xmlns:a14="http://schemas.microsoft.com/office/drawing/2010/main" val="0"/>
              </a:ext>
            </a:extLst>
          </a:blip>
          <a:srcRect l="2768" t="3465" r="1355" b="3465"/>
          <a:stretch/>
        </p:blipFill>
        <p:spPr>
          <a:xfrm>
            <a:off x="1530096" y="117566"/>
            <a:ext cx="10661904" cy="6620256"/>
          </a:xfrm>
          <a:prstGeom prst="rect">
            <a:avLst/>
          </a:prstGeom>
        </p:spPr>
      </p:pic>
      <p:sp>
        <p:nvSpPr>
          <p:cNvPr id="7" name="Rectangle 6">
            <a:extLst>
              <a:ext uri="{FF2B5EF4-FFF2-40B4-BE49-F238E27FC236}">
                <a16:creationId xmlns:a16="http://schemas.microsoft.com/office/drawing/2014/main" id="{D8F6B6C7-71B2-47DD-9C32-F1964AC86E89}"/>
              </a:ext>
            </a:extLst>
          </p:cNvPr>
          <p:cNvSpPr/>
          <p:nvPr/>
        </p:nvSpPr>
        <p:spPr>
          <a:xfrm>
            <a:off x="3085349" y="1358537"/>
            <a:ext cx="1476818" cy="1045028"/>
          </a:xfrm>
          <a:prstGeom prst="rect">
            <a:avLst/>
          </a:prstGeom>
          <a:solidFill>
            <a:srgbClr val="FFFF00">
              <a:alpha val="20000"/>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7922F3C-B2FC-4D6F-86FA-16B9E2F0774D}"/>
              </a:ext>
            </a:extLst>
          </p:cNvPr>
          <p:cNvSpPr txBox="1"/>
          <p:nvPr/>
        </p:nvSpPr>
        <p:spPr>
          <a:xfrm>
            <a:off x="3220006" y="1332411"/>
            <a:ext cx="1254501" cy="1138773"/>
          </a:xfrm>
          <a:prstGeom prst="rect">
            <a:avLst/>
          </a:prstGeom>
          <a:noFill/>
        </p:spPr>
        <p:txBody>
          <a:bodyPr wrap="square" rtlCol="0">
            <a:spAutoFit/>
          </a:bodyPr>
          <a:lstStyle/>
          <a:p>
            <a:pPr algn="ctr"/>
            <a:r>
              <a:rPr lang="en-US" sz="1700" b="1" dirty="0">
                <a:solidFill>
                  <a:srgbClr val="000000"/>
                </a:solidFill>
                <a:latin typeface="Arial Narrow" panose="020B0606020202030204" pitchFamily="34" charset="0"/>
                <a:cs typeface="Arial" panose="020B0604020202020204" pitchFamily="34" charset="0"/>
              </a:rPr>
              <a:t>Applications May Be Entered in New GUS</a:t>
            </a:r>
            <a:endParaRPr lang="en-US" sz="1700" b="1" dirty="0">
              <a:latin typeface="Arial Narrow" panose="020B0606020202030204" pitchFamily="34" charset="0"/>
            </a:endParaRPr>
          </a:p>
        </p:txBody>
      </p:sp>
      <p:sp>
        <p:nvSpPr>
          <p:cNvPr id="17" name="Rectangle 16">
            <a:extLst>
              <a:ext uri="{FF2B5EF4-FFF2-40B4-BE49-F238E27FC236}">
                <a16:creationId xmlns:a16="http://schemas.microsoft.com/office/drawing/2014/main" id="{768FAE1D-D3EC-4958-8D3A-6BA568ACE187}"/>
              </a:ext>
            </a:extLst>
          </p:cNvPr>
          <p:cNvSpPr/>
          <p:nvPr/>
        </p:nvSpPr>
        <p:spPr>
          <a:xfrm>
            <a:off x="0" y="0"/>
            <a:ext cx="133625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1FBF54-B3FC-4A3D-B563-7838CB3801BC}"/>
              </a:ext>
            </a:extLst>
          </p:cNvPr>
          <p:cNvSpPr/>
          <p:nvPr/>
        </p:nvSpPr>
        <p:spPr>
          <a:xfrm rot="16200000">
            <a:off x="-2588091" y="3306412"/>
            <a:ext cx="6478890" cy="658129"/>
          </a:xfrm>
          <a:prstGeom prst="rect">
            <a:avLst/>
          </a:prstGeom>
          <a:noFill/>
        </p:spPr>
        <p:txBody>
          <a:bodyPr wrap="none" lIns="91440" tIns="45720" rIns="91440" bIns="45720">
            <a:spAutoFit/>
          </a:bodyPr>
          <a:lstStyle/>
          <a:p>
            <a:pPr lvl="0">
              <a:lnSpc>
                <a:spcPct val="150000"/>
              </a:lnSpc>
              <a:spcBef>
                <a:spcPts val="600"/>
              </a:spcBef>
            </a:pPr>
            <a:r>
              <a:rPr lang="en-US" sz="2800" dirty="0">
                <a:solidFill>
                  <a:prstClr val="white"/>
                </a:solidFill>
                <a:latin typeface="Arial Nova" panose="020B0504020202020204" pitchFamily="34" charset="0"/>
                <a:ea typeface="ITC Franklin Gothic Book"/>
                <a:cs typeface="Arial" panose="020B0604020202020204" pitchFamily="34" charset="0"/>
              </a:rPr>
              <a:t>GUS Conversion Timeline: </a:t>
            </a:r>
            <a:r>
              <a:rPr lang="en-US" sz="2800" b="1" dirty="0">
                <a:solidFill>
                  <a:prstClr val="white"/>
                </a:solidFill>
                <a:latin typeface="Arial Nova" panose="020B0504020202020204" pitchFamily="34" charset="0"/>
                <a:ea typeface="ITC Franklin Gothic Book"/>
                <a:cs typeface="Arial" panose="020B0604020202020204" pitchFamily="34" charset="0"/>
              </a:rPr>
              <a:t>What’s Next</a:t>
            </a:r>
          </a:p>
        </p:txBody>
      </p:sp>
      <p:pic>
        <p:nvPicPr>
          <p:cNvPr id="20" name="Picture 19">
            <a:extLst>
              <a:ext uri="{FF2B5EF4-FFF2-40B4-BE49-F238E27FC236}">
                <a16:creationId xmlns:a16="http://schemas.microsoft.com/office/drawing/2014/main" id="{FB1B0FB8-8492-4978-8C2A-85D9414A0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16" y="117566"/>
            <a:ext cx="1133855" cy="182880"/>
          </a:xfrm>
          <a:prstGeom prst="rect">
            <a:avLst/>
          </a:prstGeom>
        </p:spPr>
      </p:pic>
      <p:pic>
        <p:nvPicPr>
          <p:cNvPr id="5" name="Recorded Sound">
            <a:hlinkClick r:id="" action="ppaction://media"/>
            <a:extLst>
              <a:ext uri="{FF2B5EF4-FFF2-40B4-BE49-F238E27FC236}">
                <a16:creationId xmlns:a16="http://schemas.microsoft.com/office/drawing/2014/main" id="{A820894B-879C-44DB-AFC6-73DAE835E605}"/>
              </a:ext>
            </a:extLst>
          </p:cNvPr>
          <p:cNvPicPr>
            <a:picLocks noChangeAspect="1"/>
          </p:cNvPicPr>
          <p:nvPr>
            <a:audioFile r:link="rId1"/>
            <p:extLst>
              <p:ext uri="{DAA4B4D4-6D71-4841-9C94-3DE7FCFB9230}">
                <p14:media xmlns:p14="http://schemas.microsoft.com/office/powerpoint/2010/main" r:embed="rId2">
                  <p14:trim st="4500" end="461.3151"/>
                </p14:media>
              </p:ext>
            </p:extLst>
          </p:nvPr>
        </p:nvPicPr>
        <p:blipFill>
          <a:blip r:embed="rId7"/>
          <a:stretch>
            <a:fillRect/>
          </a:stretch>
        </p:blipFill>
        <p:spPr>
          <a:xfrm>
            <a:off x="274320" y="6400800"/>
            <a:ext cx="365760" cy="365760"/>
          </a:xfrm>
          <a:prstGeom prst="rect">
            <a:avLst/>
          </a:prstGeom>
        </p:spPr>
      </p:pic>
    </p:spTree>
    <p:extLst>
      <p:ext uri="{BB962C8B-B14F-4D97-AF65-F5344CB8AC3E}">
        <p14:creationId xmlns:p14="http://schemas.microsoft.com/office/powerpoint/2010/main" val="3672986611"/>
      </p:ext>
    </p:extLst>
  </p:cSld>
  <p:clrMapOvr>
    <a:masterClrMapping/>
  </p:clrMapOvr>
  <mc:AlternateContent xmlns:mc="http://schemas.openxmlformats.org/markup-compatibility/2006" xmlns:p14="http://schemas.microsoft.com/office/powerpoint/2010/main">
    <mc:Choice Requires="p14">
      <p:transition spd="med" p14:dur="700" advClick="0" advTm="5250">
        <p:fade/>
      </p:transition>
    </mc:Choice>
    <mc:Fallback xmlns="">
      <p:transition spd="med" advClick="0" advTm="5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5"/>
                                        </p:tgtEl>
                                      </p:cBhvr>
                                    </p:cmd>
                                  </p:childTnLst>
                                </p:cTn>
                              </p:par>
                              <p:par>
                                <p:cTn id="7" presetID="21" presetClass="entr" presetSubtype="1" fill="hold" grpId="0" nodeType="withEffect">
                                  <p:stCondLst>
                                    <p:cond delay="25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68FAE1D-D3EC-4958-8D3A-6BA568ACE187}"/>
              </a:ext>
            </a:extLst>
          </p:cNvPr>
          <p:cNvSpPr/>
          <p:nvPr/>
        </p:nvSpPr>
        <p:spPr>
          <a:xfrm>
            <a:off x="0" y="0"/>
            <a:ext cx="133625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1FBF54-B3FC-4A3D-B563-7838CB3801BC}"/>
              </a:ext>
            </a:extLst>
          </p:cNvPr>
          <p:cNvSpPr/>
          <p:nvPr/>
        </p:nvSpPr>
        <p:spPr>
          <a:xfrm rot="16200000">
            <a:off x="-2588091" y="3306412"/>
            <a:ext cx="6478890" cy="658129"/>
          </a:xfrm>
          <a:prstGeom prst="rect">
            <a:avLst/>
          </a:prstGeom>
          <a:noFill/>
        </p:spPr>
        <p:txBody>
          <a:bodyPr wrap="none" lIns="91440" tIns="45720" rIns="91440" bIns="45720">
            <a:spAutoFit/>
          </a:bodyPr>
          <a:lstStyle/>
          <a:p>
            <a:pPr lvl="0">
              <a:lnSpc>
                <a:spcPct val="150000"/>
              </a:lnSpc>
              <a:spcBef>
                <a:spcPts val="600"/>
              </a:spcBef>
            </a:pPr>
            <a:r>
              <a:rPr lang="en-US" sz="2800" dirty="0">
                <a:solidFill>
                  <a:prstClr val="white"/>
                </a:solidFill>
                <a:latin typeface="Arial Nova" panose="020B0504020202020204" pitchFamily="34" charset="0"/>
                <a:ea typeface="ITC Franklin Gothic Book"/>
                <a:cs typeface="Arial" panose="020B0604020202020204" pitchFamily="34" charset="0"/>
              </a:rPr>
              <a:t>GUS Conversion Timeline: </a:t>
            </a:r>
            <a:r>
              <a:rPr lang="en-US" sz="2800" b="1" dirty="0">
                <a:solidFill>
                  <a:prstClr val="white"/>
                </a:solidFill>
                <a:latin typeface="Arial Nova" panose="020B0504020202020204" pitchFamily="34" charset="0"/>
                <a:ea typeface="ITC Franklin Gothic Book"/>
                <a:cs typeface="Arial" panose="020B0604020202020204" pitchFamily="34" charset="0"/>
              </a:rPr>
              <a:t>What’s Next</a:t>
            </a:r>
          </a:p>
        </p:txBody>
      </p:sp>
      <p:pic>
        <p:nvPicPr>
          <p:cNvPr id="20" name="Picture 19">
            <a:extLst>
              <a:ext uri="{FF2B5EF4-FFF2-40B4-BE49-F238E27FC236}">
                <a16:creationId xmlns:a16="http://schemas.microsoft.com/office/drawing/2014/main" id="{FB1B0FB8-8492-4978-8C2A-85D9414A0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6" y="117566"/>
            <a:ext cx="1133855" cy="182880"/>
          </a:xfrm>
          <a:prstGeom prst="rect">
            <a:avLst/>
          </a:prstGeom>
        </p:spPr>
      </p:pic>
      <p:pic>
        <p:nvPicPr>
          <p:cNvPr id="5" name="Picture 4">
            <a:extLst>
              <a:ext uri="{FF2B5EF4-FFF2-40B4-BE49-F238E27FC236}">
                <a16:creationId xmlns:a16="http://schemas.microsoft.com/office/drawing/2014/main" id="{2D829C04-7046-45B4-8976-4C4B61FB3367}"/>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1529172" y="118585"/>
            <a:ext cx="10662828" cy="6620830"/>
          </a:xfrm>
          <a:prstGeom prst="rect">
            <a:avLst/>
          </a:prstGeom>
        </p:spPr>
      </p:pic>
      <p:sp>
        <p:nvSpPr>
          <p:cNvPr id="10" name="Rectangle: Folded Corner 9">
            <a:extLst>
              <a:ext uri="{FF2B5EF4-FFF2-40B4-BE49-F238E27FC236}">
                <a16:creationId xmlns:a16="http://schemas.microsoft.com/office/drawing/2014/main" id="{CE3129C5-A80F-4E63-9221-1569F08D3F52}"/>
              </a:ext>
            </a:extLst>
          </p:cNvPr>
          <p:cNvSpPr/>
          <p:nvPr/>
        </p:nvSpPr>
        <p:spPr>
          <a:xfrm>
            <a:off x="1426420" y="1127096"/>
            <a:ext cx="10656732" cy="5523661"/>
          </a:xfrm>
          <a:prstGeom prst="foldedCorner">
            <a:avLst/>
          </a:prstGeom>
          <a:solidFill>
            <a:schemeClr val="accent6">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5139C8-1233-4A23-A149-BAD40565A88B}"/>
              </a:ext>
            </a:extLst>
          </p:cNvPr>
          <p:cNvSpPr txBox="1"/>
          <p:nvPr/>
        </p:nvSpPr>
        <p:spPr>
          <a:xfrm>
            <a:off x="1602882" y="1127097"/>
            <a:ext cx="10011601" cy="5078313"/>
          </a:xfrm>
          <a:prstGeom prst="rect">
            <a:avLst/>
          </a:prstGeom>
          <a:noFill/>
        </p:spPr>
        <p:txBody>
          <a:bodyPr wrap="square" rtlCol="0">
            <a:spAutoFit/>
          </a:bodyPr>
          <a:lstStyle/>
          <a:p>
            <a:pPr>
              <a:spcBef>
                <a:spcPts val="600"/>
              </a:spcBef>
              <a:spcAft>
                <a:spcPts val="600"/>
              </a:spcAft>
            </a:pPr>
            <a:r>
              <a:rPr lang="en-US" sz="2000" b="1" dirty="0">
                <a:solidFill>
                  <a:srgbClr val="000000"/>
                </a:solidFill>
              </a:rPr>
              <a:t>March 1, 2021 – New GUS Goes Live!</a:t>
            </a:r>
          </a:p>
          <a:p>
            <a:pPr marL="171450" indent="-1714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Legacy GUS will be placed in read-only mode. </a:t>
            </a:r>
          </a:p>
          <a:p>
            <a:pPr marL="171450" indent="-1714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Applications originated with the new URLA can be imported utilizing FNMA DU MISMO 3.4 v1.8.1 format. </a:t>
            </a:r>
          </a:p>
          <a:p>
            <a:pPr marL="171450" indent="-171450">
              <a:spcBef>
                <a:spcPts val="600"/>
              </a:spcBef>
              <a:spcAft>
                <a:spcPts val="600"/>
              </a:spcAft>
              <a:buFont typeface="Arial" panose="020B0604020202020204" pitchFamily="34" charset="0"/>
              <a:buChar char="•"/>
            </a:pPr>
            <a:r>
              <a:rPr lang="en-US" sz="2000" dirty="0">
                <a:solidFill>
                  <a:srgbClr val="000000"/>
                </a:solidFill>
                <a:latin typeface="Arial Nova Cond" panose="020B0506020202020204" pitchFamily="34" charset="0"/>
              </a:rPr>
              <a:t>Applications originated with the old URLA 1003 application have the following options: </a:t>
            </a:r>
          </a:p>
          <a:p>
            <a:pPr marL="800100" lvl="1" indent="-342900">
              <a:spcBef>
                <a:spcPts val="600"/>
              </a:spcBef>
              <a:spcAft>
                <a:spcPts val="600"/>
              </a:spcAft>
              <a:buFont typeface="Courier New" panose="02070309020205020404" pitchFamily="49" charset="0"/>
              <a:buChar char="o"/>
            </a:pPr>
            <a:r>
              <a:rPr lang="en-US" b="1" dirty="0">
                <a:solidFill>
                  <a:srgbClr val="000000"/>
                </a:solidFill>
                <a:latin typeface="Arial" panose="020B0604020202020204" pitchFamily="34" charset="0"/>
                <a:cs typeface="Arial" panose="020B0604020202020204" pitchFamily="34" charset="0"/>
              </a:rPr>
              <a:t>Option 1</a:t>
            </a:r>
            <a:r>
              <a:rPr lang="en-US" dirty="0">
                <a:solidFill>
                  <a:srgbClr val="000000"/>
                </a:solidFill>
                <a:latin typeface="Arial Nova Cond" panose="020B0506020202020204" pitchFamily="34" charset="0"/>
              </a:rPr>
              <a:t> - Import using FNMA DU MISMO 3.4 v1.8.1 format </a:t>
            </a:r>
            <a:r>
              <a:rPr lang="en-US" b="1" u="sng" dirty="0">
                <a:solidFill>
                  <a:srgbClr val="000000"/>
                </a:solidFill>
                <a:latin typeface="Arial Nova Cond" panose="020B0506020202020204" pitchFamily="34" charset="0"/>
              </a:rPr>
              <a:t>OR</a:t>
            </a:r>
            <a:r>
              <a:rPr lang="en-US" dirty="0">
                <a:solidFill>
                  <a:srgbClr val="000000"/>
                </a:solidFill>
                <a:latin typeface="Arial Nova Cond" panose="020B0506020202020204" pitchFamily="34" charset="0"/>
              </a:rPr>
              <a:t> manually enter all additional information and supporting documentation as required by the redesigned URLA. </a:t>
            </a:r>
          </a:p>
          <a:p>
            <a:pPr marL="1257300" lvl="2" indent="-342900">
              <a:spcBef>
                <a:spcPts val="600"/>
              </a:spcBef>
              <a:spcAft>
                <a:spcPts val="600"/>
              </a:spcAft>
              <a:buFont typeface="Wingdings" panose="05000000000000000000" pitchFamily="2" charset="2"/>
              <a:buChar char="§"/>
            </a:pPr>
            <a:r>
              <a:rPr lang="en-US" dirty="0">
                <a:solidFill>
                  <a:srgbClr val="000000"/>
                </a:solidFill>
                <a:latin typeface="Arial Nova Cond" panose="020B0506020202020204" pitchFamily="34" charset="0"/>
              </a:rPr>
              <a:t>Lenders may need to contact the applicant to obtain and document all additional information. </a:t>
            </a:r>
          </a:p>
          <a:p>
            <a:pPr marL="800100" lvl="1" indent="-342900">
              <a:spcBef>
                <a:spcPts val="600"/>
              </a:spcBef>
              <a:spcAft>
                <a:spcPts val="600"/>
              </a:spcAft>
              <a:buFont typeface="Courier New" panose="02070309020205020404" pitchFamily="49" charset="0"/>
              <a:buChar char="o"/>
            </a:pPr>
            <a:r>
              <a:rPr lang="en-US" b="1" dirty="0">
                <a:solidFill>
                  <a:srgbClr val="000000"/>
                </a:solidFill>
                <a:latin typeface="Arial" panose="020B0604020202020204" pitchFamily="34" charset="0"/>
                <a:cs typeface="Arial" panose="020B0604020202020204" pitchFamily="34" charset="0"/>
              </a:rPr>
              <a:t>Option 2 </a:t>
            </a:r>
            <a:r>
              <a:rPr lang="en-US" dirty="0">
                <a:solidFill>
                  <a:srgbClr val="000000"/>
                </a:solidFill>
                <a:latin typeface="Arial Nova Cond" panose="020B0506020202020204" pitchFamily="34" charset="0"/>
              </a:rPr>
              <a:t>- Submit the application as a </a:t>
            </a:r>
            <a:r>
              <a:rPr lang="en-US" i="1" dirty="0">
                <a:solidFill>
                  <a:srgbClr val="000000"/>
                </a:solidFill>
                <a:latin typeface="Arial Nova Cond" panose="020B0506020202020204" pitchFamily="34" charset="0"/>
              </a:rPr>
              <a:t>manual underwrite</a:t>
            </a:r>
            <a:r>
              <a:rPr lang="en-US" dirty="0">
                <a:solidFill>
                  <a:srgbClr val="000000"/>
                </a:solidFill>
                <a:latin typeface="Arial Nova Cond" panose="020B0506020202020204" pitchFamily="34" charset="0"/>
              </a:rPr>
              <a:t>. </a:t>
            </a:r>
          </a:p>
          <a:p>
            <a:pPr marL="1200150" lvl="2" indent="-285750">
              <a:spcBef>
                <a:spcPts val="600"/>
              </a:spcBef>
              <a:spcAft>
                <a:spcPts val="600"/>
              </a:spcAft>
              <a:buFont typeface="Wingdings" panose="05000000000000000000" pitchFamily="2" charset="2"/>
              <a:buChar char="§"/>
            </a:pPr>
            <a:r>
              <a:rPr lang="en-US" b="1" dirty="0">
                <a:solidFill>
                  <a:srgbClr val="000000"/>
                </a:solidFill>
                <a:latin typeface="Arial Nova Cond" panose="020B0506020202020204" pitchFamily="34" charset="0"/>
              </a:rPr>
              <a:t>NOTE</a:t>
            </a:r>
            <a:r>
              <a:rPr lang="en-US" dirty="0">
                <a:solidFill>
                  <a:srgbClr val="000000"/>
                </a:solidFill>
                <a:latin typeface="Arial Nova Cond" panose="020B0506020202020204" pitchFamily="34" charset="0"/>
              </a:rPr>
              <a:t>: Underwriting requirements for manual submissions are different than GUS submissions and may affect your approval. </a:t>
            </a:r>
          </a:p>
          <a:p>
            <a:pPr marL="1200150" lvl="2" indent="-285750">
              <a:spcBef>
                <a:spcPts val="600"/>
              </a:spcBef>
              <a:spcAft>
                <a:spcPts val="600"/>
              </a:spcAft>
              <a:buFont typeface="Wingdings" panose="05000000000000000000" pitchFamily="2" charset="2"/>
              <a:buChar char="§"/>
            </a:pPr>
            <a:r>
              <a:rPr lang="en-US" dirty="0">
                <a:solidFill>
                  <a:srgbClr val="000000"/>
                </a:solidFill>
                <a:latin typeface="Arial Nova Cond" panose="020B0506020202020204" pitchFamily="34" charset="0"/>
              </a:rPr>
              <a:t>Visit the LINC library to view additional training modules that highlight income, credit, ratio, and documentation requirements for GUS versus manual submissions.</a:t>
            </a:r>
          </a:p>
        </p:txBody>
      </p:sp>
      <p:pic>
        <p:nvPicPr>
          <p:cNvPr id="3" name="Recorded Sound">
            <a:hlinkClick r:id="" action="ppaction://media"/>
            <a:extLst>
              <a:ext uri="{FF2B5EF4-FFF2-40B4-BE49-F238E27FC236}">
                <a16:creationId xmlns:a16="http://schemas.microsoft.com/office/drawing/2014/main" id="{C7E3A22D-F995-4CD7-9E56-38EEFCE9F93B}"/>
              </a:ext>
            </a:extLst>
          </p:cNvPr>
          <p:cNvPicPr>
            <a:picLocks noChangeAspect="1"/>
          </p:cNvPicPr>
          <p:nvPr>
            <a:audioFile r:link="rId1"/>
            <p:extLst>
              <p:ext uri="{DAA4B4D4-6D71-4841-9C94-3DE7FCFB9230}">
                <p14:media xmlns:p14="http://schemas.microsoft.com/office/powerpoint/2010/main" r:embed="rId2">
                  <p14:trim st="4033" end="639.4104"/>
                </p14:media>
              </p:ext>
            </p:extLst>
          </p:nvPr>
        </p:nvPicPr>
        <p:blipFill>
          <a:blip r:embed="rId7"/>
          <a:stretch>
            <a:fillRect/>
          </a:stretch>
        </p:blipFill>
        <p:spPr>
          <a:xfrm>
            <a:off x="274320" y="6400800"/>
            <a:ext cx="365760" cy="365760"/>
          </a:xfrm>
          <a:prstGeom prst="rect">
            <a:avLst/>
          </a:prstGeom>
        </p:spPr>
      </p:pic>
      <p:sp>
        <p:nvSpPr>
          <p:cNvPr id="12" name="Rectangle 11">
            <a:extLst>
              <a:ext uri="{FF2B5EF4-FFF2-40B4-BE49-F238E27FC236}">
                <a16:creationId xmlns:a16="http://schemas.microsoft.com/office/drawing/2014/main" id="{687DA0E0-9B8F-4FF2-9E8D-29A7A736BC9B}"/>
              </a:ext>
            </a:extLst>
          </p:cNvPr>
          <p:cNvSpPr/>
          <p:nvPr/>
        </p:nvSpPr>
        <p:spPr>
          <a:xfrm>
            <a:off x="1529172" y="1584296"/>
            <a:ext cx="10266829" cy="435004"/>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7B2648-0365-4D3E-BAC6-876355D0DD4E}"/>
              </a:ext>
            </a:extLst>
          </p:cNvPr>
          <p:cNvSpPr/>
          <p:nvPr/>
        </p:nvSpPr>
        <p:spPr>
          <a:xfrm>
            <a:off x="1529172" y="2106597"/>
            <a:ext cx="10266829" cy="59436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203B96-5D27-4064-8A0B-E81309246C6C}"/>
              </a:ext>
            </a:extLst>
          </p:cNvPr>
          <p:cNvSpPr/>
          <p:nvPr/>
        </p:nvSpPr>
        <p:spPr>
          <a:xfrm>
            <a:off x="1529171" y="2834640"/>
            <a:ext cx="10266829" cy="435004"/>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10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5750">
        <p159:morph option="byObject"/>
      </p:transition>
    </mc:Choice>
    <mc:Fallback xmlns="">
      <p:transition spd="slow" advClick="0" advTm="25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67" fill="hold"/>
                                        <p:tgtEl>
                                          <p:spTgt spid="3"/>
                                        </p:tgtEl>
                                      </p:cBhvr>
                                    </p:cmd>
                                  </p:childTnLst>
                                </p:cTn>
                              </p:par>
                              <p:par>
                                <p:cTn id="7" presetID="22" presetClass="entr" presetSubtype="8" fill="hold" grpId="0" nodeType="withEffect">
                                  <p:stCondLst>
                                    <p:cond delay="725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2000"/>
                                        <p:tgtEl>
                                          <p:spTgt spid="12"/>
                                        </p:tgtEl>
                                      </p:cBhvr>
                                    </p:animEffect>
                                  </p:childTnLst>
                                </p:cTn>
                              </p:par>
                              <p:par>
                                <p:cTn id="10" presetID="1" presetClass="exit" presetSubtype="0" fill="hold" grpId="1" nodeType="withEffect">
                                  <p:stCondLst>
                                    <p:cond delay="9500"/>
                                  </p:stCondLst>
                                  <p:childTnLst>
                                    <p:set>
                                      <p:cBhvr>
                                        <p:cTn id="11" dur="1" fill="hold">
                                          <p:stCondLst>
                                            <p:cond delay="0"/>
                                          </p:stCondLst>
                                        </p:cTn>
                                        <p:tgtEl>
                                          <p:spTgt spid="12"/>
                                        </p:tgtEl>
                                        <p:attrNameLst>
                                          <p:attrName>style.visibility</p:attrName>
                                        </p:attrNameLst>
                                      </p:cBhvr>
                                      <p:to>
                                        <p:strVal val="hidden"/>
                                      </p:to>
                                    </p:set>
                                  </p:childTnLst>
                                </p:cTn>
                              </p:par>
                              <p:par>
                                <p:cTn id="12" presetID="22" presetClass="entr" presetSubtype="8" fill="hold" grpId="0" nodeType="withEffect">
                                  <p:stCondLst>
                                    <p:cond delay="975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2000"/>
                                        <p:tgtEl>
                                          <p:spTgt spid="13"/>
                                        </p:tgtEl>
                                      </p:cBhvr>
                                    </p:animEffect>
                                  </p:childTnLst>
                                </p:cTn>
                              </p:par>
                              <p:par>
                                <p:cTn id="15" presetID="1" presetClass="exit" presetSubtype="0" fill="hold" grpId="1" nodeType="withEffect">
                                  <p:stCondLst>
                                    <p:cond delay="1925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195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12" grpId="0" animBg="1"/>
      <p:bldP spid="12" grpId="1" animBg="1"/>
      <p:bldP spid="13" grpId="0" animBg="1"/>
      <p:bldP spid="13"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BE21FDF-5AA2-4C03-A3B4-2560FA0539DE}"/>
              </a:ext>
            </a:extLst>
          </p:cNvPr>
          <p:cNvSpPr/>
          <p:nvPr/>
        </p:nvSpPr>
        <p:spPr>
          <a:xfrm>
            <a:off x="24233" y="1767502"/>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Page divider">
            <a:extLst>
              <a:ext uri="{FF2B5EF4-FFF2-40B4-BE49-F238E27FC236}">
                <a16:creationId xmlns:a16="http://schemas.microsoft.com/office/drawing/2014/main" id="{3683C451-0515-43DA-8085-77D87F3A43FC}"/>
              </a:ext>
            </a:extLst>
          </p:cNvPr>
          <p:cNvSpPr/>
          <p:nvPr/>
        </p:nvSpPr>
        <p:spPr>
          <a:xfrm>
            <a:off x="0" y="0"/>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3C6F2D1B-F027-4D01-ACA9-A9252FF7529E}"/>
              </a:ext>
            </a:extLst>
          </p:cNvPr>
          <p:cNvSpPr>
            <a:spLocks noGrp="1"/>
          </p:cNvSpPr>
          <p:nvPr>
            <p:ph type="sldNum" sz="quarter" idx="12"/>
          </p:nvPr>
        </p:nvSpPr>
        <p:spPr/>
        <p:txBody>
          <a:bodyPr/>
          <a:lstStyle/>
          <a:p>
            <a:fld id="{6657F70D-2148-41FA-9966-2CFD5BAB4D69}" type="slidenum">
              <a:rPr lang="en-US" smtClean="0"/>
              <a:t>8</a:t>
            </a:fld>
            <a:endParaRPr lang="en-US" dirty="0"/>
          </a:p>
        </p:txBody>
      </p:sp>
      <p:sp>
        <p:nvSpPr>
          <p:cNvPr id="12" name="Title 1" descr="New GUS and Redesigned URLA Rollout&#10;">
            <a:extLst>
              <a:ext uri="{FF2B5EF4-FFF2-40B4-BE49-F238E27FC236}">
                <a16:creationId xmlns:a16="http://schemas.microsoft.com/office/drawing/2014/main" id="{0B13B1F3-7615-4563-945A-558A4D2DC762}"/>
              </a:ext>
            </a:extLst>
          </p:cNvPr>
          <p:cNvSpPr txBox="1">
            <a:spLocks noGrp="1"/>
          </p:cNvSpPr>
          <p:nvPr>
            <p:ph type="title" idx="4294967295"/>
          </p:nvPr>
        </p:nvSpPr>
        <p:spPr bwMode="auto">
          <a:xfrm>
            <a:off x="822960" y="301752"/>
            <a:ext cx="8229600" cy="114778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Nova" panose="020B0504020202020204" pitchFamily="34" charset="0"/>
                <a:ea typeface="ITC Franklin Gothic Book"/>
                <a:cs typeface="Arial" panose="020B0604020202020204" pitchFamily="34" charset="0"/>
              </a:rPr>
              <a:t>URLA Timeline</a:t>
            </a:r>
          </a:p>
        </p:txBody>
      </p:sp>
      <p:sp>
        <p:nvSpPr>
          <p:cNvPr id="9" name="TextBox 8">
            <a:extLst>
              <a:ext uri="{FF2B5EF4-FFF2-40B4-BE49-F238E27FC236}">
                <a16:creationId xmlns:a16="http://schemas.microsoft.com/office/drawing/2014/main" id="{A2140714-0CD2-4AC7-BCF7-0D4BFDFE30C9}"/>
              </a:ext>
            </a:extLst>
          </p:cNvPr>
          <p:cNvSpPr txBox="1"/>
          <p:nvPr/>
        </p:nvSpPr>
        <p:spPr>
          <a:xfrm>
            <a:off x="1845521" y="1919931"/>
            <a:ext cx="4207370" cy="646331"/>
          </a:xfrm>
          <a:prstGeom prst="rect">
            <a:avLst/>
          </a:prstGeom>
          <a:noFill/>
        </p:spPr>
        <p:txBody>
          <a:bodyPr wrap="none" rtlCol="0">
            <a:spAutoFit/>
          </a:bodyPr>
          <a:lstStyle/>
          <a:p>
            <a:r>
              <a:rPr lang="en-US" sz="3600" dirty="0">
                <a:solidFill>
                  <a:srgbClr val="000000"/>
                </a:solidFill>
                <a:latin typeface="Arial Nova" panose="020B0504020202020204" pitchFamily="34" charset="0"/>
              </a:rPr>
              <a:t>Current 1003 URLA</a:t>
            </a:r>
          </a:p>
        </p:txBody>
      </p:sp>
      <p:cxnSp>
        <p:nvCxnSpPr>
          <p:cNvPr id="4" name="Straight Connector 3">
            <a:extLst>
              <a:ext uri="{FF2B5EF4-FFF2-40B4-BE49-F238E27FC236}">
                <a16:creationId xmlns:a16="http://schemas.microsoft.com/office/drawing/2014/main" id="{E166945E-AEA1-4311-B247-0A08265C0134}"/>
              </a:ext>
            </a:extLst>
          </p:cNvPr>
          <p:cNvCxnSpPr/>
          <p:nvPr/>
        </p:nvCxnSpPr>
        <p:spPr>
          <a:xfrm>
            <a:off x="799975" y="1767502"/>
            <a:ext cx="0" cy="5081213"/>
          </a:xfrm>
          <a:prstGeom prst="line">
            <a:avLst/>
          </a:prstGeom>
          <a:ln w="57150">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
        <p:nvSpPr>
          <p:cNvPr id="20" name="Rectangle 19">
            <a:extLst>
              <a:ext uri="{FF2B5EF4-FFF2-40B4-BE49-F238E27FC236}">
                <a16:creationId xmlns:a16="http://schemas.microsoft.com/office/drawing/2014/main" id="{78763ABC-D59D-4C3F-98E2-69700A774EBE}"/>
              </a:ext>
            </a:extLst>
          </p:cNvPr>
          <p:cNvSpPr/>
          <p:nvPr/>
        </p:nvSpPr>
        <p:spPr>
          <a:xfrm>
            <a:off x="24234" y="2785450"/>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DBC705-7DF7-497A-A284-274C814A4F01}"/>
              </a:ext>
            </a:extLst>
          </p:cNvPr>
          <p:cNvSpPr/>
          <p:nvPr/>
        </p:nvSpPr>
        <p:spPr>
          <a:xfrm>
            <a:off x="-5" y="2794216"/>
            <a:ext cx="1692336"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Present -February 26, 2021</a:t>
            </a:r>
          </a:p>
        </p:txBody>
      </p:sp>
      <p:sp>
        <p:nvSpPr>
          <p:cNvPr id="17" name="TextBox 16">
            <a:extLst>
              <a:ext uri="{FF2B5EF4-FFF2-40B4-BE49-F238E27FC236}">
                <a16:creationId xmlns:a16="http://schemas.microsoft.com/office/drawing/2014/main" id="{291792CA-C4DD-4624-AEEA-EF47DBA5F445}"/>
              </a:ext>
            </a:extLst>
          </p:cNvPr>
          <p:cNvSpPr txBox="1"/>
          <p:nvPr/>
        </p:nvSpPr>
        <p:spPr>
          <a:xfrm>
            <a:off x="1845521" y="2807365"/>
            <a:ext cx="9546504" cy="923330"/>
          </a:xfrm>
          <a:prstGeom prst="rect">
            <a:avLst/>
          </a:prstGeom>
          <a:noFill/>
        </p:spPr>
        <p:txBody>
          <a:bodyPr wrap="square" rtlCol="0">
            <a:spAutoFit/>
          </a:bodyPr>
          <a:lstStyle/>
          <a:p>
            <a:r>
              <a:rPr lang="en-US" dirty="0">
                <a:solidFill>
                  <a:srgbClr val="000000"/>
                </a:solidFill>
                <a:latin typeface="Arial Nova Cond" panose="020B0506020202020204" pitchFamily="34" charset="0"/>
              </a:rPr>
              <a:t>No change in Legacy GUS processing until </a:t>
            </a:r>
            <a:r>
              <a:rPr lang="en-US" i="1" dirty="0">
                <a:solidFill>
                  <a:srgbClr val="000000"/>
                </a:solidFill>
                <a:latin typeface="Arial Nova Cond" panose="020B0506020202020204" pitchFamily="34" charset="0"/>
              </a:rPr>
              <a:t>February 26, 2021</a:t>
            </a:r>
            <a:r>
              <a:rPr lang="en-US" dirty="0">
                <a:solidFill>
                  <a:srgbClr val="000000"/>
                </a:solidFill>
                <a:latin typeface="Arial Nova Cond" panose="020B0506020202020204" pitchFamily="34" charset="0"/>
              </a:rPr>
              <a:t>. Still submit utilizing the current Fannie Mae 1003 v3.2 flat file or the MISMO AUS v2.3 1 XML file. If Conditional Commitment is not received by close of business on February 26</a:t>
            </a:r>
            <a:r>
              <a:rPr lang="en-US" baseline="30000" dirty="0">
                <a:solidFill>
                  <a:srgbClr val="000000"/>
                </a:solidFill>
                <a:latin typeface="Arial Nova Cond" panose="020B0506020202020204" pitchFamily="34" charset="0"/>
              </a:rPr>
              <a:t>th</a:t>
            </a:r>
            <a:r>
              <a:rPr lang="en-US" dirty="0">
                <a:solidFill>
                  <a:srgbClr val="000000"/>
                </a:solidFill>
                <a:latin typeface="Arial Nova Cond" panose="020B0506020202020204" pitchFamily="34" charset="0"/>
              </a:rPr>
              <a:t>, the file will be released. </a:t>
            </a:r>
          </a:p>
        </p:txBody>
      </p:sp>
      <p:sp>
        <p:nvSpPr>
          <p:cNvPr id="21" name="Rectangle 20">
            <a:extLst>
              <a:ext uri="{FF2B5EF4-FFF2-40B4-BE49-F238E27FC236}">
                <a16:creationId xmlns:a16="http://schemas.microsoft.com/office/drawing/2014/main" id="{6333077C-9471-464C-B35C-69CF054BF11B}"/>
              </a:ext>
            </a:extLst>
          </p:cNvPr>
          <p:cNvSpPr/>
          <p:nvPr/>
        </p:nvSpPr>
        <p:spPr>
          <a:xfrm>
            <a:off x="24234" y="3836394"/>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3569D7-9348-4DE0-9E2A-EBDF541A9F0B}"/>
              </a:ext>
            </a:extLst>
          </p:cNvPr>
          <p:cNvSpPr/>
          <p:nvPr/>
        </p:nvSpPr>
        <p:spPr>
          <a:xfrm>
            <a:off x="-5" y="3845160"/>
            <a:ext cx="1692336" cy="914400"/>
          </a:xfrm>
          <a:prstGeom prst="rect">
            <a:avLst/>
          </a:prstGeom>
          <a:solidFill>
            <a:srgbClr val="8F2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Beginning </a:t>
            </a:r>
          </a:p>
          <a:p>
            <a:pPr algn="ctr"/>
            <a:r>
              <a:rPr lang="en-US" dirty="0">
                <a:latin typeface="Arial Narrow" panose="020B0606020202030204" pitchFamily="34" charset="0"/>
              </a:rPr>
              <a:t>March 1, </a:t>
            </a:r>
          </a:p>
          <a:p>
            <a:pPr algn="ctr"/>
            <a:r>
              <a:rPr lang="en-US" dirty="0">
                <a:latin typeface="Arial Narrow" panose="020B0606020202030204" pitchFamily="34" charset="0"/>
              </a:rPr>
              <a:t>2021</a:t>
            </a:r>
          </a:p>
        </p:txBody>
      </p:sp>
      <p:sp>
        <p:nvSpPr>
          <p:cNvPr id="23" name="TextBox 22">
            <a:extLst>
              <a:ext uri="{FF2B5EF4-FFF2-40B4-BE49-F238E27FC236}">
                <a16:creationId xmlns:a16="http://schemas.microsoft.com/office/drawing/2014/main" id="{E039C0F1-CCF5-4ADF-8B8B-368EE3CDF4C9}"/>
              </a:ext>
            </a:extLst>
          </p:cNvPr>
          <p:cNvSpPr txBox="1"/>
          <p:nvPr/>
        </p:nvSpPr>
        <p:spPr>
          <a:xfrm>
            <a:off x="1845521" y="3986368"/>
            <a:ext cx="10041679" cy="369332"/>
          </a:xfrm>
          <a:prstGeom prst="rect">
            <a:avLst/>
          </a:prstGeom>
          <a:noFill/>
        </p:spPr>
        <p:txBody>
          <a:bodyPr wrap="square" rtlCol="0">
            <a:spAutoFit/>
          </a:bodyPr>
          <a:lstStyle/>
          <a:p>
            <a:pPr lvl="0"/>
            <a:r>
              <a:rPr lang="en-US" b="1" dirty="0">
                <a:solidFill>
                  <a:srgbClr val="000000"/>
                </a:solidFill>
                <a:latin typeface="Arial Nova Cond" panose="020B0506020202020204" pitchFamily="34" charset="0"/>
              </a:rPr>
              <a:t>Lender</a:t>
            </a:r>
            <a:r>
              <a:rPr lang="en-US" dirty="0">
                <a:solidFill>
                  <a:srgbClr val="000000"/>
                </a:solidFill>
                <a:latin typeface="Arial Nova Cond" panose="020B0506020202020204" pitchFamily="34" charset="0"/>
              </a:rPr>
              <a:t>: Input application into New GUS. Several options available.</a:t>
            </a:r>
          </a:p>
        </p:txBody>
      </p:sp>
      <p:sp>
        <p:nvSpPr>
          <p:cNvPr id="29" name="Rectangle 28">
            <a:extLst>
              <a:ext uri="{FF2B5EF4-FFF2-40B4-BE49-F238E27FC236}">
                <a16:creationId xmlns:a16="http://schemas.microsoft.com/office/drawing/2014/main" id="{2E7A8E86-D60D-4BE6-A8B3-2BC2D4B3B637}"/>
              </a:ext>
            </a:extLst>
          </p:cNvPr>
          <p:cNvSpPr/>
          <p:nvPr/>
        </p:nvSpPr>
        <p:spPr>
          <a:xfrm>
            <a:off x="24235" y="4891867"/>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CC01A4-E775-4858-8A71-2877680B7299}"/>
              </a:ext>
            </a:extLst>
          </p:cNvPr>
          <p:cNvSpPr/>
          <p:nvPr/>
        </p:nvSpPr>
        <p:spPr>
          <a:xfrm>
            <a:off x="177427" y="4900633"/>
            <a:ext cx="1343248" cy="914400"/>
          </a:xfrm>
          <a:prstGeom prst="rect">
            <a:avLst/>
          </a:prstGeom>
          <a:solidFill>
            <a:srgbClr val="8F262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GUS </a:t>
            </a:r>
          </a:p>
          <a:p>
            <a:pPr algn="ctr"/>
            <a:r>
              <a:rPr lang="en-US" dirty="0">
                <a:latin typeface="Arial Narrow" panose="020B0606020202030204" pitchFamily="34" charset="0"/>
              </a:rPr>
              <a:t>Data Entries</a:t>
            </a:r>
          </a:p>
        </p:txBody>
      </p:sp>
      <p:sp>
        <p:nvSpPr>
          <p:cNvPr id="31" name="TextBox 30">
            <a:extLst>
              <a:ext uri="{FF2B5EF4-FFF2-40B4-BE49-F238E27FC236}">
                <a16:creationId xmlns:a16="http://schemas.microsoft.com/office/drawing/2014/main" id="{69DBFF3C-2484-451A-953C-06DA5FA99B68}"/>
              </a:ext>
            </a:extLst>
          </p:cNvPr>
          <p:cNvSpPr txBox="1"/>
          <p:nvPr/>
        </p:nvSpPr>
        <p:spPr>
          <a:xfrm>
            <a:off x="1845521" y="5041841"/>
            <a:ext cx="10169049" cy="646331"/>
          </a:xfrm>
          <a:prstGeom prst="rect">
            <a:avLst/>
          </a:prstGeom>
          <a:noFill/>
        </p:spPr>
        <p:txBody>
          <a:bodyPr wrap="square" rtlCol="0">
            <a:spAutoFit/>
          </a:bodyPr>
          <a:lstStyle/>
          <a:p>
            <a:r>
              <a:rPr lang="en-US" b="1" dirty="0">
                <a:solidFill>
                  <a:srgbClr val="000000"/>
                </a:solidFill>
                <a:latin typeface="Arial Nova Cond" panose="020B0506020202020204" pitchFamily="34" charset="0"/>
              </a:rPr>
              <a:t>Option 1</a:t>
            </a:r>
            <a:r>
              <a:rPr lang="en-US" dirty="0">
                <a:solidFill>
                  <a:srgbClr val="000000"/>
                </a:solidFill>
                <a:latin typeface="Arial Nova Cond" panose="020B0506020202020204" pitchFamily="34" charset="0"/>
              </a:rPr>
              <a:t>: Import to New GUS using FNMA DU MISMO 3.4 v1.8.1 format </a:t>
            </a:r>
            <a:r>
              <a:rPr lang="en-US" b="1" u="sng" dirty="0">
                <a:solidFill>
                  <a:srgbClr val="000000"/>
                </a:solidFill>
                <a:latin typeface="Arial Nova Cond" panose="020B0506020202020204" pitchFamily="34" charset="0"/>
              </a:rPr>
              <a:t>OR</a:t>
            </a:r>
            <a:r>
              <a:rPr lang="en-US" dirty="0">
                <a:solidFill>
                  <a:srgbClr val="000000"/>
                </a:solidFill>
                <a:latin typeface="Arial Nova Cond" panose="020B0506020202020204" pitchFamily="34" charset="0"/>
              </a:rPr>
              <a:t> manually enter all additional information and supporting documentation as required by the redesigned URLA. </a:t>
            </a:r>
          </a:p>
        </p:txBody>
      </p:sp>
      <p:sp>
        <p:nvSpPr>
          <p:cNvPr id="33" name="Rectangle 32">
            <a:extLst>
              <a:ext uri="{FF2B5EF4-FFF2-40B4-BE49-F238E27FC236}">
                <a16:creationId xmlns:a16="http://schemas.microsoft.com/office/drawing/2014/main" id="{F5F51CEB-A536-4A4D-BDEE-162AFFD8FE46}"/>
              </a:ext>
            </a:extLst>
          </p:cNvPr>
          <p:cNvSpPr/>
          <p:nvPr/>
        </p:nvSpPr>
        <p:spPr>
          <a:xfrm>
            <a:off x="24235" y="5951741"/>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781C14E-1EE1-4A22-B8AA-F2DAFB48CCAD}"/>
              </a:ext>
            </a:extLst>
          </p:cNvPr>
          <p:cNvSpPr/>
          <p:nvPr/>
        </p:nvSpPr>
        <p:spPr>
          <a:xfrm>
            <a:off x="177426" y="5960507"/>
            <a:ext cx="1343249" cy="914400"/>
          </a:xfrm>
          <a:prstGeom prst="rect">
            <a:avLst/>
          </a:prstGeom>
          <a:solidFill>
            <a:srgbClr val="8F262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Application Submission</a:t>
            </a:r>
          </a:p>
        </p:txBody>
      </p:sp>
      <p:sp>
        <p:nvSpPr>
          <p:cNvPr id="35" name="TextBox 34">
            <a:extLst>
              <a:ext uri="{FF2B5EF4-FFF2-40B4-BE49-F238E27FC236}">
                <a16:creationId xmlns:a16="http://schemas.microsoft.com/office/drawing/2014/main" id="{30FD78F2-1A4F-4F78-9A85-488EE67799B4}"/>
              </a:ext>
            </a:extLst>
          </p:cNvPr>
          <p:cNvSpPr txBox="1"/>
          <p:nvPr/>
        </p:nvSpPr>
        <p:spPr>
          <a:xfrm>
            <a:off x="1845521" y="6210877"/>
            <a:ext cx="10041678" cy="369332"/>
          </a:xfrm>
          <a:prstGeom prst="rect">
            <a:avLst/>
          </a:prstGeom>
          <a:noFill/>
        </p:spPr>
        <p:txBody>
          <a:bodyPr wrap="square" rtlCol="0">
            <a:spAutoFit/>
          </a:bodyPr>
          <a:lstStyle/>
          <a:p>
            <a:r>
              <a:rPr lang="en-US" b="1" dirty="0">
                <a:solidFill>
                  <a:srgbClr val="000000"/>
                </a:solidFill>
                <a:latin typeface="Arial Nova Cond" panose="020B0506020202020204" pitchFamily="34" charset="0"/>
              </a:rPr>
              <a:t>Option 2</a:t>
            </a:r>
            <a:r>
              <a:rPr lang="en-US" dirty="0">
                <a:solidFill>
                  <a:srgbClr val="000000"/>
                </a:solidFill>
                <a:latin typeface="Arial Nova Cond" panose="020B0506020202020204" pitchFamily="34" charset="0"/>
              </a:rPr>
              <a:t>: Lender may choose to submit as a Manual Underwrite file; however, there is a </a:t>
            </a:r>
            <a:r>
              <a:rPr lang="en-US" i="1" dirty="0">
                <a:solidFill>
                  <a:srgbClr val="000000"/>
                </a:solidFill>
                <a:latin typeface="Arial Nova Cond" panose="020B0506020202020204" pitchFamily="34" charset="0"/>
              </a:rPr>
              <a:t>risk of rejection</a:t>
            </a:r>
            <a:r>
              <a:rPr lang="en-US" dirty="0">
                <a:solidFill>
                  <a:srgbClr val="000000"/>
                </a:solidFill>
                <a:latin typeface="Arial Nova Cond" panose="020B0506020202020204" pitchFamily="34" charset="0"/>
              </a:rPr>
              <a:t>.</a:t>
            </a:r>
          </a:p>
        </p:txBody>
      </p:sp>
      <p:sp>
        <p:nvSpPr>
          <p:cNvPr id="38" name="Rectangle 37">
            <a:extLst>
              <a:ext uri="{FF2B5EF4-FFF2-40B4-BE49-F238E27FC236}">
                <a16:creationId xmlns:a16="http://schemas.microsoft.com/office/drawing/2014/main" id="{FE40628E-E939-4B1A-BB19-5911CFCEF677}"/>
              </a:ext>
            </a:extLst>
          </p:cNvPr>
          <p:cNvSpPr/>
          <p:nvPr/>
        </p:nvSpPr>
        <p:spPr>
          <a:xfrm>
            <a:off x="-5" y="1767502"/>
            <a:ext cx="1692336" cy="914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URLA </a:t>
            </a:r>
          </a:p>
          <a:p>
            <a:pPr algn="ctr"/>
            <a:r>
              <a:rPr lang="en-US" dirty="0">
                <a:latin typeface="Arial Narrow" panose="020B0606020202030204" pitchFamily="34" charset="0"/>
              </a:rPr>
              <a:t>Utilized</a:t>
            </a:r>
          </a:p>
        </p:txBody>
      </p:sp>
      <p:sp>
        <p:nvSpPr>
          <p:cNvPr id="24" name="Rectangle 23">
            <a:extLst>
              <a:ext uri="{FF2B5EF4-FFF2-40B4-BE49-F238E27FC236}">
                <a16:creationId xmlns:a16="http://schemas.microsoft.com/office/drawing/2014/main" id="{6E7EB5DD-1498-41D6-9449-2C74D533A750}"/>
              </a:ext>
            </a:extLst>
          </p:cNvPr>
          <p:cNvSpPr/>
          <p:nvPr/>
        </p:nvSpPr>
        <p:spPr>
          <a:xfrm>
            <a:off x="177425" y="2831876"/>
            <a:ext cx="11709773" cy="86613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2E35A0-22FA-4B26-97B1-DF601B73BE9E}"/>
              </a:ext>
            </a:extLst>
          </p:cNvPr>
          <p:cNvSpPr/>
          <p:nvPr/>
        </p:nvSpPr>
        <p:spPr>
          <a:xfrm>
            <a:off x="177425" y="3880256"/>
            <a:ext cx="11709773" cy="1938025"/>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6CFCB5D-546A-4CA8-844B-D988C85873DD}"/>
              </a:ext>
            </a:extLst>
          </p:cNvPr>
          <p:cNvSpPr/>
          <p:nvPr/>
        </p:nvSpPr>
        <p:spPr>
          <a:xfrm>
            <a:off x="177424" y="5957258"/>
            <a:ext cx="11709773" cy="86613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80D7387E-BDF4-4642-AAF5-BB66ADBDFF0B}"/>
              </a:ext>
            </a:extLst>
          </p:cNvPr>
          <p:cNvPicPr>
            <a:picLocks noChangeAspect="1"/>
          </p:cNvPicPr>
          <p:nvPr>
            <a:audioFile r:link="rId1"/>
            <p:extLst>
              <p:ext uri="{DAA4B4D4-6D71-4841-9C94-3DE7FCFB9230}">
                <p14:media xmlns:p14="http://schemas.microsoft.com/office/powerpoint/2010/main" r:embed="rId2">
                  <p14:trim st="3700" end="641.6099"/>
                </p14:media>
              </p:ext>
            </p:extLst>
          </p:nvPr>
        </p:nvPicPr>
        <p:blipFill>
          <a:blip r:embed="rId5"/>
          <a:stretch>
            <a:fillRect/>
          </a:stretch>
        </p:blipFill>
        <p:spPr>
          <a:xfrm>
            <a:off x="274320" y="6400800"/>
            <a:ext cx="365760" cy="365760"/>
          </a:xfrm>
          <a:prstGeom prst="rect">
            <a:avLst/>
          </a:prstGeom>
        </p:spPr>
      </p:pic>
    </p:spTree>
    <p:extLst>
      <p:ext uri="{BB962C8B-B14F-4D97-AF65-F5344CB8AC3E}">
        <p14:creationId xmlns:p14="http://schemas.microsoft.com/office/powerpoint/2010/main" val="1280665449"/>
      </p:ext>
    </p:extLst>
  </p:cSld>
  <p:clrMapOvr>
    <a:masterClrMapping/>
  </p:clrMapOvr>
  <mc:AlternateContent xmlns:mc="http://schemas.openxmlformats.org/markup-compatibility/2006" xmlns:p14="http://schemas.microsoft.com/office/powerpoint/2010/main">
    <mc:Choice Requires="p14">
      <p:transition spd="med" p14:dur="700" advClick="0" advTm="56250">
        <p:fade/>
      </p:transition>
    </mc:Choice>
    <mc:Fallback xmlns="">
      <p:transition spd="med" advClick="0" advTm="56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00" fill="hold"/>
                                        <p:tgtEl>
                                          <p:spTgt spid="5"/>
                                        </p:tgtEl>
                                      </p:cBhvr>
                                    </p:cmd>
                                  </p:childTnLst>
                                </p:cTn>
                              </p:par>
                              <p:par>
                                <p:cTn id="7" presetID="3" presetClass="emph" presetSubtype="2" fill="hold" nodeType="withEffect">
                                  <p:stCondLst>
                                    <p:cond delay="0"/>
                                  </p:stCondLst>
                                  <p:childTnLst>
                                    <p:animClr clrSpc="rgb" dir="cw">
                                      <p:cBhvr override="childStyle">
                                        <p:cTn id="8" dur="2000" fill="hold"/>
                                        <p:tgtEl>
                                          <p:spTgt spid="9">
                                            <p:txEl>
                                              <p:pRg st="0" end="0"/>
                                            </p:txEl>
                                          </p:spTgt>
                                        </p:tgtEl>
                                        <p:attrNameLst>
                                          <p:attrName>style.color</p:attrName>
                                        </p:attrNameLst>
                                      </p:cBhvr>
                                      <p:to>
                                        <a:srgbClr val="942621"/>
                                      </p:to>
                                    </p:animClr>
                                  </p:childTnLst>
                                </p:cTn>
                              </p:par>
                              <p:par>
                                <p:cTn id="9" presetID="22" presetClass="entr" presetSubtype="8" fill="hold" grpId="0" nodeType="withEffect">
                                  <p:stCondLst>
                                    <p:cond delay="300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2000"/>
                                        <p:tgtEl>
                                          <p:spTgt spid="24"/>
                                        </p:tgtEl>
                                      </p:cBhvr>
                                    </p:animEffect>
                                  </p:childTnLst>
                                </p:cTn>
                              </p:par>
                              <p:par>
                                <p:cTn id="12" presetID="1" presetClass="exit" presetSubtype="0" fill="hold" grpId="1" nodeType="withEffect">
                                  <p:stCondLst>
                                    <p:cond delay="13000"/>
                                  </p:stCondLst>
                                  <p:childTnLst>
                                    <p:set>
                                      <p:cBhvr>
                                        <p:cTn id="13" dur="1" fill="hold">
                                          <p:stCondLst>
                                            <p:cond delay="0"/>
                                          </p:stCondLst>
                                        </p:cTn>
                                        <p:tgtEl>
                                          <p:spTgt spid="24"/>
                                        </p:tgtEl>
                                        <p:attrNameLst>
                                          <p:attrName>style.visibility</p:attrName>
                                        </p:attrNameLst>
                                      </p:cBhvr>
                                      <p:to>
                                        <p:strVal val="hidden"/>
                                      </p:to>
                                    </p:set>
                                  </p:childTnLst>
                                </p:cTn>
                              </p:par>
                              <p:par>
                                <p:cTn id="14" presetID="22" presetClass="entr" presetSubtype="8" fill="hold" grpId="0" nodeType="withEffect">
                                  <p:stCondLst>
                                    <p:cond delay="1325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000"/>
                                        <p:tgtEl>
                                          <p:spTgt spid="25"/>
                                        </p:tgtEl>
                                      </p:cBhvr>
                                    </p:animEffect>
                                  </p:childTnLst>
                                </p:cTn>
                              </p:par>
                              <p:par>
                                <p:cTn id="17" presetID="22" presetClass="entr" presetSubtype="8" fill="hold" grpId="0" nodeType="withEffect">
                                  <p:stCondLst>
                                    <p:cond delay="3900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4" grpId="0" animBg="1"/>
      <p:bldP spid="24" grpId="1"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BE21FDF-5AA2-4C03-A3B4-2560FA0539DE}"/>
              </a:ext>
            </a:extLst>
          </p:cNvPr>
          <p:cNvSpPr/>
          <p:nvPr/>
        </p:nvSpPr>
        <p:spPr>
          <a:xfrm>
            <a:off x="24233" y="1767502"/>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Page divider">
            <a:extLst>
              <a:ext uri="{FF2B5EF4-FFF2-40B4-BE49-F238E27FC236}">
                <a16:creationId xmlns:a16="http://schemas.microsoft.com/office/drawing/2014/main" id="{3683C451-0515-43DA-8085-77D87F3A43FC}"/>
              </a:ext>
            </a:extLst>
          </p:cNvPr>
          <p:cNvSpPr/>
          <p:nvPr/>
        </p:nvSpPr>
        <p:spPr>
          <a:xfrm>
            <a:off x="0" y="0"/>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3C6F2D1B-F027-4D01-ACA9-A9252FF7529E}"/>
              </a:ext>
            </a:extLst>
          </p:cNvPr>
          <p:cNvSpPr>
            <a:spLocks noGrp="1"/>
          </p:cNvSpPr>
          <p:nvPr>
            <p:ph type="sldNum" sz="quarter" idx="12"/>
          </p:nvPr>
        </p:nvSpPr>
        <p:spPr/>
        <p:txBody>
          <a:bodyPr/>
          <a:lstStyle/>
          <a:p>
            <a:fld id="{6657F70D-2148-41FA-9966-2CFD5BAB4D69}" type="slidenum">
              <a:rPr lang="en-US" smtClean="0"/>
              <a:t>9</a:t>
            </a:fld>
            <a:endParaRPr lang="en-US" dirty="0"/>
          </a:p>
        </p:txBody>
      </p:sp>
      <p:sp>
        <p:nvSpPr>
          <p:cNvPr id="12" name="Title 1" descr="New GUS and Redesigned URLA Rollout&#10;">
            <a:extLst>
              <a:ext uri="{FF2B5EF4-FFF2-40B4-BE49-F238E27FC236}">
                <a16:creationId xmlns:a16="http://schemas.microsoft.com/office/drawing/2014/main" id="{0B13B1F3-7615-4563-945A-558A4D2DC762}"/>
              </a:ext>
            </a:extLst>
          </p:cNvPr>
          <p:cNvSpPr txBox="1">
            <a:spLocks noGrp="1"/>
          </p:cNvSpPr>
          <p:nvPr>
            <p:ph type="title" idx="4294967295"/>
          </p:nvPr>
        </p:nvSpPr>
        <p:spPr bwMode="auto">
          <a:xfrm>
            <a:off x="822960" y="301752"/>
            <a:ext cx="8229600" cy="114778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Nova" panose="020B0504020202020204" pitchFamily="34" charset="0"/>
                <a:ea typeface="ITC Franklin Gothic Book"/>
                <a:cs typeface="Arial" panose="020B0604020202020204" pitchFamily="34" charset="0"/>
              </a:rPr>
              <a:t>URLA Timeline</a:t>
            </a:r>
          </a:p>
        </p:txBody>
      </p:sp>
      <p:sp>
        <p:nvSpPr>
          <p:cNvPr id="18" name="TextBox 17">
            <a:extLst>
              <a:ext uri="{FF2B5EF4-FFF2-40B4-BE49-F238E27FC236}">
                <a16:creationId xmlns:a16="http://schemas.microsoft.com/office/drawing/2014/main" id="{358A0CF2-3023-46D3-AF26-1B7B19987EFC}"/>
              </a:ext>
            </a:extLst>
          </p:cNvPr>
          <p:cNvSpPr txBox="1"/>
          <p:nvPr/>
        </p:nvSpPr>
        <p:spPr>
          <a:xfrm>
            <a:off x="1847088" y="1914814"/>
            <a:ext cx="2401298" cy="646331"/>
          </a:xfrm>
          <a:prstGeom prst="rect">
            <a:avLst/>
          </a:prstGeom>
          <a:noFill/>
        </p:spPr>
        <p:txBody>
          <a:bodyPr wrap="none" rtlCol="0">
            <a:spAutoFit/>
          </a:bodyPr>
          <a:lstStyle/>
          <a:p>
            <a:r>
              <a:rPr lang="en-US" sz="3600" dirty="0">
                <a:latin typeface="Arial Nova" panose="020B0504020202020204" pitchFamily="34" charset="0"/>
              </a:rPr>
              <a:t>New URLA</a:t>
            </a:r>
          </a:p>
        </p:txBody>
      </p:sp>
      <p:cxnSp>
        <p:nvCxnSpPr>
          <p:cNvPr id="4" name="Straight Connector 3">
            <a:extLst>
              <a:ext uri="{FF2B5EF4-FFF2-40B4-BE49-F238E27FC236}">
                <a16:creationId xmlns:a16="http://schemas.microsoft.com/office/drawing/2014/main" id="{E166945E-AEA1-4311-B247-0A08265C0134}"/>
              </a:ext>
            </a:extLst>
          </p:cNvPr>
          <p:cNvCxnSpPr/>
          <p:nvPr/>
        </p:nvCxnSpPr>
        <p:spPr>
          <a:xfrm>
            <a:off x="822008" y="1767502"/>
            <a:ext cx="0" cy="5081213"/>
          </a:xfrm>
          <a:prstGeom prst="line">
            <a:avLst/>
          </a:prstGeom>
          <a:ln w="57150">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
        <p:nvSpPr>
          <p:cNvPr id="20" name="Rectangle 19">
            <a:extLst>
              <a:ext uri="{FF2B5EF4-FFF2-40B4-BE49-F238E27FC236}">
                <a16:creationId xmlns:a16="http://schemas.microsoft.com/office/drawing/2014/main" id="{78763ABC-D59D-4C3F-98E2-69700A774EBE}"/>
              </a:ext>
            </a:extLst>
          </p:cNvPr>
          <p:cNvSpPr/>
          <p:nvPr/>
        </p:nvSpPr>
        <p:spPr>
          <a:xfrm>
            <a:off x="24234" y="2785450"/>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DBC705-7DF7-497A-A284-274C814A4F01}"/>
              </a:ext>
            </a:extLst>
          </p:cNvPr>
          <p:cNvSpPr/>
          <p:nvPr/>
        </p:nvSpPr>
        <p:spPr>
          <a:xfrm>
            <a:off x="0" y="2803501"/>
            <a:ext cx="1692336"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Present -February 26, 2021</a:t>
            </a:r>
          </a:p>
        </p:txBody>
      </p:sp>
      <p:sp>
        <p:nvSpPr>
          <p:cNvPr id="19" name="TextBox 18">
            <a:extLst>
              <a:ext uri="{FF2B5EF4-FFF2-40B4-BE49-F238E27FC236}">
                <a16:creationId xmlns:a16="http://schemas.microsoft.com/office/drawing/2014/main" id="{B7C2726D-BB84-40F5-959E-291700B4A2DA}"/>
              </a:ext>
            </a:extLst>
          </p:cNvPr>
          <p:cNvSpPr txBox="1"/>
          <p:nvPr/>
        </p:nvSpPr>
        <p:spPr>
          <a:xfrm>
            <a:off x="1842255" y="2917220"/>
            <a:ext cx="10172311" cy="646331"/>
          </a:xfrm>
          <a:prstGeom prst="rect">
            <a:avLst/>
          </a:prstGeom>
          <a:noFill/>
        </p:spPr>
        <p:txBody>
          <a:bodyPr wrap="square" rtlCol="0">
            <a:spAutoFit/>
          </a:bodyPr>
          <a:lstStyle/>
          <a:p>
            <a:r>
              <a:rPr lang="en-US" dirty="0">
                <a:solidFill>
                  <a:srgbClr val="000000"/>
                </a:solidFill>
                <a:latin typeface="Arial Nova Cond" panose="020B0506020202020204" pitchFamily="34" charset="0"/>
              </a:rPr>
              <a:t>Lenders already using the new URLA can submit through Legacy GUS. It can be submitted with the Fannie Mae 1003 v3.2 flat file or the MISMO AUS v2.3 1 XML file if your system allows </a:t>
            </a:r>
            <a:r>
              <a:rPr lang="en-US" b="1" u="sng" dirty="0">
                <a:solidFill>
                  <a:srgbClr val="000000"/>
                </a:solidFill>
                <a:latin typeface="Arial Nova Cond" panose="020B0506020202020204" pitchFamily="34" charset="0"/>
              </a:rPr>
              <a:t>OR</a:t>
            </a:r>
            <a:r>
              <a:rPr lang="en-US" dirty="0">
                <a:solidFill>
                  <a:srgbClr val="000000"/>
                </a:solidFill>
                <a:latin typeface="Arial Nova Cond" panose="020B0506020202020204" pitchFamily="34" charset="0"/>
              </a:rPr>
              <a:t> can be entered manually.</a:t>
            </a:r>
          </a:p>
        </p:txBody>
      </p:sp>
      <p:sp>
        <p:nvSpPr>
          <p:cNvPr id="21" name="Rectangle 20">
            <a:extLst>
              <a:ext uri="{FF2B5EF4-FFF2-40B4-BE49-F238E27FC236}">
                <a16:creationId xmlns:a16="http://schemas.microsoft.com/office/drawing/2014/main" id="{6333077C-9471-464C-B35C-69CF054BF11B}"/>
              </a:ext>
            </a:extLst>
          </p:cNvPr>
          <p:cNvSpPr/>
          <p:nvPr/>
        </p:nvSpPr>
        <p:spPr>
          <a:xfrm>
            <a:off x="24234" y="3836394"/>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3569D7-9348-4DE0-9E2A-EBDF541A9F0B}"/>
              </a:ext>
            </a:extLst>
          </p:cNvPr>
          <p:cNvSpPr/>
          <p:nvPr/>
        </p:nvSpPr>
        <p:spPr>
          <a:xfrm>
            <a:off x="0" y="3854445"/>
            <a:ext cx="1692336" cy="914400"/>
          </a:xfrm>
          <a:prstGeom prst="rect">
            <a:avLst/>
          </a:prstGeom>
          <a:solidFill>
            <a:srgbClr val="8F2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Beginning </a:t>
            </a:r>
          </a:p>
          <a:p>
            <a:pPr algn="ctr"/>
            <a:r>
              <a:rPr lang="en-US" dirty="0">
                <a:latin typeface="Arial Narrow" panose="020B0606020202030204" pitchFamily="34" charset="0"/>
              </a:rPr>
              <a:t>March 1, </a:t>
            </a:r>
          </a:p>
          <a:p>
            <a:pPr algn="ctr"/>
            <a:r>
              <a:rPr lang="en-US" dirty="0">
                <a:latin typeface="Arial Narrow" panose="020B0606020202030204" pitchFamily="34" charset="0"/>
              </a:rPr>
              <a:t>2021</a:t>
            </a:r>
          </a:p>
        </p:txBody>
      </p:sp>
      <p:sp>
        <p:nvSpPr>
          <p:cNvPr id="24" name="TextBox 23">
            <a:extLst>
              <a:ext uri="{FF2B5EF4-FFF2-40B4-BE49-F238E27FC236}">
                <a16:creationId xmlns:a16="http://schemas.microsoft.com/office/drawing/2014/main" id="{739D7C91-6E73-49E1-98CA-DAA7169EE96A}"/>
              </a:ext>
            </a:extLst>
          </p:cNvPr>
          <p:cNvSpPr txBox="1"/>
          <p:nvPr/>
        </p:nvSpPr>
        <p:spPr>
          <a:xfrm>
            <a:off x="1844670" y="4123442"/>
            <a:ext cx="10172311" cy="369332"/>
          </a:xfrm>
          <a:prstGeom prst="rect">
            <a:avLst/>
          </a:prstGeom>
          <a:noFill/>
        </p:spPr>
        <p:txBody>
          <a:bodyPr wrap="square" rtlCol="0">
            <a:spAutoFit/>
          </a:bodyPr>
          <a:lstStyle/>
          <a:p>
            <a:r>
              <a:rPr lang="en-US" dirty="0">
                <a:solidFill>
                  <a:srgbClr val="000000"/>
                </a:solidFill>
                <a:latin typeface="Arial Nova Cond" panose="020B0506020202020204" pitchFamily="34" charset="0"/>
              </a:rPr>
              <a:t>New GUS will accept imported file with redesigned URLA beginning </a:t>
            </a:r>
            <a:r>
              <a:rPr lang="en-US" i="1" dirty="0">
                <a:solidFill>
                  <a:srgbClr val="000000"/>
                </a:solidFill>
                <a:latin typeface="Arial Nova Cond" panose="020B0506020202020204" pitchFamily="34" charset="0"/>
              </a:rPr>
              <a:t>March 1, 2021</a:t>
            </a:r>
            <a:r>
              <a:rPr lang="en-US" dirty="0">
                <a:solidFill>
                  <a:srgbClr val="000000"/>
                </a:solidFill>
                <a:latin typeface="Arial Nova Cond" panose="020B0506020202020204" pitchFamily="34" charset="0"/>
              </a:rPr>
              <a:t>. </a:t>
            </a:r>
          </a:p>
        </p:txBody>
      </p:sp>
      <p:sp>
        <p:nvSpPr>
          <p:cNvPr id="29" name="Rectangle 28">
            <a:extLst>
              <a:ext uri="{FF2B5EF4-FFF2-40B4-BE49-F238E27FC236}">
                <a16:creationId xmlns:a16="http://schemas.microsoft.com/office/drawing/2014/main" id="{2E7A8E86-D60D-4BE6-A8B3-2BC2D4B3B637}"/>
              </a:ext>
            </a:extLst>
          </p:cNvPr>
          <p:cNvSpPr/>
          <p:nvPr/>
        </p:nvSpPr>
        <p:spPr>
          <a:xfrm>
            <a:off x="24235" y="4891867"/>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CC01A4-E775-4858-8A71-2877680B7299}"/>
              </a:ext>
            </a:extLst>
          </p:cNvPr>
          <p:cNvSpPr/>
          <p:nvPr/>
        </p:nvSpPr>
        <p:spPr>
          <a:xfrm>
            <a:off x="177432" y="4909918"/>
            <a:ext cx="1343248" cy="914400"/>
          </a:xfrm>
          <a:prstGeom prst="rect">
            <a:avLst/>
          </a:prstGeom>
          <a:solidFill>
            <a:srgbClr val="8F262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GUS </a:t>
            </a:r>
          </a:p>
          <a:p>
            <a:pPr algn="ctr"/>
            <a:r>
              <a:rPr lang="en-US" dirty="0">
                <a:latin typeface="Arial Narrow" panose="020B0606020202030204" pitchFamily="34" charset="0"/>
              </a:rPr>
              <a:t>Data Entries</a:t>
            </a:r>
          </a:p>
        </p:txBody>
      </p:sp>
      <p:sp>
        <p:nvSpPr>
          <p:cNvPr id="32" name="TextBox 31">
            <a:extLst>
              <a:ext uri="{FF2B5EF4-FFF2-40B4-BE49-F238E27FC236}">
                <a16:creationId xmlns:a16="http://schemas.microsoft.com/office/drawing/2014/main" id="{0E8CF1D3-67E4-4B23-9F55-D2F143B0F36D}"/>
              </a:ext>
            </a:extLst>
          </p:cNvPr>
          <p:cNvSpPr txBox="1"/>
          <p:nvPr/>
        </p:nvSpPr>
        <p:spPr>
          <a:xfrm>
            <a:off x="1847087" y="5043952"/>
            <a:ext cx="10167479" cy="646331"/>
          </a:xfrm>
          <a:prstGeom prst="rect">
            <a:avLst/>
          </a:prstGeom>
          <a:noFill/>
        </p:spPr>
        <p:txBody>
          <a:bodyPr wrap="square" rtlCol="0">
            <a:spAutoFit/>
          </a:bodyPr>
          <a:lstStyle/>
          <a:p>
            <a:r>
              <a:rPr lang="en-US" dirty="0">
                <a:solidFill>
                  <a:srgbClr val="000000"/>
                </a:solidFill>
                <a:latin typeface="Arial Nova Cond" panose="020B0506020202020204" pitchFamily="34" charset="0"/>
              </a:rPr>
              <a:t>No additional adjustments, information, or manual entry will be needed from the lender in “New” GUS beginning </a:t>
            </a:r>
            <a:r>
              <a:rPr lang="en-US" i="1" dirty="0">
                <a:solidFill>
                  <a:srgbClr val="000000"/>
                </a:solidFill>
                <a:latin typeface="Arial Nova Cond" panose="020B0506020202020204" pitchFamily="34" charset="0"/>
              </a:rPr>
              <a:t>March 1, 2021</a:t>
            </a:r>
            <a:r>
              <a:rPr lang="en-US" dirty="0">
                <a:solidFill>
                  <a:srgbClr val="000000"/>
                </a:solidFill>
                <a:latin typeface="Arial Nova Cond" panose="020B0506020202020204" pitchFamily="34" charset="0"/>
              </a:rPr>
              <a:t>. </a:t>
            </a:r>
          </a:p>
        </p:txBody>
      </p:sp>
      <p:sp>
        <p:nvSpPr>
          <p:cNvPr id="33" name="Rectangle 32">
            <a:extLst>
              <a:ext uri="{FF2B5EF4-FFF2-40B4-BE49-F238E27FC236}">
                <a16:creationId xmlns:a16="http://schemas.microsoft.com/office/drawing/2014/main" id="{F5F51CEB-A536-4A4D-BDEE-162AFFD8FE46}"/>
              </a:ext>
            </a:extLst>
          </p:cNvPr>
          <p:cNvSpPr/>
          <p:nvPr/>
        </p:nvSpPr>
        <p:spPr>
          <a:xfrm>
            <a:off x="24235" y="5951741"/>
            <a:ext cx="1214352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781C14E-1EE1-4A22-B8AA-F2DAFB48CCAD}"/>
              </a:ext>
            </a:extLst>
          </p:cNvPr>
          <p:cNvSpPr/>
          <p:nvPr/>
        </p:nvSpPr>
        <p:spPr>
          <a:xfrm>
            <a:off x="177431" y="5969792"/>
            <a:ext cx="1343249" cy="914400"/>
          </a:xfrm>
          <a:prstGeom prst="rect">
            <a:avLst/>
          </a:prstGeom>
          <a:solidFill>
            <a:srgbClr val="8F262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Application Submission</a:t>
            </a:r>
          </a:p>
        </p:txBody>
      </p:sp>
      <p:sp>
        <p:nvSpPr>
          <p:cNvPr id="36" name="TextBox 35">
            <a:extLst>
              <a:ext uri="{FF2B5EF4-FFF2-40B4-BE49-F238E27FC236}">
                <a16:creationId xmlns:a16="http://schemas.microsoft.com/office/drawing/2014/main" id="{486BF0DF-DC86-423E-A6FF-2B9B5A45C48A}"/>
              </a:ext>
            </a:extLst>
          </p:cNvPr>
          <p:cNvSpPr txBox="1"/>
          <p:nvPr/>
        </p:nvSpPr>
        <p:spPr>
          <a:xfrm>
            <a:off x="1847087" y="6176504"/>
            <a:ext cx="9974011" cy="369332"/>
          </a:xfrm>
          <a:prstGeom prst="rect">
            <a:avLst/>
          </a:prstGeom>
          <a:noFill/>
        </p:spPr>
        <p:txBody>
          <a:bodyPr wrap="square" rtlCol="0">
            <a:spAutoFit/>
          </a:bodyPr>
          <a:lstStyle/>
          <a:p>
            <a:r>
              <a:rPr lang="en-US" b="1" dirty="0">
                <a:solidFill>
                  <a:srgbClr val="000000"/>
                </a:solidFill>
                <a:latin typeface="Arial Nova Cond" panose="020B0506020202020204" pitchFamily="34" charset="0"/>
              </a:rPr>
              <a:t>New GUS is USDA’s recommended and preferred process.</a:t>
            </a:r>
          </a:p>
        </p:txBody>
      </p:sp>
      <p:sp>
        <p:nvSpPr>
          <p:cNvPr id="38" name="Rectangle 37">
            <a:extLst>
              <a:ext uri="{FF2B5EF4-FFF2-40B4-BE49-F238E27FC236}">
                <a16:creationId xmlns:a16="http://schemas.microsoft.com/office/drawing/2014/main" id="{FE40628E-E939-4B1A-BB19-5911CFCEF677}"/>
              </a:ext>
            </a:extLst>
          </p:cNvPr>
          <p:cNvSpPr/>
          <p:nvPr/>
        </p:nvSpPr>
        <p:spPr>
          <a:xfrm>
            <a:off x="0" y="1776787"/>
            <a:ext cx="1692336" cy="914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URLA </a:t>
            </a:r>
          </a:p>
          <a:p>
            <a:pPr algn="ctr"/>
            <a:r>
              <a:rPr lang="en-US" dirty="0">
                <a:latin typeface="Arial Narrow" panose="020B0606020202030204" pitchFamily="34" charset="0"/>
              </a:rPr>
              <a:t>Utilized</a:t>
            </a:r>
          </a:p>
        </p:txBody>
      </p:sp>
      <p:sp>
        <p:nvSpPr>
          <p:cNvPr id="23" name="Rectangle 22">
            <a:extLst>
              <a:ext uri="{FF2B5EF4-FFF2-40B4-BE49-F238E27FC236}">
                <a16:creationId xmlns:a16="http://schemas.microsoft.com/office/drawing/2014/main" id="{DCA95FBF-E4D6-4131-A2DC-CB7FDD4552B5}"/>
              </a:ext>
            </a:extLst>
          </p:cNvPr>
          <p:cNvSpPr/>
          <p:nvPr/>
        </p:nvSpPr>
        <p:spPr>
          <a:xfrm>
            <a:off x="66115" y="2823400"/>
            <a:ext cx="11887200" cy="86613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8C86835-34A8-4218-B4CB-BBB91378E963}"/>
              </a:ext>
            </a:extLst>
          </p:cNvPr>
          <p:cNvSpPr/>
          <p:nvPr/>
        </p:nvSpPr>
        <p:spPr>
          <a:xfrm>
            <a:off x="66115" y="3863035"/>
            <a:ext cx="11887200" cy="1941394"/>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80F3A63A-2EBA-4019-9468-5275FD59A9AA}"/>
              </a:ext>
            </a:extLst>
          </p:cNvPr>
          <p:cNvPicPr>
            <a:picLocks noChangeAspect="1"/>
          </p:cNvPicPr>
          <p:nvPr>
            <a:audioFile r:link="rId1"/>
            <p:extLst>
              <p:ext uri="{DAA4B4D4-6D71-4841-9C94-3DE7FCFB9230}">
                <p14:media xmlns:p14="http://schemas.microsoft.com/office/powerpoint/2010/main" r:embed="rId2">
                  <p14:trim st="3600" end="517.9138"/>
                </p14:media>
              </p:ext>
            </p:extLst>
          </p:nvPr>
        </p:nvPicPr>
        <p:blipFill>
          <a:blip r:embed="rId5"/>
          <a:stretch>
            <a:fillRect/>
          </a:stretch>
        </p:blipFill>
        <p:spPr>
          <a:xfrm>
            <a:off x="274320" y="6400800"/>
            <a:ext cx="365760" cy="365760"/>
          </a:xfrm>
          <a:prstGeom prst="rect">
            <a:avLst/>
          </a:prstGeom>
        </p:spPr>
      </p:pic>
    </p:spTree>
    <p:extLst>
      <p:ext uri="{BB962C8B-B14F-4D97-AF65-F5344CB8AC3E}">
        <p14:creationId xmlns:p14="http://schemas.microsoft.com/office/powerpoint/2010/main" val="3526270979"/>
      </p:ext>
    </p:extLst>
  </p:cSld>
  <p:clrMapOvr>
    <a:masterClrMapping/>
  </p:clrMapOvr>
  <mc:AlternateContent xmlns:mc="http://schemas.openxmlformats.org/markup-compatibility/2006" xmlns:p14="http://schemas.microsoft.com/office/powerpoint/2010/main">
    <mc:Choice Requires="p14">
      <p:transition spd="med" p14:dur="700" advClick="0" advTm="40250">
        <p:fade/>
      </p:transition>
    </mc:Choice>
    <mc:Fallback xmlns="">
      <p:transition spd="med" advClick="0" advTm="40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5"/>
                                        </p:tgtEl>
                                      </p:cBhvr>
                                    </p:cmd>
                                  </p:childTnLst>
                                </p:cTn>
                              </p:par>
                              <p:par>
                                <p:cTn id="7" presetID="3" presetClass="emph" presetSubtype="2" fill="hold" nodeType="withEffect">
                                  <p:stCondLst>
                                    <p:cond delay="0"/>
                                  </p:stCondLst>
                                  <p:childTnLst>
                                    <p:animClr clrSpc="rgb" dir="cw">
                                      <p:cBhvr override="childStyle">
                                        <p:cTn id="8" dur="2000" fill="hold"/>
                                        <p:tgtEl>
                                          <p:spTgt spid="18">
                                            <p:txEl>
                                              <p:pRg st="0" end="0"/>
                                            </p:txEl>
                                          </p:spTgt>
                                        </p:tgtEl>
                                        <p:attrNameLst>
                                          <p:attrName>style.color</p:attrName>
                                        </p:attrNameLst>
                                      </p:cBhvr>
                                      <p:to>
                                        <a:srgbClr val="942621"/>
                                      </p:to>
                                    </p:animClr>
                                  </p:childTnLst>
                                </p:cTn>
                              </p:par>
                              <p:par>
                                <p:cTn id="9" presetID="22" presetClass="entr" presetSubtype="8" fill="hold" grpId="0" nodeType="withEffect">
                                  <p:stCondLst>
                                    <p:cond delay="15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2000"/>
                                        <p:tgtEl>
                                          <p:spTgt spid="23"/>
                                        </p:tgtEl>
                                      </p:cBhvr>
                                    </p:animEffect>
                                  </p:childTnLst>
                                </p:cTn>
                              </p:par>
                              <p:par>
                                <p:cTn id="12" presetID="1" presetClass="exit" presetSubtype="0" fill="hold" grpId="1" nodeType="withEffect">
                                  <p:stCondLst>
                                    <p:cond delay="17750"/>
                                  </p:stCondLst>
                                  <p:childTnLst>
                                    <p:set>
                                      <p:cBhvr>
                                        <p:cTn id="13" dur="1" fill="hold">
                                          <p:stCondLst>
                                            <p:cond delay="0"/>
                                          </p:stCondLst>
                                        </p:cTn>
                                        <p:tgtEl>
                                          <p:spTgt spid="23"/>
                                        </p:tgtEl>
                                        <p:attrNameLst>
                                          <p:attrName>style.visibility</p:attrName>
                                        </p:attrNameLst>
                                      </p:cBhvr>
                                      <p:to>
                                        <p:strVal val="hidden"/>
                                      </p:to>
                                    </p:set>
                                  </p:childTnLst>
                                </p:cTn>
                              </p:par>
                              <p:par>
                                <p:cTn id="14" presetID="22" presetClass="entr" presetSubtype="8" fill="hold" grpId="0" nodeType="withEffect">
                                  <p:stCondLst>
                                    <p:cond delay="1800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3" grpId="0" animBg="1"/>
      <p:bldP spid="23" grpId="1" animBg="1"/>
      <p:bldP spid="25" grpId="0" animBg="1"/>
    </p:bldLst>
  </p:timing>
</p:sld>
</file>

<file path=ppt/theme/theme1.xml><?xml version="1.0" encoding="utf-8"?>
<a:theme xmlns:a="http://schemas.openxmlformats.org/drawingml/2006/main" name="Office Theme">
  <a:themeElements>
    <a:clrScheme name="LINC Training">
      <a:dk1>
        <a:srgbClr val="16254C"/>
      </a:dk1>
      <a:lt1>
        <a:sysClr val="window" lastClr="FFFFFF"/>
      </a:lt1>
      <a:dk2>
        <a:srgbClr val="295A8E"/>
      </a:dk2>
      <a:lt2>
        <a:srgbClr val="E7E6E6"/>
      </a:lt2>
      <a:accent1>
        <a:srgbClr val="4472C4"/>
      </a:accent1>
      <a:accent2>
        <a:srgbClr val="C88B2A"/>
      </a:accent2>
      <a:accent3>
        <a:srgbClr val="A5A5A5"/>
      </a:accent3>
      <a:accent4>
        <a:srgbClr val="A73023"/>
      </a:accent4>
      <a:accent5>
        <a:srgbClr val="5B9BD5"/>
      </a:accent5>
      <a:accent6>
        <a:srgbClr val="669E80"/>
      </a:accent6>
      <a:hlink>
        <a:srgbClr val="0563C1"/>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NC_Training_Credit_06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INC_Training_Credit_0620.pptx" id="{B6998827-1FE1-404D-B82F-CB06081C088A}" vid="{B68B7CE3-8C16-4C11-A1D1-8BA9AB17AC8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5940</TotalTime>
  <Words>2461</Words>
  <Application>Microsoft Office PowerPoint</Application>
  <PresentationFormat>Widescreen</PresentationFormat>
  <Paragraphs>224</Paragraphs>
  <Slides>19</Slides>
  <Notes>19</Notes>
  <HiddenSlides>0</HiddenSlides>
  <MMClips>19</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Arial</vt:lpstr>
      <vt:lpstr>Arial Narrow</vt:lpstr>
      <vt:lpstr>Arial Nova</vt:lpstr>
      <vt:lpstr>Arial Nova Cond</vt:lpstr>
      <vt:lpstr>Arial Nova Cond Light</vt:lpstr>
      <vt:lpstr>Arial Nova Light</vt:lpstr>
      <vt:lpstr>Calibri</vt:lpstr>
      <vt:lpstr>Calibri Light</vt:lpstr>
      <vt:lpstr>Courier New</vt:lpstr>
      <vt:lpstr>Ink Free</vt:lpstr>
      <vt:lpstr>Modern Love Caps</vt:lpstr>
      <vt:lpstr>Stencil</vt:lpstr>
      <vt:lpstr>Wingdings</vt:lpstr>
      <vt:lpstr>Office Theme</vt:lpstr>
      <vt:lpstr>LINC_Training_Credit_0620</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URLA Timeline</vt:lpstr>
      <vt:lpstr>URLA Timeline</vt:lpstr>
      <vt:lpstr>PowerPoint Presentation</vt:lpstr>
      <vt:lpstr>PowerPoint Presentation</vt:lpstr>
      <vt:lpstr>PowerPoint Presentation</vt:lpstr>
      <vt:lpstr>PowerPoint Presentation</vt:lpstr>
      <vt:lpstr>Lender Toolkit</vt:lpstr>
      <vt:lpstr>Need TRAINING?  Contact the LPA team!</vt:lpstr>
      <vt:lpstr>Lender Webpage</vt:lpstr>
      <vt:lpstr>PowerPoint Presentation</vt:lpstr>
      <vt:lpstr>18</vt:lpstr>
      <vt:lpstr>www.rd.usda.gov 1 (800) 800-670-6553 USDA is an equal opportunity provider, employer, and lender.</vt:lpstr>
    </vt:vector>
  </TitlesOfParts>
  <Company>USDA Rural Development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URLA/New GUS</dc:title>
  <dc:creator>Harmon, Kendra/Peace, Ed</dc:creator>
  <cp:lastModifiedBy>Birmingham, Andrea - RD, Washington, DC</cp:lastModifiedBy>
  <cp:revision>281</cp:revision>
  <dcterms:created xsi:type="dcterms:W3CDTF">2020-10-14T11:48:30Z</dcterms:created>
  <dcterms:modified xsi:type="dcterms:W3CDTF">2021-02-11T15:36:01Z</dcterms:modified>
</cp:coreProperties>
</file>